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433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578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722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867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200011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7155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415" autoAdjust="0"/>
  </p:normalViewPr>
  <p:slideViewPr>
    <p:cSldViewPr>
      <p:cViewPr>
        <p:scale>
          <a:sx n="150" d="100"/>
          <a:sy n="150" d="100"/>
        </p:scale>
        <p:origin x="-2454" y="3528"/>
      </p:cViewPr>
      <p:guideLst>
        <p:guide orient="horz" pos="3120"/>
        <p:guide pos="21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1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5613402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13-Jun-15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0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13-Jun-15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3"/>
            <a:ext cx="1543050" cy="84522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3"/>
            <a:ext cx="4514850" cy="8452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13-Jun-15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3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13-Jun-15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5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4" y="6365523"/>
            <a:ext cx="5829301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4" y="4198589"/>
            <a:ext cx="5829301" cy="216693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82857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28572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74286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2000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65715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13-Jun-15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6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3" y="2311403"/>
            <a:ext cx="3028950" cy="6537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3" y="2311403"/>
            <a:ext cx="3028950" cy="6537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13-Jun-15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2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4" y="2217386"/>
            <a:ext cx="3030141" cy="924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700" b="1"/>
            </a:lvl3pPr>
            <a:lvl4pPr marL="1371433" indent="0">
              <a:buNone/>
              <a:defRPr sz="1600" b="1"/>
            </a:lvl4pPr>
            <a:lvl5pPr marL="1828578" indent="0">
              <a:buNone/>
              <a:defRPr sz="1600" b="1"/>
            </a:lvl5pPr>
            <a:lvl6pPr marL="2285722" indent="0">
              <a:buNone/>
              <a:defRPr sz="1600" b="1"/>
            </a:lvl6pPr>
            <a:lvl7pPr marL="2742867" indent="0">
              <a:buNone/>
              <a:defRPr sz="1600" b="1"/>
            </a:lvl7pPr>
            <a:lvl8pPr marL="3200011" indent="0">
              <a:buNone/>
              <a:defRPr sz="1600" b="1"/>
            </a:lvl8pPr>
            <a:lvl9pPr marL="36571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4" y="3141487"/>
            <a:ext cx="3030141" cy="5707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6"/>
            <a:ext cx="3031331" cy="924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700" b="1"/>
            </a:lvl3pPr>
            <a:lvl4pPr marL="1371433" indent="0">
              <a:buNone/>
              <a:defRPr sz="1600" b="1"/>
            </a:lvl4pPr>
            <a:lvl5pPr marL="1828578" indent="0">
              <a:buNone/>
              <a:defRPr sz="1600" b="1"/>
            </a:lvl5pPr>
            <a:lvl6pPr marL="2285722" indent="0">
              <a:buNone/>
              <a:defRPr sz="1600" b="1"/>
            </a:lvl6pPr>
            <a:lvl7pPr marL="2742867" indent="0">
              <a:buNone/>
              <a:defRPr sz="1600" b="1"/>
            </a:lvl7pPr>
            <a:lvl8pPr marL="3200011" indent="0">
              <a:buNone/>
              <a:defRPr sz="1600" b="1"/>
            </a:lvl8pPr>
            <a:lvl9pPr marL="36571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7"/>
            <a:ext cx="3031331" cy="5707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13-Jun-15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13-Jun-15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5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13-Jun-15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4" y="394407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4" y="2072925"/>
            <a:ext cx="2256235" cy="6775980"/>
          </a:xfrm>
        </p:spPr>
        <p:txBody>
          <a:bodyPr/>
          <a:lstStyle>
            <a:lvl1pPr marL="0" indent="0">
              <a:buNone/>
              <a:defRPr sz="1300"/>
            </a:lvl1pPr>
            <a:lvl2pPr marL="457145" indent="0">
              <a:buNone/>
              <a:defRPr sz="1200"/>
            </a:lvl2pPr>
            <a:lvl3pPr marL="914290" indent="0">
              <a:buNone/>
              <a:defRPr sz="900"/>
            </a:lvl3pPr>
            <a:lvl4pPr marL="1371433" indent="0">
              <a:buNone/>
              <a:defRPr sz="900"/>
            </a:lvl4pPr>
            <a:lvl5pPr marL="1828578" indent="0">
              <a:buNone/>
              <a:defRPr sz="900"/>
            </a:lvl5pPr>
            <a:lvl6pPr marL="2285722" indent="0">
              <a:buNone/>
              <a:defRPr sz="900"/>
            </a:lvl6pPr>
            <a:lvl7pPr marL="2742867" indent="0">
              <a:buNone/>
              <a:defRPr sz="900"/>
            </a:lvl7pPr>
            <a:lvl8pPr marL="3200011" indent="0">
              <a:buNone/>
              <a:defRPr sz="900"/>
            </a:lvl8pPr>
            <a:lvl9pPr marL="365715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13-Jun-15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0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2"/>
            <a:ext cx="4114800" cy="8186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8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3" indent="0">
              <a:buNone/>
              <a:defRPr sz="2000"/>
            </a:lvl4pPr>
            <a:lvl5pPr marL="1828578" indent="0">
              <a:buNone/>
              <a:defRPr sz="2000"/>
            </a:lvl5pPr>
            <a:lvl6pPr marL="2285722" indent="0">
              <a:buNone/>
              <a:defRPr sz="2000"/>
            </a:lvl6pPr>
            <a:lvl7pPr marL="2742867" indent="0">
              <a:buNone/>
              <a:defRPr sz="2000"/>
            </a:lvl7pPr>
            <a:lvl8pPr marL="3200011" indent="0">
              <a:buNone/>
              <a:defRPr sz="2000"/>
            </a:lvl8pPr>
            <a:lvl9pPr marL="365715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9"/>
          </a:xfrm>
        </p:spPr>
        <p:txBody>
          <a:bodyPr/>
          <a:lstStyle>
            <a:lvl1pPr marL="0" indent="0">
              <a:buNone/>
              <a:defRPr sz="1300"/>
            </a:lvl1pPr>
            <a:lvl2pPr marL="457145" indent="0">
              <a:buNone/>
              <a:defRPr sz="1200"/>
            </a:lvl2pPr>
            <a:lvl3pPr marL="914290" indent="0">
              <a:buNone/>
              <a:defRPr sz="900"/>
            </a:lvl3pPr>
            <a:lvl4pPr marL="1371433" indent="0">
              <a:buNone/>
              <a:defRPr sz="900"/>
            </a:lvl4pPr>
            <a:lvl5pPr marL="1828578" indent="0">
              <a:buNone/>
              <a:defRPr sz="900"/>
            </a:lvl5pPr>
            <a:lvl6pPr marL="2285722" indent="0">
              <a:buNone/>
              <a:defRPr sz="900"/>
            </a:lvl6pPr>
            <a:lvl7pPr marL="2742867" indent="0">
              <a:buNone/>
              <a:defRPr sz="900"/>
            </a:lvl7pPr>
            <a:lvl8pPr marL="3200011" indent="0">
              <a:buNone/>
              <a:defRPr sz="900"/>
            </a:lvl8pPr>
            <a:lvl9pPr marL="365715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13-Jun-15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0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3" y="396699"/>
            <a:ext cx="6172200" cy="1651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3" y="2311403"/>
            <a:ext cx="6172200" cy="6537501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3" y="9181398"/>
            <a:ext cx="1600200" cy="527402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6957-D9CF-4A5E-A116-29D200421200}" type="datetimeFigureOut">
              <a:rPr lang="en-US" smtClean="0"/>
              <a:t>13-Jun-15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3" y="9181398"/>
            <a:ext cx="2171700" cy="527402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4" y="9181398"/>
            <a:ext cx="1600200" cy="527402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8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8" indent="-342858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9" indent="-285716" algn="l" defTabSz="9142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1" indent="-228572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6" indent="-228572" algn="l" defTabSz="9142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9" indent="-228572" algn="l" defTabSz="91429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4" indent="-228572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9" indent="-228572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4" indent="-228572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7" indent="-228572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3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8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2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7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1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5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/>
          <p:cNvSpPr/>
          <p:nvPr/>
        </p:nvSpPr>
        <p:spPr>
          <a:xfrm>
            <a:off x="203596" y="7050040"/>
            <a:ext cx="3266680" cy="142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152404" y="5695413"/>
            <a:ext cx="3825080" cy="37533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9" tIns="45714" rIns="91429" bIns="45714" spcCol="0"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291108" y="8573260"/>
            <a:ext cx="3616921" cy="7231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9" tIns="45714" rIns="91429" bIns="45714" spcCol="0"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4095751" y="6248400"/>
            <a:ext cx="2228849" cy="2057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9" tIns="45714" rIns="91429" bIns="45714" spcCol="0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Decision 4"/>
              <p:cNvSpPr/>
              <p:nvPr/>
            </p:nvSpPr>
            <p:spPr>
              <a:xfrm>
                <a:off x="2295530" y="609600"/>
                <a:ext cx="1057275" cy="792182"/>
              </a:xfrm>
              <a:prstGeom prst="flowChartDecision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800" i="1">
                          <a:latin typeface="Cambria Math"/>
                        </a:rPr>
                        <m:t>&gt;1</m:t>
                      </m:r>
                    </m:oMath>
                  </m:oMathPara>
                </a14:m>
                <a:endParaRPr lang="en-US" sz="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>
                          <a:latin typeface="Cambria Math"/>
                        </a:rPr>
                        <m:t>𝐴</m:t>
                      </m:r>
                      <m:r>
                        <a:rPr lang="en-US" sz="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" name="Flowchart: Decisi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30" y="609600"/>
                <a:ext cx="1057275" cy="792182"/>
              </a:xfrm>
              <a:prstGeom prst="flowChartDecision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33479" y="1882179"/>
                <a:ext cx="914400" cy="35766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/>
                        </a:rPr>
                        <m:t>𝑯</m:t>
                      </m:r>
                      <m:r>
                        <a:rPr lang="en-US" sz="900" i="1">
                          <a:latin typeface="Cambria Math"/>
                        </a:rPr>
                        <m:t>=</m:t>
                      </m:r>
                      <m:r>
                        <a:rPr lang="en-US" sz="900" b="1" i="1">
                          <a:latin typeface="Cambria Math"/>
                        </a:rPr>
                        <m:t>𝑼</m:t>
                      </m:r>
                      <m:r>
                        <a:rPr lang="en-US" sz="900" i="1">
                          <a:latin typeface="Cambria Math"/>
                        </a:rPr>
                        <m:t> </m:t>
                      </m:r>
                      <m:r>
                        <a:rPr lang="en-US" sz="900" b="1" i="1">
                          <a:latin typeface="Cambria Math"/>
                        </a:rPr>
                        <m:t>𝑫</m:t>
                      </m:r>
                      <m:r>
                        <a:rPr lang="en-US" sz="9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9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/>
                            </a:rPr>
                            <m:t>𝑽</m:t>
                          </m:r>
                        </m:e>
                        <m:sup>
                          <m:r>
                            <a:rPr lang="en-US" sz="900" b="1">
                              <a:latin typeface="Cambria Math"/>
                            </a:rPr>
                            <m:t>𝐇</m:t>
                          </m:r>
                        </m:sup>
                      </m:sSup>
                    </m:oMath>
                  </m:oMathPara>
                </a14:m>
                <a:endParaRPr lang="en-US" sz="9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9" y="1882179"/>
                <a:ext cx="914400" cy="3576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177510" y="2468582"/>
                <a:ext cx="1150937" cy="47612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9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900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n-US" sz="900" i="1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sz="9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0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9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9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900" i="1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  <m:r>
                                <a:rPr lang="en-US" sz="900" i="1">
                                  <a:latin typeface="Cambria Math"/>
                                  <a:ea typeface="Cambria Math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sz="900" i="1"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9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9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510" y="2468582"/>
                <a:ext cx="1150937" cy="4761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3391" y="1895938"/>
                <a:ext cx="404813" cy="33014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QR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1" y="1895938"/>
                <a:ext cx="404813" cy="3301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Elbow Connector 11"/>
          <p:cNvCxnSpPr>
            <a:stCxn id="5" idx="1"/>
            <a:endCxn id="7" idx="0"/>
          </p:cNvCxnSpPr>
          <p:nvPr/>
        </p:nvCxnSpPr>
        <p:spPr>
          <a:xfrm rot="10800000" flipV="1">
            <a:off x="1590677" y="1005690"/>
            <a:ext cx="704850" cy="876488"/>
          </a:xfrm>
          <a:prstGeom prst="bentConnector2">
            <a:avLst/>
          </a:prstGeom>
          <a:ln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  <a:endCxn id="9" idx="3"/>
          </p:cNvCxnSpPr>
          <p:nvPr/>
        </p:nvCxnSpPr>
        <p:spPr>
          <a:xfrm flipH="1">
            <a:off x="838202" y="2061010"/>
            <a:ext cx="295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33776" y="1766864"/>
                <a:ext cx="952499" cy="27891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/>
                        </a:rPr>
                        <m:t>𝒉</m:t>
                      </m:r>
                      <m:r>
                        <a:rPr lang="en-US" sz="9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900" b="1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900" b="1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9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b="1" i="1">
                                      <a:latin typeface="Cambria Math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en-US" sz="900" b="1">
                                      <a:latin typeface="Cambria Math"/>
                                    </a:rPr>
                                    <m:t>𝐇</m:t>
                                  </m:r>
                                </m:sup>
                              </m:sSup>
                              <m:r>
                                <a:rPr lang="en-US" sz="900" b="1" i="1">
                                  <a:latin typeface="Cambria Math"/>
                                </a:rPr>
                                <m:t>𝑯</m:t>
                              </m:r>
                            </m:e>
                          </m:d>
                        </m:e>
                        <m:sup>
                          <m:r>
                            <a:rPr lang="en-US" sz="900" b="1">
                              <a:latin typeface="Cambria Math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en-US" sz="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76" y="1766864"/>
                <a:ext cx="952499" cy="2789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Elbow Connector 22"/>
          <p:cNvCxnSpPr>
            <a:stCxn id="7" idx="3"/>
            <a:endCxn id="8" idx="0"/>
          </p:cNvCxnSpPr>
          <p:nvPr/>
        </p:nvCxnSpPr>
        <p:spPr>
          <a:xfrm>
            <a:off x="2047879" y="2061010"/>
            <a:ext cx="2705099" cy="4075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3"/>
            <a:endCxn id="8" idx="3"/>
          </p:cNvCxnSpPr>
          <p:nvPr/>
        </p:nvCxnSpPr>
        <p:spPr>
          <a:xfrm>
            <a:off x="3352801" y="1005692"/>
            <a:ext cx="1975642" cy="1700951"/>
          </a:xfrm>
          <a:prstGeom prst="bentConnector3">
            <a:avLst>
              <a:gd name="adj1" fmla="val 14082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124205" y="2537122"/>
                <a:ext cx="514350" cy="339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Norm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5" y="2537122"/>
                <a:ext cx="514350" cy="33904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585498" y="1062564"/>
                <a:ext cx="742949" cy="233321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/>
                        </a:rPr>
                        <m:t>𝒉</m:t>
                      </m:r>
                      <m:r>
                        <a:rPr lang="en-US" sz="9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9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/>
                            </a:rPr>
                            <m:t>𝒉</m:t>
                          </m:r>
                        </m:e>
                        <m:sup>
                          <m:r>
                            <a:rPr lang="en-US" sz="900" b="1">
                              <a:latin typeface="Cambria Math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en-US" sz="8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498" y="1062564"/>
                <a:ext cx="742949" cy="2333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35" idx="3"/>
            <a:endCxn id="8" idx="1"/>
          </p:cNvCxnSpPr>
          <p:nvPr/>
        </p:nvCxnSpPr>
        <p:spPr>
          <a:xfrm>
            <a:off x="3638552" y="2706640"/>
            <a:ext cx="5389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377410" y="3449159"/>
                <a:ext cx="800100" cy="38100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/>
                        </a:rPr>
                        <m:t>𝐴</m:t>
                      </m:r>
                      <m:r>
                        <a:rPr lang="en-US" sz="900" i="1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9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900" i="1">
                              <a:latin typeface="Cambria Math"/>
                            </a:rPr>
                            <m:t>𝐴</m:t>
                          </m:r>
                          <m:r>
                            <a:rPr lang="en-US" sz="9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9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410" y="3449159"/>
                <a:ext cx="800100" cy="3810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Flowchart: Decision 42"/>
              <p:cNvSpPr/>
              <p:nvPr/>
            </p:nvSpPr>
            <p:spPr>
              <a:xfrm>
                <a:off x="457205" y="2919171"/>
                <a:ext cx="1190625" cy="624287"/>
              </a:xfrm>
              <a:prstGeom prst="flowChartDecisi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8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3" name="Flowchart: Decision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5" y="2919171"/>
                <a:ext cx="1190625" cy="624287"/>
              </a:xfrm>
              <a:prstGeom prst="flowChartDecision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Elbow Connector 94"/>
          <p:cNvCxnSpPr>
            <a:stCxn id="8" idx="2"/>
            <a:endCxn id="42" idx="0"/>
          </p:cNvCxnSpPr>
          <p:nvPr/>
        </p:nvCxnSpPr>
        <p:spPr>
          <a:xfrm rot="5400000">
            <a:off x="4012992" y="2709169"/>
            <a:ext cx="504458" cy="9755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795341" y="3840181"/>
                <a:ext cx="514350" cy="339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end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41" y="3840181"/>
                <a:ext cx="514350" cy="33904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Elbow Connector 99"/>
          <p:cNvCxnSpPr>
            <a:stCxn id="42" idx="1"/>
            <a:endCxn id="43" idx="0"/>
          </p:cNvCxnSpPr>
          <p:nvPr/>
        </p:nvCxnSpPr>
        <p:spPr>
          <a:xfrm rot="10800000">
            <a:off x="1052514" y="2919174"/>
            <a:ext cx="2324892" cy="720486"/>
          </a:xfrm>
          <a:prstGeom prst="bentConnector4">
            <a:avLst>
              <a:gd name="adj1" fmla="val 37197"/>
              <a:gd name="adj2" fmla="val 131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Flowchart: Decision 100"/>
              <p:cNvSpPr/>
              <p:nvPr/>
            </p:nvSpPr>
            <p:spPr>
              <a:xfrm>
                <a:off x="1635920" y="4305180"/>
                <a:ext cx="990600" cy="624287"/>
              </a:xfrm>
              <a:prstGeom prst="flowChartDecisi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Algorithm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1" name="Flowchart: Decision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920" y="4305180"/>
                <a:ext cx="990600" cy="624287"/>
              </a:xfrm>
              <a:prstGeom prst="flowChartDecision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Elbow Connector 102"/>
          <p:cNvCxnSpPr>
            <a:stCxn id="43" idx="3"/>
            <a:endCxn id="101" idx="0"/>
          </p:cNvCxnSpPr>
          <p:nvPr/>
        </p:nvCxnSpPr>
        <p:spPr>
          <a:xfrm>
            <a:off x="1647826" y="3231317"/>
            <a:ext cx="483394" cy="10738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1" idx="3"/>
            <a:endCxn id="8" idx="3"/>
          </p:cNvCxnSpPr>
          <p:nvPr/>
        </p:nvCxnSpPr>
        <p:spPr>
          <a:xfrm flipV="1">
            <a:off x="2626523" y="2706639"/>
            <a:ext cx="2701923" cy="1910685"/>
          </a:xfrm>
          <a:prstGeom prst="bentConnector3">
            <a:avLst>
              <a:gd name="adj1" fmla="val 10846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2631088" y="4401881"/>
                <a:ext cx="676274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Greedy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088" y="4401881"/>
                <a:ext cx="676274" cy="22305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4770837" y="6400801"/>
                <a:ext cx="914400" cy="35766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 i="1">
                        <a:latin typeface="Cambria Math"/>
                      </a:rPr>
                      <m:t>𝑮</m:t>
                    </m:r>
                    <m:r>
                      <a:rPr lang="en-US" sz="9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"/>
                        <m:ctrlPr>
                          <a:rPr lang="en-US" sz="9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900" b="1" i="1">
                            <a:latin typeface="Cambria Math"/>
                          </a:rPr>
                          <m:t>𝑮</m:t>
                        </m:r>
                      </m:e>
                    </m:d>
                    <m:r>
                      <a:rPr lang="en-US" sz="900" i="1">
                        <a:latin typeface="Cambria Math"/>
                      </a:rPr>
                      <m:t>,</m:t>
                    </m:r>
                    <m:d>
                      <m:dPr>
                        <m:begChr m:val=""/>
                        <m:endChr m:val="]"/>
                        <m:ctrlPr>
                          <a:rPr lang="en-US" sz="9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b="1" i="1"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sz="9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900" b="1" i="1">
                                    <a:latin typeface="Cambria Math"/>
                                  </a:rPr>
                                  <m:t>𝒖</m:t>
                                </m:r>
                              </m:e>
                            </m:acc>
                          </m:sub>
                        </m:sSub>
                      </m:e>
                    </m:d>
                  </m:oMath>
                </a14:m>
                <a:r>
                  <a:rPr lang="en-US" sz="900" b="1" dirty="0"/>
                  <a:t> </a:t>
                </a: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837" y="6400801"/>
                <a:ext cx="914400" cy="35766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4425158" y="7010399"/>
                <a:ext cx="1605758" cy="4572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sz="9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9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/>
                            </a:rPr>
                            <m:t>𝑰</m:t>
                          </m:r>
                        </m:e>
                        <m:sub>
                          <m:sSub>
                            <m:sSubPr>
                              <m:ctrlPr>
                                <a:rPr lang="en-US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900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  <m:r>
                        <a:rPr lang="en-US" sz="900" i="1">
                          <a:latin typeface="Cambria Math"/>
                        </a:rPr>
                        <m:t>−</m:t>
                      </m:r>
                      <m:r>
                        <a:rPr lang="en-US" sz="900" b="1" i="1">
                          <a:latin typeface="Cambria Math"/>
                        </a:rPr>
                        <m:t>𝑮</m:t>
                      </m:r>
                      <m:sSup>
                        <m:sSupPr>
                          <m:ctrlPr>
                            <a:rPr lang="en-US" sz="900" b="1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900" b="1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9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b="1" i="1"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sz="900" b="1">
                                      <a:latin typeface="Cambria Math"/>
                                    </a:rPr>
                                    <m:t>𝐇</m:t>
                                  </m:r>
                                </m:sup>
                              </m:sSup>
                              <m:r>
                                <a:rPr lang="en-US" sz="900" b="1" i="1">
                                  <a:latin typeface="Cambria Math"/>
                                </a:rPr>
                                <m:t>𝑮</m:t>
                              </m:r>
                            </m:e>
                          </m:d>
                        </m:e>
                        <m:sup>
                          <m:r>
                            <a:rPr lang="en-US" sz="900" b="1" i="1">
                              <a:latin typeface="Cambria Math"/>
                            </a:rPr>
                            <m:t>−</m:t>
                          </m:r>
                          <m:r>
                            <a:rPr lang="en-US" sz="900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9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sz="900" b="1">
                              <a:latin typeface="Cambria Math"/>
                            </a:rPr>
                            <m:t>𝐇</m:t>
                          </m:r>
                        </m:sup>
                      </m:sSup>
                    </m:oMath>
                  </m:oMathPara>
                </a14:m>
                <a:endParaRPr lang="en-US" sz="900" b="1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158" y="7010399"/>
                <a:ext cx="1605758" cy="4572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4514654" y="7696200"/>
                <a:ext cx="1426767" cy="47612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9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900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n-US" sz="900" i="1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sz="9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0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9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9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900" i="1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  <m:r>
                                <a:rPr lang="en-US" sz="900" i="1">
                                  <a:latin typeface="Cambria Math"/>
                                  <a:ea typeface="Cambria Math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sz="900" i="1"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9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900" b="1" i="1">
                                  <a:latin typeface="Cambria Math"/>
                                </a:rPr>
                                <m:t>𝑵</m:t>
                              </m:r>
                              <m:d>
                                <m:dPr>
                                  <m:ctrlPr>
                                    <a:rPr lang="en-US" sz="9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9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9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9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654" y="7696200"/>
                <a:ext cx="1426767" cy="4761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Arrow Connector 125"/>
          <p:cNvCxnSpPr>
            <a:stCxn id="43" idx="2"/>
            <a:endCxn id="96" idx="0"/>
          </p:cNvCxnSpPr>
          <p:nvPr/>
        </p:nvCxnSpPr>
        <p:spPr>
          <a:xfrm flipH="1">
            <a:off x="1052517" y="3543460"/>
            <a:ext cx="1" cy="29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01" idx="2"/>
            <a:endCxn id="117" idx="0"/>
          </p:cNvCxnSpPr>
          <p:nvPr/>
        </p:nvCxnSpPr>
        <p:spPr>
          <a:xfrm rot="16200000" flipH="1">
            <a:off x="2943961" y="4116725"/>
            <a:ext cx="1471334" cy="3096817"/>
          </a:xfrm>
          <a:prstGeom prst="bentConnector3">
            <a:avLst>
              <a:gd name="adj1" fmla="val 18279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17" idx="2"/>
            <a:endCxn id="118" idx="0"/>
          </p:cNvCxnSpPr>
          <p:nvPr/>
        </p:nvCxnSpPr>
        <p:spPr>
          <a:xfrm>
            <a:off x="5228035" y="6758461"/>
            <a:ext cx="0" cy="251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18" idx="2"/>
            <a:endCxn id="119" idx="0"/>
          </p:cNvCxnSpPr>
          <p:nvPr/>
        </p:nvCxnSpPr>
        <p:spPr>
          <a:xfrm>
            <a:off x="5228037" y="7467602"/>
            <a:ext cx="1" cy="228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19" idx="2"/>
            <a:endCxn id="42" idx="3"/>
          </p:cNvCxnSpPr>
          <p:nvPr/>
        </p:nvCxnSpPr>
        <p:spPr>
          <a:xfrm rot="5400000" flipH="1">
            <a:off x="2436443" y="5380727"/>
            <a:ext cx="4532661" cy="1050528"/>
          </a:xfrm>
          <a:prstGeom prst="bentConnector4">
            <a:avLst>
              <a:gd name="adj1" fmla="val -9876"/>
              <a:gd name="adj2" fmla="val -13093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133603" y="4972416"/>
                <a:ext cx="676274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SP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3" y="4972416"/>
                <a:ext cx="676274" cy="22305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/>
              <p:cNvSpPr/>
              <p:nvPr/>
            </p:nvSpPr>
            <p:spPr>
              <a:xfrm>
                <a:off x="291108" y="6337814"/>
                <a:ext cx="1094186" cy="4836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/>
                        </a:rPr>
                        <m:t>𝑮</m:t>
                      </m:r>
                      <m:r>
                        <a:rPr lang="en-US" sz="9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9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/>
                            </a:rPr>
                            <m:t>𝑮</m:t>
                          </m:r>
                          <m:r>
                            <a:rPr lang="en-US" sz="900" i="1">
                              <a:latin typeface="Cambria Math"/>
                            </a:rPr>
                            <m:t>, </m:t>
                          </m:r>
                          <m:f>
                            <m:fPr>
                              <m:ctrlPr>
                                <a:rPr lang="en-US" sz="9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9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n-US" sz="9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900" b="1" i="1">
                                          <a:latin typeface="Cambria Math"/>
                                        </a:rPr>
                                        <m:t>𝒖</m:t>
                                      </m:r>
                                    </m:e>
                                  </m:acc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9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b="1" i="1">
                                          <a:latin typeface="Cambria Math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9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900" b="1" i="1">
                                              <a:latin typeface="Cambria Math"/>
                                            </a:rPr>
                                            <m:t>𝒖</m:t>
                                          </m:r>
                                        </m:e>
                                      </m:acc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164" name="Rectangle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08" y="6337814"/>
                <a:ext cx="1094186" cy="48363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433389" y="8706229"/>
                <a:ext cx="1605758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sz="9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9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/>
                            </a:rPr>
                            <m:t>𝑰</m:t>
                          </m:r>
                        </m:e>
                        <m:sub>
                          <m:sSub>
                            <m:sSubPr>
                              <m:ctrlPr>
                                <a:rPr lang="en-US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900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  <m:r>
                        <a:rPr lang="en-US" sz="900" i="1">
                          <a:latin typeface="Cambria Math"/>
                        </a:rPr>
                        <m:t>−</m:t>
                      </m:r>
                      <m:r>
                        <a:rPr lang="en-US" sz="900" b="1" i="1">
                          <a:latin typeface="Cambria Math"/>
                        </a:rPr>
                        <m:t>𝑮</m:t>
                      </m:r>
                      <m:sSup>
                        <m:sSupPr>
                          <m:ctrlPr>
                            <a:rPr lang="en-US" sz="900" b="1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900" b="1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9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b="1" i="1"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sz="900" b="1">
                                      <a:latin typeface="Cambria Math"/>
                                    </a:rPr>
                                    <m:t>𝐇</m:t>
                                  </m:r>
                                </m:sup>
                              </m:sSup>
                              <m:r>
                                <a:rPr lang="en-US" sz="900" b="1" i="1">
                                  <a:latin typeface="Cambria Math"/>
                                </a:rPr>
                                <m:t>𝑮</m:t>
                              </m:r>
                            </m:e>
                          </m:d>
                        </m:e>
                        <m:sup>
                          <m:r>
                            <a:rPr lang="en-US" sz="900" b="1" i="1">
                              <a:latin typeface="Cambria Math"/>
                            </a:rPr>
                            <m:t>−</m:t>
                          </m:r>
                          <m:r>
                            <a:rPr lang="en-US" sz="900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9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sz="900" b="1">
                              <a:latin typeface="Cambria Math"/>
                            </a:rPr>
                            <m:t>𝐇</m:t>
                          </m:r>
                        </m:sup>
                      </m:sSup>
                    </m:oMath>
                  </m:oMathPara>
                </a14:m>
                <a:endParaRPr lang="en-US" sz="900" b="1" dirty="0"/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89" y="8706229"/>
                <a:ext cx="1605758" cy="45720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/>
              <p:cNvSpPr/>
              <p:nvPr/>
            </p:nvSpPr>
            <p:spPr>
              <a:xfrm>
                <a:off x="1752604" y="6172200"/>
                <a:ext cx="1886547" cy="68580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9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9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900" i="1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9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900" i="1">
                              <a:latin typeface="Cambria Math"/>
                            </a:rPr>
                            <m:t>𝑖</m:t>
                          </m:r>
                          <m:r>
                            <a:rPr lang="en-US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900">
                              <a:latin typeface="Cambria Math"/>
                            </a:rPr>
                            <m:t>col</m:t>
                          </m:r>
                          <m:r>
                            <a:rPr lang="en-US" sz="900" i="1">
                              <a:latin typeface="Cambria Math"/>
                            </a:rPr>
                            <m:t>(</m:t>
                          </m:r>
                          <m:r>
                            <a:rPr lang="en-US" sz="900" b="1" i="1">
                              <a:latin typeface="Cambria Math"/>
                            </a:rPr>
                            <m:t>𝑮</m:t>
                          </m:r>
                          <m:r>
                            <a:rPr lang="en-US" sz="900" i="1">
                              <a:latin typeface="Cambria Math"/>
                            </a:rPr>
                            <m:t>)−1</m:t>
                          </m:r>
                        </m:sup>
                        <m:e>
                          <m:d>
                            <m:dPr>
                              <m:ctrlPr>
                                <a:rPr lang="en-US" sz="9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9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b="1" i="1">
                                          <a:latin typeface="Cambria Math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900" i="1">
                                  <a:latin typeface="Cambria Math"/>
                                </a:rPr>
                                <m:t> −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9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9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900" b="1" i="1">
                                          <a:latin typeface="Cambria Math"/>
                                        </a:rPr>
                                        <m:t>𝑮</m:t>
                                      </m:r>
                                      <m:d>
                                        <m:dPr>
                                          <m:ctrlPr>
                                            <a:rPr lang="en-US" sz="9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900" i="1">
                                              <a:latin typeface="Cambria Math"/>
                                            </a:rPr>
                                            <m:t>:,</m:t>
                                          </m:r>
                                          <m:r>
                                            <a:rPr lang="en-US" sz="9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900">
                                          <a:latin typeface="Cambria Math"/>
                                        </a:rPr>
                                        <m:t>H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b="1" i="1">
                                          <a:latin typeface="Cambria Math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900" b="1" dirty="0"/>
              </a:p>
            </p:txBody>
          </p:sp>
        </mc:Choice>
        <mc:Fallback xmlns="">
          <p:sp>
            <p:nvSpPr>
              <p:cNvPr id="175" name="Rectangle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4" y="6172200"/>
                <a:ext cx="1886547" cy="68580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/>
              <p:cNvSpPr/>
              <p:nvPr/>
            </p:nvSpPr>
            <p:spPr>
              <a:xfrm>
                <a:off x="2128243" y="7086600"/>
                <a:ext cx="1135263" cy="47612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9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900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n-US" sz="900" i="1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sz="9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0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9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9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900" i="1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  <m:r>
                                <a:rPr lang="en-US" sz="900" i="1">
                                  <a:latin typeface="Cambria Math"/>
                                  <a:ea typeface="Cambria Math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sz="900" i="1"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9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9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76" name="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243" y="7086600"/>
                <a:ext cx="1135263" cy="4761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Flowchart: Decision 176"/>
              <p:cNvSpPr/>
              <p:nvPr/>
            </p:nvSpPr>
            <p:spPr>
              <a:xfrm>
                <a:off x="446090" y="7619999"/>
                <a:ext cx="1190625" cy="624287"/>
              </a:xfrm>
              <a:prstGeom prst="flowChartDecisi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800" i="1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77" name="Flowchart: Decision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90" y="7619999"/>
                <a:ext cx="1190625" cy="624287"/>
              </a:xfrm>
              <a:prstGeom prst="flowChartDecision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Elbow Connector 182"/>
          <p:cNvCxnSpPr>
            <a:stCxn id="101" idx="1"/>
            <a:endCxn id="164" idx="0"/>
          </p:cNvCxnSpPr>
          <p:nvPr/>
        </p:nvCxnSpPr>
        <p:spPr>
          <a:xfrm rot="10800000" flipV="1">
            <a:off x="838202" y="4617324"/>
            <a:ext cx="797719" cy="17204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64" idx="3"/>
            <a:endCxn id="175" idx="0"/>
          </p:cNvCxnSpPr>
          <p:nvPr/>
        </p:nvCxnSpPr>
        <p:spPr>
          <a:xfrm flipV="1">
            <a:off x="1385294" y="6172198"/>
            <a:ext cx="1310580" cy="407432"/>
          </a:xfrm>
          <a:prstGeom prst="bentConnector4">
            <a:avLst>
              <a:gd name="adj1" fmla="val 14013"/>
              <a:gd name="adj2" fmla="val 156108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75" idx="2"/>
            <a:endCxn id="176" idx="0"/>
          </p:cNvCxnSpPr>
          <p:nvPr/>
        </p:nvCxnSpPr>
        <p:spPr>
          <a:xfrm>
            <a:off x="2695875" y="6857998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Rectangle 188"/>
              <p:cNvSpPr/>
              <p:nvPr/>
            </p:nvSpPr>
            <p:spPr>
              <a:xfrm>
                <a:off x="2438400" y="8699689"/>
                <a:ext cx="1200150" cy="4702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sz="9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900" i="1">
                          <a:latin typeface="Cambria Math"/>
                        </a:rPr>
                        <m:t>=</m:t>
                      </m:r>
                      <m:r>
                        <a:rPr lang="en-US" sz="900" b="1" i="1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sz="9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/>
                            </a:rPr>
                            <m:t>𝑨</m:t>
                          </m:r>
                        </m:e>
                      </m:d>
                      <m:sSub>
                        <m:sSubPr>
                          <m:ctrlPr>
                            <a:rPr lang="en-US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sz="9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900" i="1">
                          <a:latin typeface="Cambria Math"/>
                        </a:rPr>
                        <m:t>,</m:t>
                      </m:r>
                      <m:r>
                        <a:rPr lang="en-US" sz="900" i="1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sz="900" i="1">
                          <a:latin typeface="Cambria Math"/>
                          <a:ea typeface="Cambria Math"/>
                        </a:rPr>
                        <m:t>𝑖</m:t>
                      </m:r>
                    </m:oMath>
                  </m:oMathPara>
                </a14:m>
                <a:endParaRPr lang="en-US" sz="9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/>
                        </a:rPr>
                        <m:t>𝑮</m:t>
                      </m:r>
                      <m:r>
                        <a:rPr lang="en-US" sz="900" i="1">
                          <a:latin typeface="Cambria Math"/>
                        </a:rPr>
                        <m:t>=[</m:t>
                      </m:r>
                      <m:r>
                        <a:rPr lang="en-US" sz="900" b="0" i="1" smtClean="0">
                          <a:latin typeface="Cambria Math"/>
                        </a:rPr>
                        <m:t> </m:t>
                      </m:r>
                      <m:r>
                        <a:rPr lang="en-US" sz="9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100" b="1" dirty="0"/>
              </a:p>
            </p:txBody>
          </p:sp>
        </mc:Choice>
        <mc:Fallback>
          <p:sp>
            <p:nvSpPr>
              <p:cNvPr id="189" name="Rectangle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8699689"/>
                <a:ext cx="1200150" cy="47028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Elbow Connector 195"/>
          <p:cNvCxnSpPr>
            <a:stCxn id="177" idx="2"/>
          </p:cNvCxnSpPr>
          <p:nvPr/>
        </p:nvCxnSpPr>
        <p:spPr>
          <a:xfrm rot="16200000" flipH="1">
            <a:off x="914405" y="8371284"/>
            <a:ext cx="448860" cy="1948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72" idx="3"/>
            <a:endCxn id="189" idx="1"/>
          </p:cNvCxnSpPr>
          <p:nvPr/>
        </p:nvCxnSpPr>
        <p:spPr>
          <a:xfrm>
            <a:off x="2039147" y="8934829"/>
            <a:ext cx="399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176" idx="1"/>
            <a:endCxn id="177" idx="0"/>
          </p:cNvCxnSpPr>
          <p:nvPr/>
        </p:nvCxnSpPr>
        <p:spPr>
          <a:xfrm rot="10800000" flipV="1">
            <a:off x="1041403" y="7324661"/>
            <a:ext cx="1086840" cy="2953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985839" y="4619999"/>
                <a:ext cx="676274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PIPD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39" y="4619999"/>
                <a:ext cx="676274" cy="22305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/>
              <p:cNvSpPr txBox="1"/>
              <p:nvPr/>
            </p:nvSpPr>
            <p:spPr>
              <a:xfrm>
                <a:off x="2133605" y="805337"/>
                <a:ext cx="264119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Y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0" name="TextBox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5" y="805337"/>
                <a:ext cx="264119" cy="22305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/>
              <p:cNvSpPr txBox="1"/>
              <p:nvPr/>
            </p:nvSpPr>
            <p:spPr>
              <a:xfrm>
                <a:off x="838204" y="3535381"/>
                <a:ext cx="264119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Y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1" name="TextBox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4" y="3535381"/>
                <a:ext cx="264119" cy="223050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/>
              <p:cNvSpPr txBox="1"/>
              <p:nvPr/>
            </p:nvSpPr>
            <p:spPr>
              <a:xfrm>
                <a:off x="838204" y="8295535"/>
                <a:ext cx="264119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Y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2" name="TextBox 2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4" y="8295535"/>
                <a:ext cx="264119" cy="223050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/>
              <p:cNvSpPr txBox="1"/>
              <p:nvPr/>
            </p:nvSpPr>
            <p:spPr>
              <a:xfrm>
                <a:off x="1620545" y="7716701"/>
                <a:ext cx="264119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71" name="TextBox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545" y="7716701"/>
                <a:ext cx="264119" cy="223050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Elbow Connector 278"/>
          <p:cNvCxnSpPr>
            <a:stCxn id="189" idx="3"/>
            <a:endCxn id="42" idx="2"/>
          </p:cNvCxnSpPr>
          <p:nvPr/>
        </p:nvCxnSpPr>
        <p:spPr>
          <a:xfrm flipV="1">
            <a:off x="3638550" y="3830160"/>
            <a:ext cx="138910" cy="51046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/>
              <p:cNvSpPr txBox="1"/>
              <p:nvPr/>
            </p:nvSpPr>
            <p:spPr>
              <a:xfrm>
                <a:off x="1564686" y="3063971"/>
                <a:ext cx="264119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82" name="TextBox 2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86" y="3063971"/>
                <a:ext cx="264119" cy="223050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/>
              <p:cNvSpPr txBox="1"/>
              <p:nvPr/>
            </p:nvSpPr>
            <p:spPr>
              <a:xfrm>
                <a:off x="3269661" y="790248"/>
                <a:ext cx="264119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83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661" y="790248"/>
                <a:ext cx="264119" cy="223050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Elbow Connector 285"/>
          <p:cNvCxnSpPr>
            <a:stCxn id="177" idx="3"/>
            <a:endCxn id="42" idx="2"/>
          </p:cNvCxnSpPr>
          <p:nvPr/>
        </p:nvCxnSpPr>
        <p:spPr>
          <a:xfrm flipV="1">
            <a:off x="1636715" y="3830160"/>
            <a:ext cx="2140745" cy="41019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/>
              <p:cNvSpPr txBox="1"/>
              <p:nvPr/>
            </p:nvSpPr>
            <p:spPr>
              <a:xfrm>
                <a:off x="3408559" y="228600"/>
                <a:ext cx="1294213" cy="23082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00" b="0" i="0" smtClean="0">
                          <a:latin typeface="Cambria Math"/>
                        </a:rPr>
                        <m:t>Input</m:t>
                      </m:r>
                      <m:r>
                        <a:rPr lang="en-US" sz="9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900" b="0" i="0" smtClean="0">
                          <a:latin typeface="Cambria Math"/>
                        </a:rPr>
                        <m:t>channel</m:t>
                      </m:r>
                      <m:r>
                        <a:rPr lang="en-US" sz="9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900" b="0" i="0" smtClean="0">
                          <a:latin typeface="Cambria Math"/>
                        </a:rPr>
                        <m:t>matrices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96" name="TextBox 2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559" y="228600"/>
                <a:ext cx="1294213" cy="230820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9" name="Elbow Connector 298"/>
          <p:cNvCxnSpPr>
            <a:endCxn id="5" idx="0"/>
          </p:cNvCxnSpPr>
          <p:nvPr/>
        </p:nvCxnSpPr>
        <p:spPr>
          <a:xfrm rot="10800000" flipV="1">
            <a:off x="2824169" y="205192"/>
            <a:ext cx="1083861" cy="404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61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245</Words>
  <Application>Microsoft Office PowerPoint</Application>
  <PresentationFormat>A4 Paper (210x297 mm)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Oulu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Venkatraman</dc:creator>
  <cp:lastModifiedBy>Ganesh Venkatraman</cp:lastModifiedBy>
  <cp:revision>14</cp:revision>
  <dcterms:created xsi:type="dcterms:W3CDTF">2015-06-13T11:50:54Z</dcterms:created>
  <dcterms:modified xsi:type="dcterms:W3CDTF">2015-06-13T16:48:52Z</dcterms:modified>
</cp:coreProperties>
</file>