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91429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457145" algn="l" defTabSz="91429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914290" algn="l" defTabSz="91429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371433" algn="l" defTabSz="91429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1828578" algn="l" defTabSz="91429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2285722" algn="l" defTabSz="91429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2742867" algn="l" defTabSz="91429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3200011" algn="l" defTabSz="91429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3657155" algn="l" defTabSz="91429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4587" autoAdjust="0"/>
    <p:restoredTop sz="86415" autoAdjust="0"/>
  </p:normalViewPr>
  <p:slideViewPr>
    <p:cSldViewPr>
      <p:cViewPr>
        <p:scale>
          <a:sx n="200" d="100"/>
          <a:sy n="200" d="100"/>
        </p:scale>
        <p:origin x="-1374" y="-72"/>
      </p:cViewPr>
      <p:guideLst>
        <p:guide orient="horz" pos="3120"/>
        <p:guide pos="21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2" y="3077284"/>
            <a:ext cx="5829301" cy="212336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1" y="5613402"/>
            <a:ext cx="4800600" cy="25315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C6957-D9CF-4A5E-A116-29D200421200}" type="datetimeFigureOut">
              <a:rPr lang="en-US" smtClean="0"/>
              <a:t>30-Nov-15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654D6-9EE5-4BD5-9C39-95A0244E6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300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C6957-D9CF-4A5E-A116-29D200421200}" type="datetimeFigureOut">
              <a:rPr lang="en-US" smtClean="0"/>
              <a:t>30-Nov-15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654D6-9EE5-4BD5-9C39-95A0244E6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909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96703"/>
            <a:ext cx="1543050" cy="845220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96703"/>
            <a:ext cx="4514850" cy="845220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C6957-D9CF-4A5E-A116-29D200421200}" type="datetimeFigureOut">
              <a:rPr lang="en-US" smtClean="0"/>
              <a:t>30-Nov-15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654D6-9EE5-4BD5-9C39-95A0244E6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130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C6957-D9CF-4A5E-A116-29D200421200}" type="datetimeFigureOut">
              <a:rPr lang="en-US" smtClean="0"/>
              <a:t>30-Nov-15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654D6-9EE5-4BD5-9C39-95A0244E6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857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6" y="6365523"/>
            <a:ext cx="5829301" cy="196744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6" y="4198590"/>
            <a:ext cx="5829301" cy="216693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4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91429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33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828578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2285722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742867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3200011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365715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C6957-D9CF-4A5E-A116-29D200421200}" type="datetimeFigureOut">
              <a:rPr lang="en-US" smtClean="0"/>
              <a:t>30-Nov-15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654D6-9EE5-4BD5-9C39-95A0244E6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568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3" y="2311404"/>
            <a:ext cx="3028950" cy="653750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3" y="2311404"/>
            <a:ext cx="3028950" cy="653750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C6957-D9CF-4A5E-A116-29D200421200}" type="datetimeFigureOut">
              <a:rPr lang="en-US" smtClean="0"/>
              <a:t>30-Nov-15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654D6-9EE5-4BD5-9C39-95A0244E6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223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5" y="2217386"/>
            <a:ext cx="3030141" cy="9241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45" indent="0">
              <a:buNone/>
              <a:defRPr sz="2000" b="1"/>
            </a:lvl2pPr>
            <a:lvl3pPr marL="914290" indent="0">
              <a:buNone/>
              <a:defRPr sz="1700" b="1"/>
            </a:lvl3pPr>
            <a:lvl4pPr marL="1371433" indent="0">
              <a:buNone/>
              <a:defRPr sz="1600" b="1"/>
            </a:lvl4pPr>
            <a:lvl5pPr marL="1828578" indent="0">
              <a:buNone/>
              <a:defRPr sz="1600" b="1"/>
            </a:lvl5pPr>
            <a:lvl6pPr marL="2285722" indent="0">
              <a:buNone/>
              <a:defRPr sz="1600" b="1"/>
            </a:lvl6pPr>
            <a:lvl7pPr marL="2742867" indent="0">
              <a:buNone/>
              <a:defRPr sz="1600" b="1"/>
            </a:lvl7pPr>
            <a:lvl8pPr marL="3200011" indent="0">
              <a:buNone/>
              <a:defRPr sz="1600" b="1"/>
            </a:lvl8pPr>
            <a:lvl9pPr marL="3657155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5" y="3141487"/>
            <a:ext cx="3030141" cy="570741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7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71" y="2217386"/>
            <a:ext cx="3031331" cy="9241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45" indent="0">
              <a:buNone/>
              <a:defRPr sz="2000" b="1"/>
            </a:lvl2pPr>
            <a:lvl3pPr marL="914290" indent="0">
              <a:buNone/>
              <a:defRPr sz="1700" b="1"/>
            </a:lvl3pPr>
            <a:lvl4pPr marL="1371433" indent="0">
              <a:buNone/>
              <a:defRPr sz="1600" b="1"/>
            </a:lvl4pPr>
            <a:lvl5pPr marL="1828578" indent="0">
              <a:buNone/>
              <a:defRPr sz="1600" b="1"/>
            </a:lvl5pPr>
            <a:lvl6pPr marL="2285722" indent="0">
              <a:buNone/>
              <a:defRPr sz="1600" b="1"/>
            </a:lvl6pPr>
            <a:lvl7pPr marL="2742867" indent="0">
              <a:buNone/>
              <a:defRPr sz="1600" b="1"/>
            </a:lvl7pPr>
            <a:lvl8pPr marL="3200011" indent="0">
              <a:buNone/>
              <a:defRPr sz="1600" b="1"/>
            </a:lvl8pPr>
            <a:lvl9pPr marL="3657155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71" y="3141487"/>
            <a:ext cx="3031331" cy="570741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7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C6957-D9CF-4A5E-A116-29D200421200}" type="datetimeFigureOut">
              <a:rPr lang="en-US" smtClean="0"/>
              <a:t>30-Nov-15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654D6-9EE5-4BD5-9C39-95A0244E6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336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C6957-D9CF-4A5E-A116-29D200421200}" type="datetimeFigureOut">
              <a:rPr lang="en-US" smtClean="0"/>
              <a:t>30-Nov-15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654D6-9EE5-4BD5-9C39-95A0244E6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854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C6957-D9CF-4A5E-A116-29D200421200}" type="datetimeFigureOut">
              <a:rPr lang="en-US" smtClean="0"/>
              <a:t>30-Nov-15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654D6-9EE5-4BD5-9C39-95A0244E6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022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6" y="394408"/>
            <a:ext cx="2256235" cy="167851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9" y="394406"/>
            <a:ext cx="3833813" cy="845449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6" y="2072925"/>
            <a:ext cx="2256235" cy="6775980"/>
          </a:xfrm>
        </p:spPr>
        <p:txBody>
          <a:bodyPr/>
          <a:lstStyle>
            <a:lvl1pPr marL="0" indent="0">
              <a:buNone/>
              <a:defRPr sz="1300"/>
            </a:lvl1pPr>
            <a:lvl2pPr marL="457145" indent="0">
              <a:buNone/>
              <a:defRPr sz="1200"/>
            </a:lvl2pPr>
            <a:lvl3pPr marL="914290" indent="0">
              <a:buNone/>
              <a:defRPr sz="900"/>
            </a:lvl3pPr>
            <a:lvl4pPr marL="1371433" indent="0">
              <a:buNone/>
              <a:defRPr sz="900"/>
            </a:lvl4pPr>
            <a:lvl5pPr marL="1828578" indent="0">
              <a:buNone/>
              <a:defRPr sz="900"/>
            </a:lvl5pPr>
            <a:lvl6pPr marL="2285722" indent="0">
              <a:buNone/>
              <a:defRPr sz="900"/>
            </a:lvl6pPr>
            <a:lvl7pPr marL="2742867" indent="0">
              <a:buNone/>
              <a:defRPr sz="900"/>
            </a:lvl7pPr>
            <a:lvl8pPr marL="3200011" indent="0">
              <a:buNone/>
              <a:defRPr sz="900"/>
            </a:lvl8pPr>
            <a:lvl9pPr marL="3657155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C6957-D9CF-4A5E-A116-29D200421200}" type="datetimeFigureOut">
              <a:rPr lang="en-US" smtClean="0"/>
              <a:t>30-Nov-15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654D6-9EE5-4BD5-9C39-95A0244E6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808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934203"/>
            <a:ext cx="4114800" cy="81862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85119"/>
            <a:ext cx="4114800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145" indent="0">
              <a:buNone/>
              <a:defRPr sz="2800"/>
            </a:lvl2pPr>
            <a:lvl3pPr marL="914290" indent="0">
              <a:buNone/>
              <a:defRPr sz="2400"/>
            </a:lvl3pPr>
            <a:lvl4pPr marL="1371433" indent="0">
              <a:buNone/>
              <a:defRPr sz="2000"/>
            </a:lvl4pPr>
            <a:lvl5pPr marL="1828578" indent="0">
              <a:buNone/>
              <a:defRPr sz="2000"/>
            </a:lvl5pPr>
            <a:lvl6pPr marL="2285722" indent="0">
              <a:buNone/>
              <a:defRPr sz="2000"/>
            </a:lvl6pPr>
            <a:lvl7pPr marL="2742867" indent="0">
              <a:buNone/>
              <a:defRPr sz="2000"/>
            </a:lvl7pPr>
            <a:lvl8pPr marL="3200011" indent="0">
              <a:buNone/>
              <a:defRPr sz="2000"/>
            </a:lvl8pPr>
            <a:lvl9pPr marL="3657155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752824"/>
            <a:ext cx="4114800" cy="1162579"/>
          </a:xfrm>
        </p:spPr>
        <p:txBody>
          <a:bodyPr/>
          <a:lstStyle>
            <a:lvl1pPr marL="0" indent="0">
              <a:buNone/>
              <a:defRPr sz="1300"/>
            </a:lvl1pPr>
            <a:lvl2pPr marL="457145" indent="0">
              <a:buNone/>
              <a:defRPr sz="1200"/>
            </a:lvl2pPr>
            <a:lvl3pPr marL="914290" indent="0">
              <a:buNone/>
              <a:defRPr sz="900"/>
            </a:lvl3pPr>
            <a:lvl4pPr marL="1371433" indent="0">
              <a:buNone/>
              <a:defRPr sz="900"/>
            </a:lvl4pPr>
            <a:lvl5pPr marL="1828578" indent="0">
              <a:buNone/>
              <a:defRPr sz="900"/>
            </a:lvl5pPr>
            <a:lvl6pPr marL="2285722" indent="0">
              <a:buNone/>
              <a:defRPr sz="900"/>
            </a:lvl6pPr>
            <a:lvl7pPr marL="2742867" indent="0">
              <a:buNone/>
              <a:defRPr sz="900"/>
            </a:lvl7pPr>
            <a:lvl8pPr marL="3200011" indent="0">
              <a:buNone/>
              <a:defRPr sz="900"/>
            </a:lvl8pPr>
            <a:lvl9pPr marL="3657155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C6957-D9CF-4A5E-A116-29D200421200}" type="datetimeFigureOut">
              <a:rPr lang="en-US" smtClean="0"/>
              <a:t>30-Nov-15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654D6-9EE5-4BD5-9C39-95A0244E6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501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3" y="396699"/>
            <a:ext cx="6172200" cy="1651000"/>
          </a:xfrm>
          <a:prstGeom prst="rect">
            <a:avLst/>
          </a:prstGeom>
        </p:spPr>
        <p:txBody>
          <a:bodyPr vert="horz" lIns="91429" tIns="45714" rIns="91429" bIns="45714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3" y="2311404"/>
            <a:ext cx="6172200" cy="6537501"/>
          </a:xfrm>
          <a:prstGeom prst="rect">
            <a:avLst/>
          </a:prstGeom>
        </p:spPr>
        <p:txBody>
          <a:bodyPr vert="horz" lIns="91429" tIns="45714" rIns="91429" bIns="4571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3" y="9181398"/>
            <a:ext cx="1600200" cy="527402"/>
          </a:xfrm>
          <a:prstGeom prst="rect">
            <a:avLst/>
          </a:prstGeom>
        </p:spPr>
        <p:txBody>
          <a:bodyPr vert="horz" lIns="91429" tIns="45714" rIns="91429" bIns="45714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7C6957-D9CF-4A5E-A116-29D200421200}" type="datetimeFigureOut">
              <a:rPr lang="en-US" smtClean="0"/>
              <a:t>30-Nov-15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3" y="9181398"/>
            <a:ext cx="2171700" cy="527402"/>
          </a:xfrm>
          <a:prstGeom prst="rect">
            <a:avLst/>
          </a:prstGeom>
        </p:spPr>
        <p:txBody>
          <a:bodyPr vert="horz" lIns="91429" tIns="45714" rIns="91429" bIns="45714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4" y="9181398"/>
            <a:ext cx="1600200" cy="527402"/>
          </a:xfrm>
          <a:prstGeom prst="rect">
            <a:avLst/>
          </a:prstGeom>
        </p:spPr>
        <p:txBody>
          <a:bodyPr vert="horz" lIns="91429" tIns="45714" rIns="91429" bIns="45714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654D6-9EE5-4BD5-9C39-95A0244E6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582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29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58" indent="-342858" algn="l" defTabSz="91429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859" indent="-285716" algn="l" defTabSz="91429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61" indent="-228572" algn="l" defTabSz="9142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06" indent="-228572" algn="l" defTabSz="91429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149" indent="-228572" algn="l" defTabSz="91429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294" indent="-228572" algn="l" defTabSz="9142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39" indent="-228572" algn="l" defTabSz="9142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584" indent="-228572" algn="l" defTabSz="9142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27" indent="-228572" algn="l" defTabSz="9142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9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5" algn="l" defTabSz="91429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90" algn="l" defTabSz="91429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3" algn="l" defTabSz="91429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78" algn="l" defTabSz="91429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22" algn="l" defTabSz="91429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67" algn="l" defTabSz="91429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11" algn="l" defTabSz="91429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55" algn="l" defTabSz="91429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27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Rectangle 229"/>
          <p:cNvSpPr/>
          <p:nvPr/>
        </p:nvSpPr>
        <p:spPr>
          <a:xfrm>
            <a:off x="233166" y="6234836"/>
            <a:ext cx="3266680" cy="14298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spcCol="0" rtlCol="0" anchor="ctr"/>
          <a:lstStyle/>
          <a:p>
            <a:pPr algn="ctr"/>
            <a:endParaRPr lang="en-US"/>
          </a:p>
        </p:txBody>
      </p:sp>
      <p:sp>
        <p:nvSpPr>
          <p:cNvPr id="207" name="Rectangle 206"/>
          <p:cNvSpPr/>
          <p:nvPr/>
        </p:nvSpPr>
        <p:spPr>
          <a:xfrm>
            <a:off x="181975" y="4662366"/>
            <a:ext cx="3828051" cy="39712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29" tIns="45714" rIns="91429" bIns="45714" spcCol="0" rtlCol="0" anchor="ctr"/>
          <a:lstStyle/>
          <a:p>
            <a:pPr algn="ctr"/>
            <a:endParaRPr lang="en-US"/>
          </a:p>
        </p:txBody>
      </p:sp>
      <p:sp>
        <p:nvSpPr>
          <p:cNvPr id="254" name="Rectangle 253"/>
          <p:cNvSpPr/>
          <p:nvPr/>
        </p:nvSpPr>
        <p:spPr>
          <a:xfrm>
            <a:off x="320678" y="7758056"/>
            <a:ext cx="3497764" cy="72313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91429" tIns="45714" rIns="91429" bIns="45714" spcCol="0" rtlCol="0" anchor="ctr"/>
          <a:lstStyle/>
          <a:p>
            <a:pPr algn="ctr"/>
            <a:endParaRPr lang="en-US"/>
          </a:p>
        </p:txBody>
      </p:sp>
      <p:sp>
        <p:nvSpPr>
          <p:cNvPr id="163" name="Rectangle 162"/>
          <p:cNvSpPr/>
          <p:nvPr/>
        </p:nvSpPr>
        <p:spPr>
          <a:xfrm>
            <a:off x="4516568" y="4662366"/>
            <a:ext cx="1969489" cy="20574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91429" tIns="45714" rIns="91429" bIns="45714" spcCol="0"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Flowchart: Decision 4"/>
              <p:cNvSpPr/>
              <p:nvPr/>
            </p:nvSpPr>
            <p:spPr>
              <a:xfrm>
                <a:off x="2295531" y="459420"/>
                <a:ext cx="1285870" cy="792182"/>
              </a:xfrm>
              <a:prstGeom prst="flowChartDecision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91429" tIns="45714" rIns="91429" bIns="45714" spcCol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9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900" i="1">
                              <a:latin typeface="Cambria Math"/>
                            </a:rPr>
                            <m:t>𝑁</m:t>
                          </m:r>
                        </m:e>
                        <m:sub>
                          <m:r>
                            <a:rPr lang="en-US" sz="900" i="1">
                              <a:latin typeface="Cambria Math"/>
                            </a:rPr>
                            <m:t>𝑅</m:t>
                          </m:r>
                        </m:sub>
                      </m:sSub>
                      <m:r>
                        <a:rPr lang="en-US" sz="900" i="1">
                          <a:latin typeface="Cambria Math"/>
                        </a:rPr>
                        <m:t>&gt;1</m:t>
                      </m:r>
                    </m:oMath>
                  </m:oMathPara>
                </a14:m>
                <a:endParaRPr lang="en-US" sz="9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i="1">
                          <a:latin typeface="Cambria Math"/>
                        </a:rPr>
                        <m:t>𝐴</m:t>
                      </m:r>
                      <m:r>
                        <a:rPr lang="en-US" sz="900" i="1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9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900" i="1">
                              <a:latin typeface="Cambria Math"/>
                              <a:ea typeface="Cambria Math"/>
                            </a:rPr>
                            <m:t>∅</m:t>
                          </m:r>
                        </m:e>
                      </m:d>
                    </m:oMath>
                  </m:oMathPara>
                </a14:m>
                <a:endParaRPr lang="en-US" sz="900" dirty="0"/>
              </a:p>
            </p:txBody>
          </p:sp>
        </mc:Choice>
        <mc:Fallback>
          <p:sp>
            <p:nvSpPr>
              <p:cNvPr id="5" name="Flowchart: Decision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5531" y="459420"/>
                <a:ext cx="1285870" cy="792182"/>
              </a:xfrm>
              <a:prstGeom prst="flowChartDecision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/>
              <p:cNvSpPr/>
              <p:nvPr/>
            </p:nvSpPr>
            <p:spPr>
              <a:xfrm>
                <a:off x="1133479" y="1410715"/>
                <a:ext cx="914400" cy="385438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91429" tIns="45714" rIns="91429" bIns="45714" spcCol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b="1" i="1">
                          <a:latin typeface="Cambria Math"/>
                        </a:rPr>
                        <m:t>𝑯</m:t>
                      </m:r>
                      <m:r>
                        <a:rPr lang="en-US" sz="900" i="1">
                          <a:latin typeface="Cambria Math"/>
                        </a:rPr>
                        <m:t>=</m:t>
                      </m:r>
                      <m:r>
                        <a:rPr lang="en-US" sz="900" b="1" i="1">
                          <a:latin typeface="Cambria Math"/>
                        </a:rPr>
                        <m:t>𝑼</m:t>
                      </m:r>
                      <m:r>
                        <a:rPr lang="en-US" sz="900" i="1">
                          <a:latin typeface="Cambria Math"/>
                        </a:rPr>
                        <m:t> </m:t>
                      </m:r>
                      <m:r>
                        <a:rPr lang="en-US" sz="900" b="1" i="1">
                          <a:latin typeface="Cambria Math"/>
                        </a:rPr>
                        <m:t>𝑫</m:t>
                      </m:r>
                      <m:r>
                        <a:rPr lang="en-US" sz="900" i="1">
                          <a:latin typeface="Cambria Math"/>
                        </a:rPr>
                        <m:t> </m:t>
                      </m:r>
                      <m:sSup>
                        <m:sSupPr>
                          <m:ctrlPr>
                            <a:rPr lang="en-US" sz="900" b="1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900" b="1" i="1">
                              <a:latin typeface="Cambria Math"/>
                            </a:rPr>
                            <m:t>𝑽</m:t>
                          </m:r>
                        </m:e>
                        <m:sup>
                          <m:r>
                            <a:rPr lang="en-US" sz="900" b="1">
                              <a:latin typeface="Cambria Math"/>
                            </a:rPr>
                            <m:t>𝐇</m:t>
                          </m:r>
                        </m:sup>
                      </m:sSup>
                    </m:oMath>
                  </m:oMathPara>
                </a14:m>
                <a:endParaRPr lang="en-US" sz="900" b="1" dirty="0"/>
              </a:p>
            </p:txBody>
          </p:sp>
        </mc:Choice>
        <mc:Fallback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3479" y="1410715"/>
                <a:ext cx="914400" cy="385438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/>
              <p:cNvSpPr/>
              <p:nvPr/>
            </p:nvSpPr>
            <p:spPr>
              <a:xfrm>
                <a:off x="4583713" y="1996983"/>
                <a:ext cx="1150937" cy="476121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lIns="91429" tIns="45714" rIns="91429" bIns="45714" spcCol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900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900" i="1">
                              <a:latin typeface="Cambria Math"/>
                            </a:rPr>
                            <m:t>𝑢</m:t>
                          </m:r>
                        </m:e>
                      </m:acc>
                      <m:r>
                        <a:rPr lang="en-US" sz="900" i="1">
                          <a:latin typeface="Cambria Math"/>
                        </a:rPr>
                        <m:t>= </m:t>
                      </m:r>
                      <m:func>
                        <m:funcPr>
                          <m:ctrlPr>
                            <a:rPr lang="en-US" sz="900" i="1"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900" i="1"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900">
                                  <a:latin typeface="Cambria Math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900" i="1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sz="900" i="1">
                                  <a:latin typeface="Cambria Math"/>
                                  <a:ea typeface="Cambria Math"/>
                                </a:rPr>
                                <m:t>∈</m:t>
                              </m:r>
                              <m:r>
                                <a:rPr lang="en-US" sz="900" i="1">
                                  <a:latin typeface="Cambria Math"/>
                                  <a:ea typeface="Cambria Math"/>
                                </a:rPr>
                                <m:t>𝑈</m:t>
                              </m:r>
                              <m:r>
                                <a:rPr lang="en-US" sz="900" i="1">
                                  <a:latin typeface="Cambria Math"/>
                                  <a:ea typeface="Cambria Math"/>
                                </a:rPr>
                                <m:t>\</m:t>
                              </m:r>
                              <m:r>
                                <m:rPr>
                                  <m:sty m:val="p"/>
                                </m:rPr>
                                <a:rPr lang="en-US" sz="900" i="1">
                                  <a:latin typeface="Cambria Math"/>
                                  <a:ea typeface="Cambria Math"/>
                                </a:rPr>
                                <m:t>A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900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9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900" b="1" i="1">
                                      <a:latin typeface="Cambria Math"/>
                                    </a:rPr>
                                    <m:t>𝒉</m:t>
                                  </m:r>
                                </m:e>
                                <m:sub>
                                  <m:r>
                                    <a:rPr lang="en-US" sz="9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sz="900" dirty="0"/>
              </a:p>
            </p:txBody>
          </p:sp>
        </mc:Choice>
        <mc:Fallback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3713" y="1996983"/>
                <a:ext cx="1150937" cy="47612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/>
              <p:cNvSpPr/>
              <p:nvPr/>
            </p:nvSpPr>
            <p:spPr>
              <a:xfrm>
                <a:off x="431214" y="1438361"/>
                <a:ext cx="404813" cy="330145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lIns="91429" tIns="45714" rIns="91429" bIns="45714" spcCol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000">
                          <a:latin typeface="Cambria Math"/>
                        </a:rPr>
                        <m:t>QR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214" y="1438361"/>
                <a:ext cx="404813" cy="33014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Elbow Connector 11"/>
          <p:cNvCxnSpPr>
            <a:stCxn id="5" idx="1"/>
            <a:endCxn id="7" idx="0"/>
          </p:cNvCxnSpPr>
          <p:nvPr/>
        </p:nvCxnSpPr>
        <p:spPr>
          <a:xfrm rot="10800000" flipV="1">
            <a:off x="1590679" y="855511"/>
            <a:ext cx="704852" cy="555204"/>
          </a:xfrm>
          <a:prstGeom prst="bentConnector2">
            <a:avLst/>
          </a:prstGeom>
          <a:ln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1"/>
            <a:endCxn id="9" idx="3"/>
          </p:cNvCxnSpPr>
          <p:nvPr/>
        </p:nvCxnSpPr>
        <p:spPr>
          <a:xfrm flipH="1">
            <a:off x="836027" y="1603434"/>
            <a:ext cx="29745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/>
              <p:cNvSpPr txBox="1"/>
              <p:nvPr/>
            </p:nvSpPr>
            <p:spPr>
              <a:xfrm>
                <a:off x="3533778" y="1260905"/>
                <a:ext cx="952499" cy="278910"/>
              </a:xfrm>
              <a:prstGeom prst="rect">
                <a:avLst/>
              </a:prstGeom>
              <a:noFill/>
            </p:spPr>
            <p:txBody>
              <a:bodyPr wrap="square" lIns="91429" tIns="45714" rIns="91429" bIns="45714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b="1" i="1">
                          <a:latin typeface="Cambria Math"/>
                        </a:rPr>
                        <m:t>𝒉</m:t>
                      </m:r>
                      <m:r>
                        <a:rPr lang="en-US" sz="900" b="1" i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900" b="1" i="1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900" b="1" i="1"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900" b="1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900" b="1" i="1">
                                      <a:latin typeface="Cambria Math"/>
                                    </a:rPr>
                                    <m:t>𝑼</m:t>
                                  </m:r>
                                </m:e>
                                <m:sup>
                                  <m:r>
                                    <a:rPr lang="en-US" sz="900" b="1">
                                      <a:latin typeface="Cambria Math"/>
                                    </a:rPr>
                                    <m:t>𝐇</m:t>
                                  </m:r>
                                </m:sup>
                              </m:sSup>
                              <m:r>
                                <a:rPr lang="en-US" sz="900" b="1" i="1">
                                  <a:latin typeface="Cambria Math"/>
                                </a:rPr>
                                <m:t>𝑯</m:t>
                              </m:r>
                            </m:e>
                          </m:d>
                        </m:e>
                        <m:sup>
                          <m:r>
                            <a:rPr lang="en-US" sz="900" b="1">
                              <a:latin typeface="Cambria Math"/>
                            </a:rPr>
                            <m:t>𝐓</m:t>
                          </m:r>
                        </m:sup>
                      </m:sSup>
                    </m:oMath>
                  </m:oMathPara>
                </a14:m>
                <a:endParaRPr lang="en-US" sz="800" b="1" dirty="0"/>
              </a:p>
            </p:txBody>
          </p:sp>
        </mc:Choice>
        <mc:Fallback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3778" y="1260905"/>
                <a:ext cx="952499" cy="27891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Elbow Connector 22"/>
          <p:cNvCxnSpPr>
            <a:stCxn id="7" idx="3"/>
            <a:endCxn id="8" idx="0"/>
          </p:cNvCxnSpPr>
          <p:nvPr/>
        </p:nvCxnSpPr>
        <p:spPr>
          <a:xfrm>
            <a:off x="2047879" y="1603434"/>
            <a:ext cx="3111303" cy="39354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5" idx="3"/>
            <a:endCxn id="8" idx="3"/>
          </p:cNvCxnSpPr>
          <p:nvPr/>
        </p:nvCxnSpPr>
        <p:spPr>
          <a:xfrm>
            <a:off x="3581403" y="855512"/>
            <a:ext cx="2153247" cy="1379532"/>
          </a:xfrm>
          <a:prstGeom prst="bentConnector3">
            <a:avLst>
              <a:gd name="adj1" fmla="val 110617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Rectangle 34"/>
              <p:cNvSpPr/>
              <p:nvPr/>
            </p:nvSpPr>
            <p:spPr>
              <a:xfrm>
                <a:off x="3124205" y="2061001"/>
                <a:ext cx="514350" cy="33904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lIns="91429" tIns="45714" rIns="91429" bIns="45714" spcCol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n-US" sz="100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0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000" b="1" i="1" smtClean="0">
                                  <a:latin typeface="Cambria Math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sz="10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000" dirty="0"/>
              </a:p>
            </p:txBody>
          </p:sp>
        </mc:Choice>
        <mc:Fallback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205" y="2061001"/>
                <a:ext cx="514350" cy="33904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/>
              <p:cNvSpPr txBox="1"/>
              <p:nvPr/>
            </p:nvSpPr>
            <p:spPr>
              <a:xfrm>
                <a:off x="4583713" y="589298"/>
                <a:ext cx="742949" cy="233321"/>
              </a:xfrm>
              <a:prstGeom prst="rect">
                <a:avLst/>
              </a:prstGeom>
              <a:noFill/>
            </p:spPr>
            <p:txBody>
              <a:bodyPr wrap="square" lIns="91429" tIns="45714" rIns="91429" bIns="45714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b="1" i="1">
                          <a:latin typeface="Cambria Math"/>
                        </a:rPr>
                        <m:t>𝒉</m:t>
                      </m:r>
                      <m:r>
                        <a:rPr lang="en-US" sz="900" b="1" i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900" b="1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900" b="1" i="1">
                              <a:latin typeface="Cambria Math"/>
                            </a:rPr>
                            <m:t>𝒉</m:t>
                          </m:r>
                        </m:e>
                        <m:sup>
                          <m:r>
                            <a:rPr lang="en-US" sz="900" b="1">
                              <a:latin typeface="Cambria Math"/>
                            </a:rPr>
                            <m:t>𝐓</m:t>
                          </m:r>
                        </m:sup>
                      </m:sSup>
                    </m:oMath>
                  </m:oMathPara>
                </a14:m>
                <a:endParaRPr lang="en-US" sz="800" b="1" dirty="0"/>
              </a:p>
            </p:txBody>
          </p:sp>
        </mc:Choice>
        <mc:Fallback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3713" y="589298"/>
                <a:ext cx="742949" cy="233321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Arrow Connector 40"/>
          <p:cNvCxnSpPr>
            <a:stCxn id="35" idx="3"/>
            <a:endCxn id="8" idx="1"/>
          </p:cNvCxnSpPr>
          <p:nvPr/>
        </p:nvCxnSpPr>
        <p:spPr>
          <a:xfrm>
            <a:off x="3638555" y="2230522"/>
            <a:ext cx="945156" cy="452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Rectangle 41"/>
              <p:cNvSpPr/>
              <p:nvPr/>
            </p:nvSpPr>
            <p:spPr>
              <a:xfrm>
                <a:off x="4041481" y="2931274"/>
                <a:ext cx="800100" cy="381001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lIns="91429" tIns="45714" rIns="91429" bIns="45714" spcCol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i="1" smtClean="0">
                          <a:latin typeface="Cambria Math"/>
                        </a:rPr>
                        <m:t>𝐴</m:t>
                      </m:r>
                      <m:r>
                        <a:rPr lang="en-US" sz="900" i="1" smtClean="0">
                          <a:latin typeface="Cambria Math"/>
                        </a:rPr>
                        <m:t>=</m:t>
                      </m:r>
                      <m:r>
                        <a:rPr lang="en-US" sz="900" b="0" i="1" smtClean="0">
                          <a:latin typeface="Cambria Math"/>
                        </a:rPr>
                        <m:t>𝐴</m:t>
                      </m:r>
                      <m:r>
                        <a:rPr lang="en-US" sz="900" b="0" i="1" smtClean="0">
                          <a:latin typeface="Cambria Math"/>
                          <a:ea typeface="Cambria Math"/>
                        </a:rPr>
                        <m:t>∪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900" i="1">
                              <a:latin typeface="Cambria Math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sz="90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900" i="1">
                                  <a:latin typeface="Cambria Math"/>
                                </a:rPr>
                                <m:t>𝑢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US" sz="900" dirty="0"/>
              </a:p>
            </p:txBody>
          </p:sp>
        </mc:Choice>
        <mc:Fallback>
          <p:sp>
            <p:nvSpPr>
              <p:cNvPr id="42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1481" y="2931274"/>
                <a:ext cx="800100" cy="381001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Flowchart: Decision 42"/>
              <p:cNvSpPr/>
              <p:nvPr/>
            </p:nvSpPr>
            <p:spPr>
              <a:xfrm>
                <a:off x="240907" y="2218930"/>
                <a:ext cx="1461496" cy="720488"/>
              </a:xfrm>
              <a:prstGeom prst="flowChartDecision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lIns="91429" tIns="45714" rIns="91429" bIns="45714" spcCol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9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900" i="1">
                              <a:latin typeface="Cambria Math"/>
                            </a:rPr>
                            <m:t>𝐴</m:t>
                          </m:r>
                        </m:e>
                      </m:d>
                      <m:r>
                        <a:rPr lang="en-US" sz="900" i="1">
                          <a:latin typeface="Cambria Math"/>
                        </a:rPr>
                        <m:t>= </m:t>
                      </m:r>
                      <m:sSub>
                        <m:sSubPr>
                          <m:ctrlPr>
                            <a:rPr lang="en-US" sz="9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900" i="1">
                              <a:latin typeface="Cambria Math"/>
                            </a:rPr>
                            <m:t>𝑁</m:t>
                          </m:r>
                        </m:e>
                        <m:sub>
                          <m:r>
                            <a:rPr lang="en-US" sz="900" i="1">
                              <a:latin typeface="Cambria Math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en-US" sz="900" dirty="0"/>
              </a:p>
            </p:txBody>
          </p:sp>
        </mc:Choice>
        <mc:Fallback>
          <p:sp>
            <p:nvSpPr>
              <p:cNvPr id="43" name="Flowchart: Decision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907" y="2218930"/>
                <a:ext cx="1461496" cy="720488"/>
              </a:xfrm>
              <a:prstGeom prst="flowChartDecision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5" name="Elbow Connector 94"/>
          <p:cNvCxnSpPr>
            <a:stCxn id="8" idx="2"/>
            <a:endCxn id="42" idx="0"/>
          </p:cNvCxnSpPr>
          <p:nvPr/>
        </p:nvCxnSpPr>
        <p:spPr>
          <a:xfrm rot="5400000">
            <a:off x="4571272" y="2343365"/>
            <a:ext cx="458170" cy="717649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Rectangle 95"/>
              <p:cNvSpPr/>
              <p:nvPr/>
            </p:nvSpPr>
            <p:spPr>
              <a:xfrm>
                <a:off x="714879" y="3198297"/>
                <a:ext cx="514350" cy="33904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lIns="91429" tIns="45714" rIns="91429" bIns="45714" spcCol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000">
                          <a:latin typeface="Cambria Math"/>
                        </a:rPr>
                        <m:t>end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96" name="Rectangle 9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879" y="3198297"/>
                <a:ext cx="514350" cy="339040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0" name="Elbow Connector 99"/>
          <p:cNvCxnSpPr>
            <a:stCxn id="42" idx="1"/>
            <a:endCxn id="43" idx="0"/>
          </p:cNvCxnSpPr>
          <p:nvPr/>
        </p:nvCxnSpPr>
        <p:spPr>
          <a:xfrm rot="10800000">
            <a:off x="971655" y="2218930"/>
            <a:ext cx="3069826" cy="902844"/>
          </a:xfrm>
          <a:prstGeom prst="bentConnector4">
            <a:avLst>
              <a:gd name="adj1" fmla="val 38098"/>
              <a:gd name="adj2" fmla="val 12532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Flowchart: Decision 100"/>
              <p:cNvSpPr/>
              <p:nvPr/>
            </p:nvSpPr>
            <p:spPr>
              <a:xfrm>
                <a:off x="2048523" y="3600061"/>
                <a:ext cx="990600" cy="624287"/>
              </a:xfrm>
              <a:prstGeom prst="flowChartDecision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lIns="91429" tIns="45714" rIns="91429" bIns="45714" spcCol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000">
                          <a:latin typeface="Cambria Math"/>
                        </a:rPr>
                        <m:t>Algorithm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101" name="Flowchart: Decision 10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8523" y="3600061"/>
                <a:ext cx="990600" cy="624287"/>
              </a:xfrm>
              <a:prstGeom prst="flowChartDecision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3" name="Elbow Connector 102"/>
          <p:cNvCxnSpPr>
            <a:stCxn id="43" idx="3"/>
            <a:endCxn id="101" idx="0"/>
          </p:cNvCxnSpPr>
          <p:nvPr/>
        </p:nvCxnSpPr>
        <p:spPr>
          <a:xfrm>
            <a:off x="1702403" y="2579175"/>
            <a:ext cx="841420" cy="102088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Elbow Connector 107"/>
          <p:cNvCxnSpPr>
            <a:stCxn id="101" idx="3"/>
            <a:endCxn id="8" idx="3"/>
          </p:cNvCxnSpPr>
          <p:nvPr/>
        </p:nvCxnSpPr>
        <p:spPr>
          <a:xfrm flipV="1">
            <a:off x="3039125" y="2235044"/>
            <a:ext cx="2695525" cy="1677161"/>
          </a:xfrm>
          <a:prstGeom prst="bentConnector3">
            <a:avLst>
              <a:gd name="adj1" fmla="val 108481"/>
            </a:avLst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Box 109"/>
              <p:cNvSpPr txBox="1"/>
              <p:nvPr/>
            </p:nvSpPr>
            <p:spPr>
              <a:xfrm>
                <a:off x="2857502" y="3679960"/>
                <a:ext cx="676274" cy="223050"/>
              </a:xfrm>
              <a:prstGeom prst="rect">
                <a:avLst/>
              </a:prstGeom>
              <a:noFill/>
            </p:spPr>
            <p:txBody>
              <a:bodyPr wrap="square" lIns="91429" tIns="45714" rIns="91429" bIns="45714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800">
                          <a:latin typeface="Cambria Math"/>
                        </a:rPr>
                        <m:t>Greedy</m:t>
                      </m:r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110" name="TextBox 10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7502" y="3679960"/>
                <a:ext cx="676274" cy="223050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7" name="Rectangle 116"/>
              <p:cNvSpPr/>
              <p:nvPr/>
            </p:nvSpPr>
            <p:spPr>
              <a:xfrm>
                <a:off x="5154016" y="4802067"/>
                <a:ext cx="914400" cy="357663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91429" tIns="45714" rIns="91429" bIns="45714" spcCol="0" rtlCol="0" anchor="t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900" b="1" i="1">
                        <a:latin typeface="Cambria Math"/>
                      </a:rPr>
                      <m:t>𝑮</m:t>
                    </m:r>
                    <m:r>
                      <a:rPr lang="en-US" sz="900" i="1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"/>
                        <m:ctrlPr>
                          <a:rPr lang="en-US" sz="9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900" b="1" i="1">
                            <a:latin typeface="Cambria Math"/>
                          </a:rPr>
                          <m:t>𝑮</m:t>
                        </m:r>
                      </m:e>
                    </m:d>
                    <m:r>
                      <a:rPr lang="en-US" sz="900" i="1">
                        <a:latin typeface="Cambria Math"/>
                      </a:rPr>
                      <m:t>,</m:t>
                    </m:r>
                    <m:d>
                      <m:dPr>
                        <m:begChr m:val=""/>
                        <m:endChr m:val="]"/>
                        <m:ctrlPr>
                          <a:rPr lang="en-US" sz="9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9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900" b="1" i="1">
                                <a:latin typeface="Cambria Math"/>
                              </a:rPr>
                              <m:t>𝒉</m:t>
                            </m:r>
                          </m:e>
                          <m:sub>
                            <m:acc>
                              <m:accPr>
                                <m:chr m:val="̅"/>
                                <m:ctrlPr>
                                  <a:rPr lang="en-US" sz="900" i="1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sz="900" b="1" i="1">
                                    <a:latin typeface="Cambria Math"/>
                                  </a:rPr>
                                  <m:t>𝒖</m:t>
                                </m:r>
                              </m:e>
                            </m:acc>
                          </m:sub>
                        </m:sSub>
                      </m:e>
                    </m:d>
                  </m:oMath>
                </a14:m>
                <a:r>
                  <a:rPr lang="en-US" sz="900" b="1" dirty="0"/>
                  <a:t> </a:t>
                </a:r>
              </a:p>
            </p:txBody>
          </p:sp>
        </mc:Choice>
        <mc:Fallback>
          <p:sp>
            <p:nvSpPr>
              <p:cNvPr id="117" name="Rectangle 1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4016" y="4802067"/>
                <a:ext cx="914400" cy="357663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8" name="Rectangle 117"/>
              <p:cNvSpPr/>
              <p:nvPr/>
            </p:nvSpPr>
            <p:spPr>
              <a:xfrm>
                <a:off x="4615486" y="5410200"/>
                <a:ext cx="1771650" cy="457200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91429" tIns="45714" rIns="91429" bIns="45714" spcCol="0" rtlCol="0" anchor="t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b="1" i="1">
                          <a:latin typeface="Cambria Math"/>
                        </a:rPr>
                        <m:t>𝑵</m:t>
                      </m:r>
                      <m:d>
                        <m:dPr>
                          <m:ctrlPr>
                            <a:rPr lang="en-US" sz="900" b="1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900" b="1" i="1">
                              <a:latin typeface="Cambria Math"/>
                            </a:rPr>
                            <m:t>𝑨</m:t>
                          </m:r>
                        </m:e>
                      </m:d>
                      <m:r>
                        <a:rPr lang="en-US" sz="9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9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900" b="1" i="1">
                              <a:latin typeface="Cambria Math"/>
                            </a:rPr>
                            <m:t>𝑰</m:t>
                          </m:r>
                        </m:e>
                        <m:sub>
                          <m:sSub>
                            <m:sSubPr>
                              <m:ctrlPr>
                                <a:rPr lang="en-US" sz="9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900" i="1">
                                  <a:latin typeface="Cambria Math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900" i="1">
                                  <a:latin typeface="Cambria Math"/>
                                </a:rPr>
                                <m:t>𝑇</m:t>
                              </m:r>
                            </m:sub>
                          </m:sSub>
                        </m:sub>
                      </m:sSub>
                      <m:r>
                        <a:rPr lang="en-US" sz="900" i="1">
                          <a:latin typeface="Cambria Math"/>
                        </a:rPr>
                        <m:t>−</m:t>
                      </m:r>
                      <m:r>
                        <a:rPr lang="en-US" sz="900" b="1" i="1">
                          <a:latin typeface="Cambria Math"/>
                        </a:rPr>
                        <m:t>𝑮</m:t>
                      </m:r>
                      <m:sSup>
                        <m:sSupPr>
                          <m:ctrlPr>
                            <a:rPr lang="en-US" sz="900" b="1" i="1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900" b="1" i="1"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900" b="1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900" b="1" i="1">
                                      <a:latin typeface="Cambria Math"/>
                                    </a:rPr>
                                    <m:t>𝑮</m:t>
                                  </m:r>
                                </m:e>
                                <m:sup>
                                  <m:r>
                                    <a:rPr lang="en-US" sz="900" b="1">
                                      <a:latin typeface="Cambria Math"/>
                                    </a:rPr>
                                    <m:t>𝐇</m:t>
                                  </m:r>
                                </m:sup>
                              </m:sSup>
                              <m:r>
                                <a:rPr lang="en-US" sz="900" b="1" i="1">
                                  <a:latin typeface="Cambria Math"/>
                                </a:rPr>
                                <m:t>𝑮</m:t>
                              </m:r>
                            </m:e>
                          </m:d>
                        </m:e>
                        <m:sup>
                          <m:r>
                            <a:rPr lang="en-US" sz="900" b="1" i="1">
                              <a:latin typeface="Cambria Math"/>
                            </a:rPr>
                            <m:t>−</m:t>
                          </m:r>
                          <m:r>
                            <a:rPr lang="en-US" sz="900" b="1" i="1">
                              <a:latin typeface="Cambria Math"/>
                            </a:rPr>
                            <m:t>𝟏</m:t>
                          </m:r>
                        </m:sup>
                      </m:sSup>
                      <m:sSup>
                        <m:sSupPr>
                          <m:ctrlPr>
                            <a:rPr lang="en-US" sz="900" b="1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900" b="1" i="1">
                              <a:latin typeface="Cambria Math"/>
                            </a:rPr>
                            <m:t>𝑮</m:t>
                          </m:r>
                        </m:e>
                        <m:sup>
                          <m:r>
                            <a:rPr lang="en-US" sz="900" b="1">
                              <a:latin typeface="Cambria Math"/>
                            </a:rPr>
                            <m:t>𝐇</m:t>
                          </m:r>
                        </m:sup>
                      </m:sSup>
                    </m:oMath>
                  </m:oMathPara>
                </a14:m>
                <a:endParaRPr lang="en-US" sz="900" b="1" dirty="0"/>
              </a:p>
            </p:txBody>
          </p:sp>
        </mc:Choice>
        <mc:Fallback>
          <p:sp>
            <p:nvSpPr>
              <p:cNvPr id="118" name="Rectangle 1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5486" y="5410200"/>
                <a:ext cx="1771650" cy="457200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9" name="Rectangle 118"/>
              <p:cNvSpPr/>
              <p:nvPr/>
            </p:nvSpPr>
            <p:spPr>
              <a:xfrm>
                <a:off x="4897835" y="6097467"/>
                <a:ext cx="1426767" cy="476121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91429" tIns="45714" rIns="91429" bIns="45714" spcCol="0" rtlCol="0" anchor="t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900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900" i="1">
                              <a:latin typeface="Cambria Math"/>
                            </a:rPr>
                            <m:t>𝑢</m:t>
                          </m:r>
                        </m:e>
                      </m:acc>
                      <m:r>
                        <a:rPr lang="en-US" sz="900" i="1">
                          <a:latin typeface="Cambria Math"/>
                        </a:rPr>
                        <m:t>= </m:t>
                      </m:r>
                      <m:func>
                        <m:funcPr>
                          <m:ctrlPr>
                            <a:rPr lang="en-US" sz="900" i="1"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900" i="1"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900">
                                  <a:latin typeface="Cambria Math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900" i="1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sz="900" i="1">
                                  <a:latin typeface="Cambria Math"/>
                                  <a:ea typeface="Cambria Math"/>
                                </a:rPr>
                                <m:t>∈</m:t>
                              </m:r>
                              <m:r>
                                <a:rPr lang="en-US" sz="900" i="1">
                                  <a:latin typeface="Cambria Math"/>
                                  <a:ea typeface="Cambria Math"/>
                                </a:rPr>
                                <m:t>𝑈</m:t>
                              </m:r>
                              <m:r>
                                <a:rPr lang="en-US" sz="900" i="1">
                                  <a:latin typeface="Cambria Math"/>
                                  <a:ea typeface="Cambria Math"/>
                                </a:rPr>
                                <m:t>\</m:t>
                              </m:r>
                              <m:r>
                                <m:rPr>
                                  <m:sty m:val="p"/>
                                </m:rPr>
                                <a:rPr lang="en-US" sz="900" i="1">
                                  <a:latin typeface="Cambria Math"/>
                                  <a:ea typeface="Cambria Math"/>
                                </a:rPr>
                                <m:t>A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9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900" b="1" i="1">
                                  <a:latin typeface="Cambria Math"/>
                                </a:rPr>
                                <m:t>𝑵</m:t>
                              </m:r>
                              <m:d>
                                <m:dPr>
                                  <m:ctrlPr>
                                    <a:rPr lang="en-US" sz="9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900" i="1">
                                      <a:latin typeface="Cambria Math"/>
                                    </a:rPr>
                                    <m:t>𝐴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lang="en-US" sz="9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900" b="1" i="1">
                                      <a:latin typeface="Cambria Math"/>
                                    </a:rPr>
                                    <m:t>𝒉</m:t>
                                  </m:r>
                                </m:e>
                                <m:sub>
                                  <m:r>
                                    <a:rPr lang="en-US" sz="9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sz="900" dirty="0"/>
              </a:p>
            </p:txBody>
          </p:sp>
        </mc:Choice>
        <mc:Fallback>
          <p:sp>
            <p:nvSpPr>
              <p:cNvPr id="119" name="Rectangle 1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7835" y="6097467"/>
                <a:ext cx="1426767" cy="476121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4" name="Elbow Connector 133"/>
          <p:cNvCxnSpPr>
            <a:stCxn id="101" idx="2"/>
            <a:endCxn id="117" idx="0"/>
          </p:cNvCxnSpPr>
          <p:nvPr/>
        </p:nvCxnSpPr>
        <p:spPr>
          <a:xfrm rot="16200000" flipH="1">
            <a:off x="3788660" y="2979510"/>
            <a:ext cx="577719" cy="306739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>
            <a:stCxn id="117" idx="2"/>
          </p:cNvCxnSpPr>
          <p:nvPr/>
        </p:nvCxnSpPr>
        <p:spPr>
          <a:xfrm>
            <a:off x="5611216" y="5159730"/>
            <a:ext cx="3" cy="2519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>
            <a:endCxn id="119" idx="0"/>
          </p:cNvCxnSpPr>
          <p:nvPr/>
        </p:nvCxnSpPr>
        <p:spPr>
          <a:xfrm>
            <a:off x="5611217" y="5868865"/>
            <a:ext cx="0" cy="2286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40" name="Elbow Connector 139"/>
          <p:cNvCxnSpPr>
            <a:stCxn id="119" idx="2"/>
            <a:endCxn id="42" idx="3"/>
          </p:cNvCxnSpPr>
          <p:nvPr/>
        </p:nvCxnSpPr>
        <p:spPr>
          <a:xfrm rot="5400000" flipH="1">
            <a:off x="3500493" y="4462863"/>
            <a:ext cx="3451813" cy="769636"/>
          </a:xfrm>
          <a:prstGeom prst="bentConnector4">
            <a:avLst>
              <a:gd name="adj1" fmla="val -6623"/>
              <a:gd name="adj2" fmla="val -134672"/>
            </a:avLst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TextBox 161"/>
              <p:cNvSpPr txBox="1"/>
              <p:nvPr/>
            </p:nvSpPr>
            <p:spPr>
              <a:xfrm>
                <a:off x="2357737" y="4215153"/>
                <a:ext cx="676274" cy="223050"/>
              </a:xfrm>
              <a:prstGeom prst="rect">
                <a:avLst/>
              </a:prstGeom>
              <a:noFill/>
            </p:spPr>
            <p:txBody>
              <a:bodyPr wrap="square" lIns="91429" tIns="45714" rIns="91429" bIns="45714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800">
                          <a:latin typeface="Cambria Math"/>
                        </a:rPr>
                        <m:t>SP</m:t>
                      </m:r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162" name="TextBox 1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7737" y="4215153"/>
                <a:ext cx="676274" cy="223050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4" name="Rectangle 163"/>
              <p:cNvSpPr/>
              <p:nvPr/>
            </p:nvSpPr>
            <p:spPr>
              <a:xfrm>
                <a:off x="320678" y="5522611"/>
                <a:ext cx="1094186" cy="46055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lIns="91429" tIns="45714" rIns="91429" bIns="45714" spcCol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b="1" i="1">
                          <a:latin typeface="Cambria Math"/>
                        </a:rPr>
                        <m:t>𝑮</m:t>
                      </m:r>
                      <m:r>
                        <a:rPr lang="en-US" sz="900" i="1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9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900" b="1" i="1">
                              <a:latin typeface="Cambria Math"/>
                            </a:rPr>
                            <m:t>𝑮</m:t>
                          </m:r>
                          <m:r>
                            <a:rPr lang="en-US" sz="900" i="1">
                              <a:latin typeface="Cambria Math"/>
                            </a:rPr>
                            <m:t>, </m:t>
                          </m:r>
                          <m:f>
                            <m:fPr>
                              <m:ctrlPr>
                                <a:rPr lang="en-US" sz="900" i="1">
                                  <a:latin typeface="Cambria Math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9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900" b="1" i="1">
                                      <a:latin typeface="Cambria Math"/>
                                    </a:rPr>
                                    <m:t>𝒉</m:t>
                                  </m:r>
                                </m:e>
                                <m:sub>
                                  <m:acc>
                                    <m:accPr>
                                      <m:chr m:val="̅"/>
                                      <m:ctrlPr>
                                        <a:rPr lang="en-US" sz="900" i="1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900" b="1" i="1">
                                          <a:latin typeface="Cambria Math"/>
                                        </a:rPr>
                                        <m:t>𝒖</m:t>
                                      </m:r>
                                    </m:e>
                                  </m:acc>
                                </m:sub>
                              </m:sSub>
                            </m:num>
                            <m:den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sz="9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9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900" b="1" i="1">
                                          <a:latin typeface="Cambria Math"/>
                                        </a:rPr>
                                        <m:t>𝒉</m:t>
                                      </m:r>
                                    </m:e>
                                    <m:sub>
                                      <m:acc>
                                        <m:accPr>
                                          <m:chr m:val="̅"/>
                                          <m:ctrlPr>
                                            <a:rPr lang="en-US" sz="900" i="1">
                                              <a:latin typeface="Cambria Math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900" b="1" i="1">
                                              <a:latin typeface="Cambria Math"/>
                                            </a:rPr>
                                            <m:t>𝒖</m:t>
                                          </m:r>
                                        </m:e>
                                      </m:acc>
                                    </m:sub>
                                  </m:sSub>
                                </m:e>
                              </m:d>
                            </m:den>
                          </m:f>
                        </m:e>
                      </m:d>
                    </m:oMath>
                  </m:oMathPara>
                </a14:m>
                <a:endParaRPr lang="en-US" sz="1100" b="1" dirty="0"/>
              </a:p>
            </p:txBody>
          </p:sp>
        </mc:Choice>
        <mc:Fallback>
          <p:sp>
            <p:nvSpPr>
              <p:cNvPr id="164" name="Rectangle 1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678" y="5522611"/>
                <a:ext cx="1094186" cy="460554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2" name="Rectangle 171"/>
              <p:cNvSpPr/>
              <p:nvPr/>
            </p:nvSpPr>
            <p:spPr>
              <a:xfrm>
                <a:off x="491235" y="7891025"/>
                <a:ext cx="1718567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lIns="91429" tIns="45714" rIns="91429" bIns="45714" spcCol="0" rtlCol="0" anchor="t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b="1" i="1">
                          <a:latin typeface="Cambria Math"/>
                        </a:rPr>
                        <m:t>𝑵</m:t>
                      </m:r>
                      <m:d>
                        <m:dPr>
                          <m:ctrlPr>
                            <a:rPr lang="en-US" sz="900" b="1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900" b="1" i="1">
                              <a:latin typeface="Cambria Math"/>
                            </a:rPr>
                            <m:t>𝑨</m:t>
                          </m:r>
                        </m:e>
                      </m:d>
                      <m:r>
                        <a:rPr lang="en-US" sz="9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9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900" b="1" i="1">
                              <a:latin typeface="Cambria Math"/>
                            </a:rPr>
                            <m:t>𝑰</m:t>
                          </m:r>
                        </m:e>
                        <m:sub>
                          <m:sSub>
                            <m:sSubPr>
                              <m:ctrlPr>
                                <a:rPr lang="en-US" sz="9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900" i="1">
                                  <a:latin typeface="Cambria Math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900" i="1">
                                  <a:latin typeface="Cambria Math"/>
                                </a:rPr>
                                <m:t>𝑇</m:t>
                              </m:r>
                            </m:sub>
                          </m:sSub>
                        </m:sub>
                      </m:sSub>
                      <m:r>
                        <a:rPr lang="en-US" sz="900" i="1">
                          <a:latin typeface="Cambria Math"/>
                        </a:rPr>
                        <m:t>−</m:t>
                      </m:r>
                      <m:r>
                        <a:rPr lang="en-US" sz="900" b="1" i="1">
                          <a:latin typeface="Cambria Math"/>
                        </a:rPr>
                        <m:t>𝑮</m:t>
                      </m:r>
                      <m:sSup>
                        <m:sSupPr>
                          <m:ctrlPr>
                            <a:rPr lang="en-US" sz="900" b="1" i="1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900" b="1" i="1"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900" b="1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900" b="1" i="1">
                                      <a:latin typeface="Cambria Math"/>
                                    </a:rPr>
                                    <m:t>𝑮</m:t>
                                  </m:r>
                                </m:e>
                                <m:sup>
                                  <m:r>
                                    <a:rPr lang="en-US" sz="900" b="1">
                                      <a:latin typeface="Cambria Math"/>
                                    </a:rPr>
                                    <m:t>𝐇</m:t>
                                  </m:r>
                                </m:sup>
                              </m:sSup>
                              <m:r>
                                <a:rPr lang="en-US" sz="900" b="1" i="1">
                                  <a:latin typeface="Cambria Math"/>
                                </a:rPr>
                                <m:t>𝑮</m:t>
                              </m:r>
                            </m:e>
                          </m:d>
                        </m:e>
                        <m:sup>
                          <m:r>
                            <a:rPr lang="en-US" sz="900" b="1" i="1">
                              <a:latin typeface="Cambria Math"/>
                            </a:rPr>
                            <m:t>−</m:t>
                          </m:r>
                          <m:r>
                            <a:rPr lang="en-US" sz="900" b="1" i="1">
                              <a:latin typeface="Cambria Math"/>
                            </a:rPr>
                            <m:t>𝟏</m:t>
                          </m:r>
                        </m:sup>
                      </m:sSup>
                      <m:sSup>
                        <m:sSupPr>
                          <m:ctrlPr>
                            <a:rPr lang="en-US" sz="900" b="1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900" b="1" i="1">
                              <a:latin typeface="Cambria Math"/>
                            </a:rPr>
                            <m:t>𝑮</m:t>
                          </m:r>
                        </m:e>
                        <m:sup>
                          <m:r>
                            <a:rPr lang="en-US" sz="900" b="1">
                              <a:latin typeface="Cambria Math"/>
                            </a:rPr>
                            <m:t>𝐇</m:t>
                          </m:r>
                        </m:sup>
                      </m:sSup>
                    </m:oMath>
                  </m:oMathPara>
                </a14:m>
                <a:endParaRPr lang="en-US" sz="900" b="1" dirty="0"/>
              </a:p>
            </p:txBody>
          </p:sp>
        </mc:Choice>
        <mc:Fallback>
          <p:sp>
            <p:nvSpPr>
              <p:cNvPr id="172" name="Rectangle 17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235" y="7891025"/>
                <a:ext cx="1718567" cy="457200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5" name="Rectangle 174"/>
              <p:cNvSpPr/>
              <p:nvPr/>
            </p:nvSpPr>
            <p:spPr>
              <a:xfrm>
                <a:off x="1905002" y="5095268"/>
                <a:ext cx="1886547" cy="618519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lIns="91429" tIns="45714" rIns="91429" bIns="45714" spcCol="0" rtlCol="0" anchor="t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9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900" i="1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900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900" i="1">
                          <a:latin typeface="Cambria Math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sz="9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900" i="1">
                              <a:latin typeface="Cambria Math"/>
                            </a:rPr>
                            <m:t>𝑖</m:t>
                          </m:r>
                          <m:r>
                            <a:rPr lang="en-US" sz="900" i="1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en-US" sz="90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sz="900" i="1">
                              <a:latin typeface="Cambria Math"/>
                            </a:rPr>
                            <m:t>−1</m:t>
                          </m:r>
                        </m:sup>
                        <m:e>
                          <m:d>
                            <m:dPr>
                              <m:ctrlPr>
                                <a:rPr lang="en-US" sz="900" i="1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sz="9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9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900" b="1" i="1">
                                          <a:latin typeface="Cambria Math"/>
                                        </a:rPr>
                                        <m:t>𝒉</m:t>
                                      </m:r>
                                    </m:e>
                                    <m:sub>
                                      <m:r>
                                        <a:rPr lang="en-US" sz="900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900" i="1">
                                  <a:latin typeface="Cambria Math"/>
                                </a:rPr>
                                <m:t> − 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9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9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900" b="1" i="1">
                                          <a:latin typeface="Cambria Math"/>
                                        </a:rPr>
                                        <m:t>𝑮</m:t>
                                      </m:r>
                                      <m:d>
                                        <m:dPr>
                                          <m:ctrlPr>
                                            <a:rPr lang="en-US" sz="900" i="1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900" i="1">
                                              <a:latin typeface="Cambria Math"/>
                                            </a:rPr>
                                            <m:t>:,</m:t>
                                          </m:r>
                                          <m:r>
                                            <a:rPr lang="en-US" sz="900" i="1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m:rPr>
                                          <m:sty m:val="p"/>
                                        </m:rPr>
                                        <a:rPr lang="en-US" sz="900">
                                          <a:latin typeface="Cambria Math"/>
                                        </a:rPr>
                                        <m:t>H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sz="9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900" b="1" i="1">
                                          <a:latin typeface="Cambria Math"/>
                                        </a:rPr>
                                        <m:t>𝒉</m:t>
                                      </m:r>
                                    </m:e>
                                    <m:sub>
                                      <m:r>
                                        <a:rPr lang="en-US" sz="900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lang="en-US" sz="900" b="1" dirty="0"/>
              </a:p>
            </p:txBody>
          </p:sp>
        </mc:Choice>
        <mc:Fallback>
          <p:sp>
            <p:nvSpPr>
              <p:cNvPr id="175" name="Rectangle 17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2" y="5095268"/>
                <a:ext cx="1886547" cy="618519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6" name="Rectangle 175"/>
              <p:cNvSpPr/>
              <p:nvPr/>
            </p:nvSpPr>
            <p:spPr>
              <a:xfrm>
                <a:off x="1414871" y="6175935"/>
                <a:ext cx="1135263" cy="39765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lIns="91429" tIns="45714" rIns="91429" bIns="45714" spcCol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900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900" i="1">
                              <a:latin typeface="Cambria Math"/>
                            </a:rPr>
                            <m:t>𝑢</m:t>
                          </m:r>
                        </m:e>
                      </m:acc>
                      <m:r>
                        <a:rPr lang="en-US" sz="900" i="1">
                          <a:latin typeface="Cambria Math"/>
                        </a:rPr>
                        <m:t>= </m:t>
                      </m:r>
                      <m:func>
                        <m:funcPr>
                          <m:ctrlPr>
                            <a:rPr lang="en-US" sz="900" i="1"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900" i="1"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900">
                                  <a:latin typeface="Cambria Math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900" i="1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sz="900" i="1">
                                  <a:latin typeface="Cambria Math"/>
                                  <a:ea typeface="Cambria Math"/>
                                </a:rPr>
                                <m:t>∈</m:t>
                              </m:r>
                              <m:r>
                                <a:rPr lang="en-US" sz="900" i="1">
                                  <a:latin typeface="Cambria Math"/>
                                  <a:ea typeface="Cambria Math"/>
                                </a:rPr>
                                <m:t>𝑈</m:t>
                              </m:r>
                              <m:r>
                                <a:rPr lang="en-US" sz="900" i="1">
                                  <a:latin typeface="Cambria Math"/>
                                  <a:ea typeface="Cambria Math"/>
                                </a:rPr>
                                <m:t>\</m:t>
                              </m:r>
                              <m:r>
                                <m:rPr>
                                  <m:sty m:val="p"/>
                                </m:rPr>
                                <a:rPr lang="en-US" sz="900" i="1">
                                  <a:latin typeface="Cambria Math"/>
                                  <a:ea typeface="Cambria Math"/>
                                </a:rPr>
                                <m:t>A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900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9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900" i="1">
                                      <a:latin typeface="Cambria Math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9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sz="900" dirty="0"/>
              </a:p>
            </p:txBody>
          </p:sp>
        </mc:Choice>
        <mc:Fallback>
          <p:sp>
            <p:nvSpPr>
              <p:cNvPr id="176" name="Rectangle 17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4871" y="6175935"/>
                <a:ext cx="1135263" cy="397654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7" name="Flowchart: Decision 176"/>
              <p:cNvSpPr/>
              <p:nvPr/>
            </p:nvSpPr>
            <p:spPr>
              <a:xfrm>
                <a:off x="475662" y="6942510"/>
                <a:ext cx="1190625" cy="624287"/>
              </a:xfrm>
              <a:prstGeom prst="flowChartDecision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lIns="91429" tIns="45714" rIns="91429" bIns="45714" spcCol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9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900" i="1">
                              <a:latin typeface="Cambria Math"/>
                            </a:rPr>
                            <m:t>𝐴</m:t>
                          </m:r>
                        </m:e>
                      </m:d>
                      <m:r>
                        <a:rPr lang="en-US" sz="900" i="1">
                          <a:latin typeface="Cambria Math"/>
                        </a:rPr>
                        <m:t>=4</m:t>
                      </m:r>
                    </m:oMath>
                  </m:oMathPara>
                </a14:m>
                <a:endParaRPr lang="en-US" sz="900" dirty="0"/>
              </a:p>
            </p:txBody>
          </p:sp>
        </mc:Choice>
        <mc:Fallback>
          <p:sp>
            <p:nvSpPr>
              <p:cNvPr id="177" name="Flowchart: Decision 17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662" y="6942510"/>
                <a:ext cx="1190625" cy="624287"/>
              </a:xfrm>
              <a:prstGeom prst="flowChartDecision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3" name="Elbow Connector 182"/>
          <p:cNvCxnSpPr>
            <a:stCxn id="101" idx="1"/>
            <a:endCxn id="164" idx="0"/>
          </p:cNvCxnSpPr>
          <p:nvPr/>
        </p:nvCxnSpPr>
        <p:spPr>
          <a:xfrm rot="10800000" flipV="1">
            <a:off x="867771" y="3912205"/>
            <a:ext cx="1180752" cy="161040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85" name="Elbow Connector 184"/>
          <p:cNvCxnSpPr>
            <a:stCxn id="164" idx="3"/>
            <a:endCxn id="175" idx="0"/>
          </p:cNvCxnSpPr>
          <p:nvPr/>
        </p:nvCxnSpPr>
        <p:spPr>
          <a:xfrm flipV="1">
            <a:off x="1414864" y="5095268"/>
            <a:ext cx="1433412" cy="657620"/>
          </a:xfrm>
          <a:prstGeom prst="bentConnector4">
            <a:avLst>
              <a:gd name="adj1" fmla="val 17097"/>
              <a:gd name="adj2" fmla="val 134762"/>
            </a:avLst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9" name="Rectangle 188"/>
              <p:cNvSpPr/>
              <p:nvPr/>
            </p:nvSpPr>
            <p:spPr>
              <a:xfrm>
                <a:off x="2467970" y="7848600"/>
                <a:ext cx="1200150" cy="5334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lIns="91429" tIns="45714" rIns="91429" bIns="45714" spcCol="0" rtlCol="0" anchor="t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9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900" b="1" i="1">
                              <a:latin typeface="Cambria Math"/>
                            </a:rPr>
                            <m:t>𝒉</m:t>
                          </m:r>
                        </m:e>
                        <m:sub>
                          <m:r>
                            <a:rPr lang="en-US" sz="900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900" i="1">
                          <a:latin typeface="Cambria Math"/>
                        </a:rPr>
                        <m:t>=</m:t>
                      </m:r>
                      <m:r>
                        <a:rPr lang="en-US" sz="900" b="1" i="1">
                          <a:latin typeface="Cambria Math"/>
                        </a:rPr>
                        <m:t>𝑵</m:t>
                      </m:r>
                      <m:d>
                        <m:dPr>
                          <m:ctrlPr>
                            <a:rPr lang="en-US" sz="9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900" b="1" i="1">
                              <a:latin typeface="Cambria Math"/>
                            </a:rPr>
                            <m:t>𝑨</m:t>
                          </m:r>
                        </m:e>
                      </m:d>
                      <m:sSub>
                        <m:sSubPr>
                          <m:ctrlPr>
                            <a:rPr lang="en-US" sz="9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900" b="1" i="1">
                              <a:latin typeface="Cambria Math"/>
                            </a:rPr>
                            <m:t>𝒉</m:t>
                          </m:r>
                        </m:e>
                        <m:sub>
                          <m:r>
                            <a:rPr lang="en-US" sz="900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900" i="1">
                          <a:latin typeface="Cambria Math"/>
                        </a:rPr>
                        <m:t>,</m:t>
                      </m:r>
                      <m:r>
                        <a:rPr lang="en-US" sz="900" i="1">
                          <a:latin typeface="Cambria Math"/>
                          <a:ea typeface="Cambria Math"/>
                        </a:rPr>
                        <m:t>∀</m:t>
                      </m:r>
                      <m:r>
                        <a:rPr lang="en-US" sz="900" i="1">
                          <a:latin typeface="Cambria Math"/>
                          <a:ea typeface="Cambria Math"/>
                        </a:rPr>
                        <m:t>𝑖</m:t>
                      </m:r>
                    </m:oMath>
                  </m:oMathPara>
                </a14:m>
                <a:endParaRPr lang="en-US" sz="9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b="1" i="1">
                          <a:latin typeface="Cambria Math"/>
                        </a:rPr>
                        <m:t>𝑮</m:t>
                      </m:r>
                      <m:r>
                        <a:rPr lang="en-US" sz="900" i="1">
                          <a:latin typeface="Cambria Math"/>
                        </a:rPr>
                        <m:t>=[</m:t>
                      </m:r>
                      <m:r>
                        <a:rPr lang="en-US" sz="900" b="0" i="1" smtClean="0">
                          <a:latin typeface="Cambria Math"/>
                        </a:rPr>
                        <m:t> </m:t>
                      </m:r>
                      <m:r>
                        <a:rPr lang="en-US" sz="900" i="1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en-US" sz="1100" b="1" dirty="0"/>
              </a:p>
            </p:txBody>
          </p:sp>
        </mc:Choice>
        <mc:Fallback>
          <p:sp>
            <p:nvSpPr>
              <p:cNvPr id="189" name="Rectangle 18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7970" y="7848600"/>
                <a:ext cx="1200150" cy="533400"/>
              </a:xfrm>
              <a:prstGeom prst="rect">
                <a:avLst/>
              </a:prstGeom>
              <a:blipFill rotWithShape="1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6" name="Elbow Connector 195"/>
          <p:cNvCxnSpPr>
            <a:stCxn id="177" idx="2"/>
            <a:endCxn id="172" idx="0"/>
          </p:cNvCxnSpPr>
          <p:nvPr/>
        </p:nvCxnSpPr>
        <p:spPr>
          <a:xfrm rot="16200000" flipH="1">
            <a:off x="1048632" y="7589138"/>
            <a:ext cx="324229" cy="279544"/>
          </a:xfrm>
          <a:prstGeom prst="bentConnector3">
            <a:avLst>
              <a:gd name="adj1" fmla="val 38249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/>
          <p:cNvCxnSpPr>
            <a:stCxn id="172" idx="3"/>
            <a:endCxn id="189" idx="1"/>
          </p:cNvCxnSpPr>
          <p:nvPr/>
        </p:nvCxnSpPr>
        <p:spPr>
          <a:xfrm flipV="1">
            <a:off x="2209802" y="8115300"/>
            <a:ext cx="258168" cy="43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6" name="Elbow Connector 215"/>
          <p:cNvCxnSpPr>
            <a:stCxn id="176" idx="1"/>
            <a:endCxn id="177" idx="0"/>
          </p:cNvCxnSpPr>
          <p:nvPr/>
        </p:nvCxnSpPr>
        <p:spPr>
          <a:xfrm rot="10800000" flipV="1">
            <a:off x="1070975" y="6374762"/>
            <a:ext cx="343896" cy="567748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5" name="TextBox 254"/>
              <p:cNvSpPr txBox="1"/>
              <p:nvPr/>
            </p:nvSpPr>
            <p:spPr>
              <a:xfrm>
                <a:off x="1589390" y="3692339"/>
                <a:ext cx="676274" cy="223050"/>
              </a:xfrm>
              <a:prstGeom prst="rect">
                <a:avLst/>
              </a:prstGeom>
              <a:noFill/>
            </p:spPr>
            <p:txBody>
              <a:bodyPr wrap="square" lIns="91429" tIns="45714" rIns="91429" bIns="45714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800">
                          <a:latin typeface="Cambria Math"/>
                        </a:rPr>
                        <m:t>PIPD</m:t>
                      </m:r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255" name="TextBox 2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9390" y="3692339"/>
                <a:ext cx="676274" cy="223050"/>
              </a:xfrm>
              <a:prstGeom prst="rect">
                <a:avLst/>
              </a:prstGeom>
              <a:blipFill rotWithShape="1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0" name="TextBox 259"/>
              <p:cNvSpPr txBox="1"/>
              <p:nvPr/>
            </p:nvSpPr>
            <p:spPr>
              <a:xfrm>
                <a:off x="2133607" y="843750"/>
                <a:ext cx="264119" cy="223050"/>
              </a:xfrm>
              <a:prstGeom prst="rect">
                <a:avLst/>
              </a:prstGeom>
              <a:noFill/>
            </p:spPr>
            <p:txBody>
              <a:bodyPr wrap="square" lIns="91429" tIns="45714" rIns="91429" bIns="45714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800">
                          <a:latin typeface="Cambria Math"/>
                        </a:rPr>
                        <m:t>Y</m:t>
                      </m:r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260" name="TextBox 2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607" y="843750"/>
                <a:ext cx="264119" cy="223050"/>
              </a:xfrm>
              <a:prstGeom prst="rect">
                <a:avLst/>
              </a:prstGeom>
              <a:blipFill rotWithShape="1"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1" name="TextBox 260"/>
              <p:cNvSpPr txBox="1"/>
              <p:nvPr/>
            </p:nvSpPr>
            <p:spPr>
              <a:xfrm>
                <a:off x="735712" y="2933785"/>
                <a:ext cx="264119" cy="223050"/>
              </a:xfrm>
              <a:prstGeom prst="rect">
                <a:avLst/>
              </a:prstGeom>
              <a:noFill/>
            </p:spPr>
            <p:txBody>
              <a:bodyPr wrap="square" lIns="91429" tIns="45714" rIns="91429" bIns="45714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800">
                          <a:latin typeface="Cambria Math"/>
                        </a:rPr>
                        <m:t>Y</m:t>
                      </m:r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261" name="TextBox 2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712" y="2933785"/>
                <a:ext cx="264119" cy="223050"/>
              </a:xfrm>
              <a:prstGeom prst="rect">
                <a:avLst/>
              </a:prstGeom>
              <a:blipFill rotWithShape="1"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2" name="TextBox 261"/>
              <p:cNvSpPr txBox="1"/>
              <p:nvPr/>
            </p:nvSpPr>
            <p:spPr>
              <a:xfrm>
                <a:off x="836027" y="7505859"/>
                <a:ext cx="264119" cy="223050"/>
              </a:xfrm>
              <a:prstGeom prst="rect">
                <a:avLst/>
              </a:prstGeom>
              <a:noFill/>
            </p:spPr>
            <p:txBody>
              <a:bodyPr wrap="square" lIns="91429" tIns="45714" rIns="91429" bIns="45714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800">
                          <a:latin typeface="Cambria Math"/>
                        </a:rPr>
                        <m:t>Y</m:t>
                      </m:r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262" name="TextBox 2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027" y="7505859"/>
                <a:ext cx="264119" cy="223050"/>
              </a:xfrm>
              <a:prstGeom prst="rect">
                <a:avLst/>
              </a:prstGeom>
              <a:blipFill rotWithShape="1"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1" name="TextBox 270"/>
              <p:cNvSpPr txBox="1"/>
              <p:nvPr/>
            </p:nvSpPr>
            <p:spPr>
              <a:xfrm>
                <a:off x="1599612" y="7235796"/>
                <a:ext cx="264119" cy="223050"/>
              </a:xfrm>
              <a:prstGeom prst="rect">
                <a:avLst/>
              </a:prstGeom>
              <a:noFill/>
            </p:spPr>
            <p:txBody>
              <a:bodyPr wrap="square" lIns="91429" tIns="45714" rIns="91429" bIns="45714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800">
                          <a:latin typeface="Cambria Math"/>
                        </a:rPr>
                        <m:t>N</m:t>
                      </m:r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271" name="TextBox 2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9612" y="7235796"/>
                <a:ext cx="264119" cy="223050"/>
              </a:xfrm>
              <a:prstGeom prst="rect">
                <a:avLst/>
              </a:prstGeom>
              <a:blipFill rotWithShape="1"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9" name="Elbow Connector 278"/>
          <p:cNvCxnSpPr>
            <a:stCxn id="189" idx="3"/>
            <a:endCxn id="42" idx="2"/>
          </p:cNvCxnSpPr>
          <p:nvPr/>
        </p:nvCxnSpPr>
        <p:spPr>
          <a:xfrm flipV="1">
            <a:off x="3668120" y="3312275"/>
            <a:ext cx="773411" cy="480302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2" name="TextBox 281"/>
              <p:cNvSpPr txBox="1"/>
              <p:nvPr/>
            </p:nvSpPr>
            <p:spPr>
              <a:xfrm>
                <a:off x="1612910" y="2400264"/>
                <a:ext cx="264119" cy="223050"/>
              </a:xfrm>
              <a:prstGeom prst="rect">
                <a:avLst/>
              </a:prstGeom>
              <a:noFill/>
            </p:spPr>
            <p:txBody>
              <a:bodyPr wrap="square" lIns="91429" tIns="45714" rIns="91429" bIns="45714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800">
                          <a:latin typeface="Cambria Math"/>
                        </a:rPr>
                        <m:t>N</m:t>
                      </m:r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282" name="TextBox 2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2910" y="2400264"/>
                <a:ext cx="264119" cy="223050"/>
              </a:xfrm>
              <a:prstGeom prst="rect">
                <a:avLst/>
              </a:prstGeom>
              <a:blipFill rotWithShape="1"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3" name="TextBox 282"/>
              <p:cNvSpPr txBox="1"/>
              <p:nvPr/>
            </p:nvSpPr>
            <p:spPr>
              <a:xfrm>
                <a:off x="3506306" y="843750"/>
                <a:ext cx="264119" cy="223050"/>
              </a:xfrm>
              <a:prstGeom prst="rect">
                <a:avLst/>
              </a:prstGeom>
              <a:noFill/>
            </p:spPr>
            <p:txBody>
              <a:bodyPr wrap="square" lIns="91429" tIns="45714" rIns="91429" bIns="45714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800">
                          <a:latin typeface="Cambria Math"/>
                        </a:rPr>
                        <m:t>N</m:t>
                      </m:r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283" name="TextBox 2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6306" y="843750"/>
                <a:ext cx="264119" cy="223050"/>
              </a:xfrm>
              <a:prstGeom prst="rect">
                <a:avLst/>
              </a:prstGeom>
              <a:blipFill rotWithShape="1"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6" name="Elbow Connector 285"/>
          <p:cNvCxnSpPr>
            <a:stCxn id="177" idx="3"/>
            <a:endCxn id="42" idx="2"/>
          </p:cNvCxnSpPr>
          <p:nvPr/>
        </p:nvCxnSpPr>
        <p:spPr>
          <a:xfrm flipV="1">
            <a:off x="1666285" y="3312275"/>
            <a:ext cx="2775246" cy="394237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6" name="TextBox 295"/>
              <p:cNvSpPr txBox="1"/>
              <p:nvPr/>
            </p:nvSpPr>
            <p:spPr>
              <a:xfrm>
                <a:off x="3408560" y="228600"/>
                <a:ext cx="1294213" cy="235885"/>
              </a:xfrm>
              <a:prstGeom prst="rect">
                <a:avLst/>
              </a:prstGeom>
              <a:noFill/>
            </p:spPr>
            <p:txBody>
              <a:bodyPr wrap="square" lIns="91429" tIns="45714" rIns="91429" bIns="45714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900" b="0" i="0" smtClean="0">
                          <a:latin typeface="Cambria Math"/>
                        </a:rPr>
                        <m:t>Input</m:t>
                      </m:r>
                      <m:r>
                        <a:rPr lang="en-US" sz="900" b="0" i="0" smtClean="0"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900" b="0" i="0" smtClean="0">
                          <a:latin typeface="Cambria Math"/>
                        </a:rPr>
                        <m:t>channel</m:t>
                      </m:r>
                      <m:r>
                        <a:rPr lang="en-US" sz="900" b="0" i="0" smtClean="0"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900" b="0" i="0" smtClean="0">
                          <a:latin typeface="Cambria Math"/>
                        </a:rPr>
                        <m:t>matrices</m:t>
                      </m:r>
                    </m:oMath>
                  </m:oMathPara>
                </a14:m>
                <a:endParaRPr lang="en-US" sz="900" dirty="0"/>
              </a:p>
            </p:txBody>
          </p:sp>
        </mc:Choice>
        <mc:Fallback xmlns="">
          <p:sp>
            <p:nvSpPr>
              <p:cNvPr id="296" name="TextBox 2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8559" y="228600"/>
                <a:ext cx="1294213" cy="230820"/>
              </a:xfrm>
              <a:prstGeom prst="rect">
                <a:avLst/>
              </a:prstGeom>
              <a:blipFill rotWithShape="1"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9" name="Elbow Connector 298"/>
          <p:cNvCxnSpPr/>
          <p:nvPr/>
        </p:nvCxnSpPr>
        <p:spPr>
          <a:xfrm rot="10800000" flipV="1">
            <a:off x="2938466" y="55012"/>
            <a:ext cx="969566" cy="40440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0" name="Rectangle 59"/>
              <p:cNvSpPr/>
              <p:nvPr/>
            </p:nvSpPr>
            <p:spPr>
              <a:xfrm>
                <a:off x="2731799" y="6093852"/>
                <a:ext cx="1086644" cy="30694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lIns="91429" tIns="45714" rIns="91429" bIns="45714" spcCol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b="0" i="1" smtClean="0">
                          <a:latin typeface="Cambria Math"/>
                        </a:rPr>
                        <m:t>[</m:t>
                      </m:r>
                      <m:r>
                        <a:rPr lang="en-US" sz="900" b="0" i="1" smtClean="0">
                          <a:latin typeface="Cambria Math"/>
                        </a:rPr>
                        <m:t>𝑚</m:t>
                      </m:r>
                      <m:r>
                        <a:rPr lang="en-US" sz="900" b="0" i="1" smtClean="0">
                          <a:latin typeface="Cambria Math"/>
                        </a:rPr>
                        <m:t>,</m:t>
                      </m:r>
                      <m:r>
                        <a:rPr lang="en-US" sz="900" b="0" i="1" smtClean="0">
                          <a:latin typeface="Cambria Math"/>
                        </a:rPr>
                        <m:t>𝑛</m:t>
                      </m:r>
                      <m:r>
                        <a:rPr lang="en-US" sz="900" b="0" i="1" smtClean="0">
                          <a:latin typeface="Cambria Math"/>
                        </a:rPr>
                        <m:t>]=</m:t>
                      </m:r>
                      <m:r>
                        <a:rPr lang="en-US" sz="900" b="0" i="1" smtClean="0">
                          <a:latin typeface="Cambria Math"/>
                        </a:rPr>
                        <m:t>𝑠𝑖𝑧𝑒</m:t>
                      </m:r>
                      <m:r>
                        <a:rPr lang="en-US" sz="900" b="0" i="1" smtClean="0">
                          <a:latin typeface="Cambria Math"/>
                        </a:rPr>
                        <m:t>(</m:t>
                      </m:r>
                      <m:r>
                        <a:rPr lang="en-US" sz="900" b="1" i="1" smtClean="0">
                          <a:latin typeface="Cambria Math"/>
                        </a:rPr>
                        <m:t>𝑮</m:t>
                      </m:r>
                      <m:r>
                        <a:rPr lang="en-US" sz="900" b="1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900" b="1" dirty="0"/>
              </a:p>
            </p:txBody>
          </p:sp>
        </mc:Choice>
        <mc:Fallback>
          <p:sp>
            <p:nvSpPr>
              <p:cNvPr id="60" name="Rectangle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1799" y="6093852"/>
                <a:ext cx="1086644" cy="306948"/>
              </a:xfrm>
              <a:prstGeom prst="rect">
                <a:avLst/>
              </a:prstGeom>
              <a:blipFill rotWithShape="1"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Elbow Connector 26"/>
          <p:cNvCxnSpPr>
            <a:stCxn id="175" idx="3"/>
            <a:endCxn id="60" idx="0"/>
          </p:cNvCxnSpPr>
          <p:nvPr/>
        </p:nvCxnSpPr>
        <p:spPr>
          <a:xfrm flipH="1">
            <a:off x="3275121" y="5404528"/>
            <a:ext cx="516428" cy="689324"/>
          </a:xfrm>
          <a:prstGeom prst="bentConnector4">
            <a:avLst>
              <a:gd name="adj1" fmla="val -44266"/>
              <a:gd name="adj2" fmla="val 7243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43" idx="2"/>
            <a:endCxn id="96" idx="0"/>
          </p:cNvCxnSpPr>
          <p:nvPr/>
        </p:nvCxnSpPr>
        <p:spPr>
          <a:xfrm>
            <a:off x="971657" y="2939419"/>
            <a:ext cx="399" cy="258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Elbow Connector 159"/>
          <p:cNvCxnSpPr>
            <a:stCxn id="175" idx="2"/>
            <a:endCxn id="176" idx="0"/>
          </p:cNvCxnSpPr>
          <p:nvPr/>
        </p:nvCxnSpPr>
        <p:spPr>
          <a:xfrm rot="5400000">
            <a:off x="2184316" y="5511975"/>
            <a:ext cx="462148" cy="865773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200004" y="4995695"/>
            <a:ext cx="822423" cy="1692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500" dirty="0" smtClean="0"/>
              <a:t>stacking channel vectors</a:t>
            </a:r>
            <a:endParaRPr lang="en-US" sz="500" dirty="0"/>
          </a:p>
        </p:txBody>
      </p:sp>
      <p:sp>
        <p:nvSpPr>
          <p:cNvPr id="64" name="TextBox 63"/>
          <p:cNvSpPr txBox="1"/>
          <p:nvPr/>
        </p:nvSpPr>
        <p:spPr>
          <a:xfrm>
            <a:off x="5200003" y="5679788"/>
            <a:ext cx="822423" cy="1692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500" dirty="0"/>
              <a:t>n</a:t>
            </a:r>
            <a:r>
              <a:rPr lang="en-US" sz="500" dirty="0" smtClean="0"/>
              <a:t>ull space evaluation</a:t>
            </a:r>
            <a:endParaRPr lang="en-US" sz="500" dirty="0"/>
          </a:p>
        </p:txBody>
      </p:sp>
      <p:sp>
        <p:nvSpPr>
          <p:cNvPr id="65" name="TextBox 64"/>
          <p:cNvSpPr txBox="1"/>
          <p:nvPr/>
        </p:nvSpPr>
        <p:spPr>
          <a:xfrm>
            <a:off x="5200002" y="6371035"/>
            <a:ext cx="822423" cy="1692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500" dirty="0" smtClean="0"/>
              <a:t>metric calculation</a:t>
            </a:r>
            <a:endParaRPr lang="en-US" sz="500" dirty="0"/>
          </a:p>
        </p:txBody>
      </p:sp>
      <p:sp>
        <p:nvSpPr>
          <p:cNvPr id="66" name="TextBox 65"/>
          <p:cNvSpPr txBox="1"/>
          <p:nvPr/>
        </p:nvSpPr>
        <p:spPr>
          <a:xfrm>
            <a:off x="2590800" y="8178948"/>
            <a:ext cx="942976" cy="1692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500" dirty="0" smtClean="0"/>
              <a:t>projection onto null space</a:t>
            </a:r>
            <a:endParaRPr lang="en-US" sz="500" dirty="0"/>
          </a:p>
        </p:txBody>
      </p:sp>
      <p:sp>
        <p:nvSpPr>
          <p:cNvPr id="73" name="TextBox 72"/>
          <p:cNvSpPr txBox="1"/>
          <p:nvPr/>
        </p:nvSpPr>
        <p:spPr>
          <a:xfrm>
            <a:off x="879031" y="8171158"/>
            <a:ext cx="942976" cy="1692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500" dirty="0" smtClean="0"/>
              <a:t>null space evaluation</a:t>
            </a:r>
            <a:endParaRPr lang="en-US" sz="500" dirty="0"/>
          </a:p>
        </p:txBody>
      </p:sp>
      <p:sp>
        <p:nvSpPr>
          <p:cNvPr id="79" name="TextBox 78"/>
          <p:cNvSpPr txBox="1"/>
          <p:nvPr/>
        </p:nvSpPr>
        <p:spPr>
          <a:xfrm>
            <a:off x="2095896" y="5522611"/>
            <a:ext cx="1504758" cy="1692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500" dirty="0" smtClean="0"/>
              <a:t>Product of vector projection difference</a:t>
            </a:r>
            <a:endParaRPr lang="en-US" sz="500" dirty="0"/>
          </a:p>
        </p:txBody>
      </p:sp>
      <p:sp>
        <p:nvSpPr>
          <p:cNvPr id="87" name="TextBox 86"/>
          <p:cNvSpPr txBox="1"/>
          <p:nvPr/>
        </p:nvSpPr>
        <p:spPr>
          <a:xfrm>
            <a:off x="1160080" y="1626876"/>
            <a:ext cx="822423" cy="1692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500" dirty="0" smtClean="0"/>
              <a:t>SVD of channel</a:t>
            </a:r>
            <a:endParaRPr lang="en-US" sz="500" dirty="0"/>
          </a:p>
        </p:txBody>
      </p:sp>
    </p:spTree>
    <p:extLst>
      <p:ext uri="{BB962C8B-B14F-4D97-AF65-F5344CB8AC3E}">
        <p14:creationId xmlns:p14="http://schemas.microsoft.com/office/powerpoint/2010/main" val="3048615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1666</TotalTime>
  <Words>278</Words>
  <Application>Microsoft Office PowerPoint</Application>
  <PresentationFormat>A4 Paper (210x297 mm)</PresentationFormat>
  <Paragraphs>40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University of Oulu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Ganesh Venkatraman</dc:creator>
  <cp:lastModifiedBy>Ganesh Venkatraman</cp:lastModifiedBy>
  <cp:revision>22</cp:revision>
  <dcterms:created xsi:type="dcterms:W3CDTF">2015-06-13T11:50:54Z</dcterms:created>
  <dcterms:modified xsi:type="dcterms:W3CDTF">2015-12-01T10:04:57Z</dcterms:modified>
</cp:coreProperties>
</file>