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XCEL%20PACHAIYAPPAN%20M%203ND%20YEAR%20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XCEL%20PACHAIYAPPAN%20M%203ND%20YEAR%20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SALARY CALULATION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84858073473521"/>
          <c:y val="0.30063646227930324"/>
          <c:w val="0.4466305152724373"/>
          <c:h val="0.60913155724903811"/>
        </c:manualLayout>
      </c:layout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5-4E02-8D92-7F6EF28AF997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5-4E02-8D92-7F6EF28AF997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5-4E02-8D92-7F6EF28AF997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15-4E02-8D92-7F6EF28AF997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15-4E02-8D92-7F6EF28AF997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15-4E02-8D92-7F6EF28AF997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15-4E02-8D92-7F6EF28AF997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515-4E02-8D92-7F6EF28AF997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15-4E02-8D92-7F6EF28AF997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515-4E02-8D92-7F6EF28AF997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15-4E02-8D92-7F6EF28AF997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515-4E02-8D92-7F6EF28AF997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515-4E02-8D92-7F6EF28AF997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515-4E02-8D92-7F6EF28AF997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515-4E02-8D92-7F6EF28AF997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515-4E02-8D92-7F6EF28AF997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515-4E02-8D92-7F6EF28AF997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515-4E02-8D92-7F6EF28AF997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515-4E02-8D92-7F6EF28AF997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515-4E02-8D92-7F6EF28AF997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515-4E02-8D92-7F6EF28AF997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515-4E02-8D92-7F6EF28AF997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515-4E02-8D92-7F6EF28AF997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515-4E02-8D92-7F6EF28AF997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515-4E02-8D92-7F6EF28AF997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515-4E02-8D92-7F6EF28AF997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515-4E02-8D92-7F6EF28AF997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515-4E02-8D92-7F6EF28AF997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515-4E02-8D92-7F6EF28AF997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515-4E02-8D92-7F6EF28AF997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515-4E02-8D92-7F6EF28AF997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515-4E02-8D92-7F6EF28AF997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515-4E02-8D92-7F6EF28AF997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515-4E02-8D92-7F6EF28AF997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515-4E02-8D92-7F6EF28AF997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515-4E02-8D92-7F6EF28AF997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515-4E02-8D92-7F6EF28AF997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515-4E02-8D92-7F6EF28AF997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515-4E02-8D92-7F6EF28AF997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515-4E02-8D92-7F6EF28AF997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515-4E02-8D92-7F6EF28AF997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515-4E02-8D92-7F6EF28AF997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515-4E02-8D92-7F6EF28AF997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515-4E02-8D92-7F6EF28AF997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515-4E02-8D92-7F6EF28AF997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515-4E02-8D92-7F6EF28AF997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515-4E02-8D92-7F6EF28AF997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515-4E02-8D92-7F6EF28AF997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515-4E02-8D92-7F6EF28AF997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515-4E02-8D92-7F6EF28AF997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515-4E02-8D92-7F6EF28AF997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515-4E02-8D92-7F6EF28AF997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515-4E02-8D92-7F6EF28AF997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515-4E02-8D92-7F6EF28AF997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515-4E02-8D92-7F6EF28AF997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515-4E02-8D92-7F6EF28AF997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515-4E02-8D92-7F6EF28AF997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515-4E02-8D92-7F6EF28AF997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515-4E02-8D92-7F6EF28AF997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515-4E02-8D92-7F6EF28AF997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515-4E02-8D92-7F6EF28AF997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515-4E02-8D92-7F6EF28AF997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515-4E02-8D92-7F6EF28AF997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515-4E02-8D92-7F6EF28AF997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515-4E02-8D92-7F6EF28AF997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515-4E02-8D92-7F6EF28AF997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515-4E02-8D92-7F6EF28AF997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515-4E02-8D92-7F6EF28AF997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515-4E02-8D92-7F6EF28AF997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515-4E02-8D92-7F6EF28AF997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515-4E02-8D92-7F6EF28AF997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515-4E02-8D92-7F6EF28AF997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515-4E02-8D92-7F6EF28AF997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515-4E02-8D92-7F6EF28AF997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515-4E02-8D92-7F6EF28AF997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515-4E02-8D92-7F6EF28AF997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515-4E02-8D92-7F6EF28AF997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515-4E02-8D92-7F6EF28AF997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515-4E02-8D92-7F6EF28AF997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515-4E02-8D92-7F6EF28AF997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515-4E02-8D92-7F6EF28AF997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515-4E02-8D92-7F6EF28AF997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515-4E02-8D92-7F6EF28AF997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515-4E02-8D92-7F6EF28AF997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515-4E02-8D92-7F6EF28AF997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515-4E02-8D92-7F6EF28AF997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515-4E02-8D92-7F6EF28AF997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515-4E02-8D92-7F6EF28AF997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515-4E02-8D92-7F6EF28AF997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515-4E02-8D92-7F6EF28AF997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515-4E02-8D92-7F6EF28AF997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515-4E02-8D92-7F6EF28AF997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E515-4E02-8D92-7F6EF28AF997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E515-4E02-8D92-7F6EF28AF997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E515-4E02-8D92-7F6EF28AF997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E515-4E02-8D92-7F6EF28AF997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E515-4E02-8D92-7F6EF28AF997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515-4E02-8D92-7F6EF28AF997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515-4E02-8D92-7F6EF28AF997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515-4E02-8D92-7F6EF28AF997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515-4E02-8D92-7F6EF28AF997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515-4E02-8D92-7F6EF28AF997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515-4E02-8D92-7F6EF28AF997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E515-4E02-8D92-7F6EF28AF997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E515-4E02-8D92-7F6EF28AF997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E515-4E02-8D92-7F6EF28AF997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E515-4E02-8D92-7F6EF28AF997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E515-4E02-8D92-7F6EF28AF997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E515-4E02-8D92-7F6EF28AF997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E515-4E02-8D92-7F6EF28AF997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E515-4E02-8D92-7F6EF28AF997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E515-4E02-8D92-7F6EF28AF997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E515-4E02-8D92-7F6EF28AF997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E515-4E02-8D92-7F6EF28AF997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E515-4E02-8D92-7F6EF28AF997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E515-4E02-8D92-7F6EF28AF997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E515-4E02-8D92-7F6EF28AF997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E515-4E02-8D92-7F6EF28AF997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E515-4E02-8D92-7F6EF28AF997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E515-4E02-8D92-7F6EF28AF997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E515-4E02-8D92-7F6EF28AF997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E515-4E02-8D92-7F6EF28AF997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E515-4E02-8D92-7F6EF28AF997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E515-4E02-8D92-7F6EF28AF997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E515-4E02-8D92-7F6EF28AF997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E515-4E02-8D92-7F6EF28AF997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E515-4E02-8D92-7F6EF28AF997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E515-4E02-8D92-7F6EF28AF997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E515-4E02-8D92-7F6EF28AF997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E515-4E02-8D92-7F6EF28AF997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E515-4E02-8D92-7F6EF28AF997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E515-4E02-8D92-7F6EF28AF997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E515-4E02-8D92-7F6EF28AF997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E515-4E02-8D92-7F6EF28AF997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E515-4E02-8D92-7F6EF28AF997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E515-4E02-8D92-7F6EF28AF997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E515-4E02-8D92-7F6EF28AF997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E515-4E02-8D92-7F6EF28AF997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E515-4E02-8D92-7F6EF28AF997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E515-4E02-8D92-7F6EF28AF997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E515-4E02-8D92-7F6EF28AF997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E515-4E02-8D92-7F6EF28AF997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E515-4E02-8D92-7F6EF28AF997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E515-4E02-8D92-7F6EF28AF997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E515-4E02-8D92-7F6EF28AF997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E515-4E02-8D92-7F6EF28AF997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E515-4E02-8D92-7F6EF28AF997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E515-4E02-8D92-7F6EF28AF997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E515-4E02-8D92-7F6EF28AF997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E515-4E02-8D92-7F6EF28AF997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E515-4E02-8D92-7F6EF28AF997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E515-4E02-8D92-7F6EF28AF997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E515-4E02-8D92-7F6EF28AF997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E515-4E02-8D92-7F6EF28AF997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E515-4E02-8D92-7F6EF28AF997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E515-4E02-8D92-7F6EF28AF997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E515-4E02-8D92-7F6EF28AF997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E515-4E02-8D92-7F6EF28AF997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E515-4E02-8D92-7F6EF28AF997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E515-4E02-8D92-7F6EF28AF997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E515-4E02-8D92-7F6EF28AF997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E515-4E02-8D92-7F6EF28AF997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E515-4E02-8D92-7F6EF28AF997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E515-4E02-8D92-7F6EF28AF997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E515-4E02-8D92-7F6EF28AF997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E515-4E02-8D92-7F6EF28AF997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E515-4E02-8D92-7F6EF28AF997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E515-4E02-8D92-7F6EF28AF997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E515-4E02-8D92-7F6EF28AF997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E515-4E02-8D92-7F6EF28AF997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E515-4E02-8D92-7F6EF28AF997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E515-4E02-8D92-7F6EF28AF997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E515-4E02-8D92-7F6EF28AF997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E515-4E02-8D92-7F6EF28AF997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E515-4E02-8D92-7F6EF28AF997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E515-4E02-8D92-7F6EF28AF997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E515-4E02-8D92-7F6EF28AF997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E515-4E02-8D92-7F6EF28AF997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E515-4E02-8D92-7F6EF28AF997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E515-4E02-8D92-7F6EF28AF997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E515-4E02-8D92-7F6EF28AF997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E515-4E02-8D92-7F6EF28AF997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E515-4E02-8D92-7F6EF28AF997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E515-4E02-8D92-7F6EF28AF997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E515-4E02-8D92-7F6EF28AF997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E515-4E02-8D92-7F6EF28AF997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E515-4E02-8D92-7F6EF28AF997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</c:bandFmts>
        <c:axId val="1570329983"/>
        <c:axId val="1570335263"/>
        <c:axId val="126208847"/>
        <c:extLst>
          <c:ext xmlns:c15="http://schemas.microsoft.com/office/drawing/2012/chart" uri="{02D57815-91ED-43cb-92C2-25804820EDAC}">
            <c15:filteredSurfaceSeries>
              <c15:ser>
                <c:idx val="178"/>
                <c:order val="178"/>
                <c:tx>
                  <c:strRef>
                    <c:extLst>
                      <c:ext uri="{02D57815-91ED-43cb-92C2-25804820EDAC}">
                        <c15:formulaRef>
                          <c15:sqref>Sheet1!$A$179:$I$179</c15:sqref>
                        </c15:formulaRef>
                      </c:ext>
                    </c:extLst>
                    <c:strCache>
                      <c:ptCount val="9"/>
                      <c:pt idx="0">
                        <c:v>VT01703</c:v>
                      </c:pt>
                      <c:pt idx="1">
                        <c:v>Abigael Basire</c:v>
                      </c:pt>
                      <c:pt idx="2">
                        <c:v>Male</c:v>
                      </c:pt>
                      <c:pt idx="3">
                        <c:v>Engineering</c:v>
                      </c:pt>
                      <c:pt idx="4">
                        <c:v>61624.77</c:v>
                      </c:pt>
                      <c:pt idx="5">
                        <c:v>43430</c:v>
                      </c:pt>
                      <c:pt idx="6">
                        <c:v>0.3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>
                      <c:ext uri="{02D57815-91ED-43cb-92C2-25804820EDAC}">
                        <c15:formulaRef>
                          <c15:sqref>Sheet1!$J$179:$M$179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4401.7692857142856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A-E515-4E02-8D92-7F6EF28AF997}"/>
                  </c:ext>
                </c:extLst>
              </c15:ser>
            </c15:filteredSurfaceSeries>
            <c15:filteredSurface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Sheet1!$A$180:$I$180</c15:sqref>
                        </c15:formulaRef>
                      </c:ext>
                    </c:extLst>
                    <c:strCache>
                      <c:ptCount val="9"/>
                      <c:pt idx="0">
                        <c:v>SQ02703</c:v>
                      </c:pt>
                      <c:pt idx="1">
                        <c:v>North Bertomeu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104903.79</c:v>
                      </c:pt>
                      <c:pt idx="5">
                        <c:v>3-Jul-19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Chennai,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Sheet1!$J$180:$M$180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7493.1278571428566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E515-4E02-8D92-7F6EF28AF997}"/>
                  </c:ext>
                </c:extLst>
              </c15:ser>
            </c15:filteredSurfaceSeries>
            <c15:filteredSurface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Sheet1!$A$181:$I$181</c15:sqref>
                        </c15:formulaRef>
                      </c:ext>
                    </c:extLst>
                    <c:strCache>
                      <c:ptCount val="9"/>
                      <c:pt idx="0">
                        <c:v>SQ03024</c:v>
                      </c:pt>
                      <c:pt idx="1">
                        <c:v>Inge Creer</c:v>
                      </c:pt>
                      <c:pt idx="2">
                        <c:v>Female</c:v>
                      </c:pt>
                      <c:pt idx="3">
                        <c:v>Services</c:v>
                      </c:pt>
                      <c:pt idx="4">
                        <c:v>69057.32</c:v>
                      </c:pt>
                      <c:pt idx="5">
                        <c:v>43390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Sheet1!$J$181:$M$181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4932.6657142857148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E515-4E02-8D92-7F6EF28AF997}"/>
                  </c:ext>
                </c:extLst>
              </c15:ser>
            </c15:filteredSurfaceSeries>
            <c15:filteredSurface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Sheet1!$A$182:$I$182</c15:sqref>
                        </c15:formulaRef>
                      </c:ext>
                    </c:extLst>
                    <c:strCache>
                      <c:ptCount val="9"/>
                      <c:pt idx="0">
                        <c:v>TN00735</c:v>
                      </c:pt>
                      <c:pt idx="1">
                        <c:v>Caresa Christer</c:v>
                      </c:pt>
                      <c:pt idx="2">
                        <c:v>Male</c:v>
                      </c:pt>
                      <c:pt idx="3">
                        <c:v>Support</c:v>
                      </c:pt>
                      <c:pt idx="4">
                        <c:v>59258.19</c:v>
                      </c:pt>
                      <c:pt idx="5">
                        <c:v>43452</c:v>
                      </c:pt>
                      <c:pt idx="6">
                        <c:v>0.8</c:v>
                      </c:pt>
                      <c:pt idx="7">
                        <c:v>Permanent</c:v>
                      </c:pt>
                      <c:pt idx="8">
                        <c:v>Seattle,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Sheet1!$J$182:$M$182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4232.7278571428569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D-E515-4E02-8D92-7F6EF28AF997}"/>
                  </c:ext>
                </c:extLst>
              </c15:ser>
            </c15:filteredSurfaceSeries>
            <c15:filteredSurface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Sheet1!$A$183:$I$183</c15:sqref>
                        </c15:formulaRef>
                      </c:ext>
                    </c:extLst>
                    <c:strCache>
                      <c:ptCount val="9"/>
                      <c:pt idx="0">
                        <c:v>VT04373</c:v>
                      </c:pt>
                      <c:pt idx="1">
                        <c:v>Edi  Hofton</c:v>
                      </c:pt>
                      <c:pt idx="2">
                        <c:v>Male</c:v>
                      </c:pt>
                      <c:pt idx="3">
                        <c:v>Research and Development</c:v>
                      </c:pt>
                      <c:pt idx="4">
                        <c:v>28160.79</c:v>
                      </c:pt>
                      <c:pt idx="5">
                        <c:v>29-Jan-18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Sheet1!$J$183:$M$183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2011.4850000000001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E-E515-4E02-8D92-7F6EF28AF997}"/>
                  </c:ext>
                </c:extLst>
              </c15:ser>
            </c15:filteredSurfaceSeries>
            <c15:filteredSurface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Sheet1!$A$184:$I$184</c15:sqref>
                        </c15:formulaRef>
                      </c:ext>
                    </c:extLst>
                    <c:strCache>
                      <c:ptCount val="9"/>
                      <c:pt idx="0">
                        <c:v>SQ03733</c:v>
                      </c:pt>
                      <c:pt idx="1">
                        <c:v>Revkah Antonacci</c:v>
                      </c:pt>
                      <c:pt idx="2">
                        <c:v>Male</c:v>
                      </c:pt>
                      <c:pt idx="3">
                        <c:v>NULL</c:v>
                      </c:pt>
                      <c:pt idx="4">
                        <c:v>109143.17</c:v>
                      </c:pt>
                      <c:pt idx="5">
                        <c:v>24-Apr-20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Sheet1!$J$184:$M$184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7795.9407142857144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F-E515-4E02-8D92-7F6EF28AF997}"/>
                  </c:ext>
                </c:extLst>
              </c15:ser>
            </c15:filteredSurfaceSeries>
            <c15:filteredSurface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Sheet1!$A$185:$I$185</c15:sqref>
                        </c15:formulaRef>
                      </c:ext>
                    </c:extLst>
                    <c:strCache>
                      <c:ptCount val="9"/>
                      <c:pt idx="0">
                        <c:v>VT04467</c:v>
                      </c:pt>
                      <c:pt idx="1">
                        <c:v>Carolyn Attack 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70755.5</c:v>
                      </c:pt>
                      <c:pt idx="5">
                        <c:v>16-Sep-20</c:v>
                      </c:pt>
                      <c:pt idx="6">
                        <c:v>0.8</c:v>
                      </c:pt>
                      <c:pt idx="7">
                        <c:v>Temporary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Sheet1!$J$185:$M$185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5053.9642857142853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0-E515-4E02-8D92-7F6EF28AF997}"/>
                  </c:ext>
                </c:extLst>
              </c15:ser>
            </c15:filteredSurfaceSeries>
            <c15:filteredSurface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Sheet1!$A$186:$I$186</c15:sqref>
                        </c15:formulaRef>
                      </c:ext>
                    </c:extLst>
                    <c:strCache>
                      <c:ptCount val="9"/>
                      <c:pt idx="0">
                        <c:v>VT03537</c:v>
                      </c:pt>
                      <c:pt idx="1">
                        <c:v>Renaldo Thomassin</c:v>
                      </c:pt>
                      <c:pt idx="2">
                        <c:v>Male</c:v>
                      </c:pt>
                      <c:pt idx="3">
                        <c:v>Business Development</c:v>
                      </c:pt>
                      <c:pt idx="4">
                        <c:v>73360.38</c:v>
                      </c:pt>
                      <c:pt idx="5">
                        <c:v>43972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Sheet1!$J$186:$M$186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5240.0271428571432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1-E515-4E02-8D92-7F6EF28AF997}"/>
                  </c:ext>
                </c:extLst>
              </c15:ser>
            </c15:filteredSurfaceSeries>
            <c15:filteredSurface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Sheet1!$A$187:$I$187</c15:sqref>
                        </c15:formulaRef>
                      </c:ext>
                    </c:extLst>
                    <c:strCache>
                      <c:ptCount val="9"/>
                      <c:pt idx="0">
                        <c:v>VT01610</c:v>
                      </c:pt>
                      <c:pt idx="1">
                        <c:v>Gilles Jaquet</c:v>
                      </c:pt>
                      <c:pt idx="2">
                        <c:v>Female</c:v>
                      </c:pt>
                      <c:pt idx="3">
                        <c:v>Accounting</c:v>
                      </c:pt>
                      <c:pt idx="4">
                        <c:v>76303.82</c:v>
                      </c:pt>
                      <c:pt idx="5">
                        <c:v>43458</c:v>
                      </c:pt>
                      <c:pt idx="6">
                        <c:v>1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Sheet1!$J$187:$M$187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5450.2728571428579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2-E515-4E02-8D92-7F6EF28AF997}"/>
                  </c:ext>
                </c:extLst>
              </c15:ser>
            </c15:filteredSurfaceSeries>
            <c15:filteredSurface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Sheet1!$A$188:$I$188</c15:sqref>
                        </c15:formulaRef>
                      </c:ext>
                    </c:extLst>
                    <c:strCache>
                      <c:ptCount val="9"/>
                      <c:pt idx="0">
                        <c:v>PR02016</c:v>
                      </c:pt>
                      <c:pt idx="1">
                        <c:v>Iris  Wagg</c:v>
                      </c:pt>
                      <c:pt idx="2">
                        <c:v>Female</c:v>
                      </c:pt>
                      <c:pt idx="3">
                        <c:v>NULL</c:v>
                      </c:pt>
                      <c:pt idx="4">
                        <c:v>58861.19</c:v>
                      </c:pt>
                      <c:pt idx="5">
                        <c:v>8-Jul-19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Columbus,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Sheet1!$J$188:$M$188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4204.3707142857147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3-E515-4E02-8D92-7F6EF28AF997}"/>
                  </c:ext>
                </c:extLst>
              </c15:ser>
            </c15:filteredSurfaceSeries>
          </c:ext>
        </c:extLst>
      </c:surface3DChart>
      <c:catAx>
        <c:axId val="15703299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SALARY CALULATION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3447219354140461E-2"/>
          <c:y val="0.28183643681785142"/>
          <c:w val="0.4466305152724373"/>
          <c:h val="0.60913155724903811"/>
        </c:manualLayout>
      </c:layout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8B-4D8B-A631-AA9327217EE4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8B-4D8B-A631-AA9327217EE4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8B-4D8B-A631-AA9327217EE4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8B-4D8B-A631-AA9327217EE4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8B-4D8B-A631-AA9327217EE4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8B-4D8B-A631-AA9327217EE4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8B-4D8B-A631-AA9327217EE4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8B-4D8B-A631-AA9327217EE4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8B-4D8B-A631-AA9327217EE4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58B-4D8B-A631-AA9327217EE4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8B-4D8B-A631-AA9327217EE4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58B-4D8B-A631-AA9327217EE4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58B-4D8B-A631-AA9327217EE4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58B-4D8B-A631-AA9327217EE4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58B-4D8B-A631-AA9327217EE4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58B-4D8B-A631-AA9327217EE4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58B-4D8B-A631-AA9327217EE4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58B-4D8B-A631-AA9327217EE4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58B-4D8B-A631-AA9327217EE4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58B-4D8B-A631-AA9327217EE4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58B-4D8B-A631-AA9327217EE4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58B-4D8B-A631-AA9327217EE4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58B-4D8B-A631-AA9327217EE4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58B-4D8B-A631-AA9327217EE4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58B-4D8B-A631-AA9327217EE4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58B-4D8B-A631-AA9327217EE4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58B-4D8B-A631-AA9327217EE4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58B-4D8B-A631-AA9327217EE4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58B-4D8B-A631-AA9327217EE4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58B-4D8B-A631-AA9327217EE4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58B-4D8B-A631-AA9327217EE4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58B-4D8B-A631-AA9327217EE4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58B-4D8B-A631-AA9327217EE4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58B-4D8B-A631-AA9327217EE4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58B-4D8B-A631-AA9327217EE4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B58B-4D8B-A631-AA9327217EE4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B58B-4D8B-A631-AA9327217EE4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B58B-4D8B-A631-AA9327217EE4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B58B-4D8B-A631-AA9327217EE4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B58B-4D8B-A631-AA9327217EE4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B58B-4D8B-A631-AA9327217EE4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58B-4D8B-A631-AA9327217EE4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B58B-4D8B-A631-AA9327217EE4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B58B-4D8B-A631-AA9327217EE4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B58B-4D8B-A631-AA9327217EE4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B58B-4D8B-A631-AA9327217EE4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B58B-4D8B-A631-AA9327217EE4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B58B-4D8B-A631-AA9327217EE4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B58B-4D8B-A631-AA9327217EE4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B58B-4D8B-A631-AA9327217EE4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B58B-4D8B-A631-AA9327217EE4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B58B-4D8B-A631-AA9327217EE4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B58B-4D8B-A631-AA9327217EE4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B58B-4D8B-A631-AA9327217EE4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B58B-4D8B-A631-AA9327217EE4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B58B-4D8B-A631-AA9327217EE4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B58B-4D8B-A631-AA9327217EE4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B58B-4D8B-A631-AA9327217EE4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B58B-4D8B-A631-AA9327217EE4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B58B-4D8B-A631-AA9327217EE4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B58B-4D8B-A631-AA9327217EE4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B58B-4D8B-A631-AA9327217EE4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B58B-4D8B-A631-AA9327217EE4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B58B-4D8B-A631-AA9327217EE4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B58B-4D8B-A631-AA9327217EE4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B58B-4D8B-A631-AA9327217EE4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B58B-4D8B-A631-AA9327217EE4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B58B-4D8B-A631-AA9327217EE4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B58B-4D8B-A631-AA9327217EE4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B58B-4D8B-A631-AA9327217EE4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B58B-4D8B-A631-AA9327217EE4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B58B-4D8B-A631-AA9327217EE4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B58B-4D8B-A631-AA9327217EE4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B58B-4D8B-A631-AA9327217EE4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B58B-4D8B-A631-AA9327217EE4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B58B-4D8B-A631-AA9327217EE4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B58B-4D8B-A631-AA9327217EE4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B58B-4D8B-A631-AA9327217EE4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B58B-4D8B-A631-AA9327217EE4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B58B-4D8B-A631-AA9327217EE4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B58B-4D8B-A631-AA9327217EE4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B58B-4D8B-A631-AA9327217EE4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B58B-4D8B-A631-AA9327217EE4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B58B-4D8B-A631-AA9327217EE4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B58B-4D8B-A631-AA9327217EE4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B58B-4D8B-A631-AA9327217EE4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B58B-4D8B-A631-AA9327217EE4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B58B-4D8B-A631-AA9327217EE4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B58B-4D8B-A631-AA9327217EE4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B58B-4D8B-A631-AA9327217EE4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B58B-4D8B-A631-AA9327217EE4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B58B-4D8B-A631-AA9327217EE4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B58B-4D8B-A631-AA9327217EE4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B58B-4D8B-A631-AA9327217EE4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B58B-4D8B-A631-AA9327217EE4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B58B-4D8B-A631-AA9327217EE4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B58B-4D8B-A631-AA9327217EE4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B58B-4D8B-A631-AA9327217EE4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B58B-4D8B-A631-AA9327217EE4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B58B-4D8B-A631-AA9327217EE4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B58B-4D8B-A631-AA9327217EE4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B58B-4D8B-A631-AA9327217EE4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B58B-4D8B-A631-AA9327217EE4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B58B-4D8B-A631-AA9327217EE4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B58B-4D8B-A631-AA9327217EE4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B58B-4D8B-A631-AA9327217EE4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B58B-4D8B-A631-AA9327217EE4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B58B-4D8B-A631-AA9327217EE4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B58B-4D8B-A631-AA9327217EE4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B58B-4D8B-A631-AA9327217EE4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B58B-4D8B-A631-AA9327217EE4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B58B-4D8B-A631-AA9327217EE4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B58B-4D8B-A631-AA9327217EE4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B58B-4D8B-A631-AA9327217EE4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B58B-4D8B-A631-AA9327217EE4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B58B-4D8B-A631-AA9327217EE4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B58B-4D8B-A631-AA9327217EE4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B58B-4D8B-A631-AA9327217EE4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B58B-4D8B-A631-AA9327217EE4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B58B-4D8B-A631-AA9327217EE4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B58B-4D8B-A631-AA9327217EE4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B58B-4D8B-A631-AA9327217EE4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B58B-4D8B-A631-AA9327217EE4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B58B-4D8B-A631-AA9327217EE4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B58B-4D8B-A631-AA9327217EE4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B58B-4D8B-A631-AA9327217EE4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B58B-4D8B-A631-AA9327217EE4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B58B-4D8B-A631-AA9327217EE4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B58B-4D8B-A631-AA9327217EE4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B58B-4D8B-A631-AA9327217EE4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B58B-4D8B-A631-AA9327217EE4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B58B-4D8B-A631-AA9327217EE4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B58B-4D8B-A631-AA9327217EE4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B58B-4D8B-A631-AA9327217EE4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B58B-4D8B-A631-AA9327217EE4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B58B-4D8B-A631-AA9327217EE4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B58B-4D8B-A631-AA9327217EE4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B58B-4D8B-A631-AA9327217EE4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B58B-4D8B-A631-AA9327217EE4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B58B-4D8B-A631-AA9327217EE4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B58B-4D8B-A631-AA9327217EE4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B58B-4D8B-A631-AA9327217EE4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B58B-4D8B-A631-AA9327217EE4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B58B-4D8B-A631-AA9327217EE4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B58B-4D8B-A631-AA9327217EE4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B58B-4D8B-A631-AA9327217EE4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B58B-4D8B-A631-AA9327217EE4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B58B-4D8B-A631-AA9327217EE4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B58B-4D8B-A631-AA9327217EE4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B58B-4D8B-A631-AA9327217EE4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B58B-4D8B-A631-AA9327217EE4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B58B-4D8B-A631-AA9327217EE4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B58B-4D8B-A631-AA9327217EE4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B58B-4D8B-A631-AA9327217EE4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B58B-4D8B-A631-AA9327217EE4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B58B-4D8B-A631-AA9327217EE4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B58B-4D8B-A631-AA9327217EE4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B58B-4D8B-A631-AA9327217EE4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B58B-4D8B-A631-AA9327217EE4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B58B-4D8B-A631-AA9327217EE4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B58B-4D8B-A631-AA9327217EE4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B58B-4D8B-A631-AA9327217EE4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B58B-4D8B-A631-AA9327217EE4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B58B-4D8B-A631-AA9327217EE4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B58B-4D8B-A631-AA9327217EE4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B58B-4D8B-A631-AA9327217EE4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B58B-4D8B-A631-AA9327217EE4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B58B-4D8B-A631-AA9327217EE4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B58B-4D8B-A631-AA9327217EE4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B58B-4D8B-A631-AA9327217EE4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B58B-4D8B-A631-AA9327217EE4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B58B-4D8B-A631-AA9327217EE4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B58B-4D8B-A631-AA9327217EE4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B58B-4D8B-A631-AA9327217EE4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B58B-4D8B-A631-AA9327217EE4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B58B-4D8B-A631-AA9327217EE4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B58B-4D8B-A631-AA9327217EE4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B58B-4D8B-A631-AA9327217EE4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B58B-4D8B-A631-AA9327217EE4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B58B-4D8B-A631-AA9327217EE4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B58B-4D8B-A631-AA9327217EE4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B58B-4D8B-A631-AA9327217EE4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B58B-4D8B-A631-AA9327217EE4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B58B-4D8B-A631-AA9327217EE4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B58B-4D8B-A631-AA9327217EE4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B58B-4D8B-A631-AA9327217EE4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B58B-4D8B-A631-AA9327217EE4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</c:bandFmts>
        <c:axId val="1570329983"/>
        <c:axId val="1570335263"/>
        <c:axId val="126208847"/>
        <c:extLst>
          <c:ext xmlns:c15="http://schemas.microsoft.com/office/drawing/2012/chart" uri="{02D57815-91ED-43cb-92C2-25804820EDAC}">
            <c15:filteredSurfaceSeries>
              <c15:ser>
                <c:idx val="178"/>
                <c:order val="178"/>
                <c:tx>
                  <c:strRef>
                    <c:extLst>
                      <c:ext uri="{02D57815-91ED-43cb-92C2-25804820EDAC}">
                        <c15:formulaRef>
                          <c15:sqref>Sheet1!$A$179:$I$179</c15:sqref>
                        </c15:formulaRef>
                      </c:ext>
                    </c:extLst>
                    <c:strCache>
                      <c:ptCount val="9"/>
                      <c:pt idx="0">
                        <c:v>VT01703</c:v>
                      </c:pt>
                      <c:pt idx="1">
                        <c:v>Abigael Basire</c:v>
                      </c:pt>
                      <c:pt idx="2">
                        <c:v>Male</c:v>
                      </c:pt>
                      <c:pt idx="3">
                        <c:v>Engineering</c:v>
                      </c:pt>
                      <c:pt idx="4">
                        <c:v>61624.77</c:v>
                      </c:pt>
                      <c:pt idx="5">
                        <c:v>43430</c:v>
                      </c:pt>
                      <c:pt idx="6">
                        <c:v>0.3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>
                      <c:ext uri="{02D57815-91ED-43cb-92C2-25804820EDAC}">
                        <c15:formulaRef>
                          <c15:sqref>Sheet1!$J$179:$M$179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4401.7692857142856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A-B58B-4D8B-A631-AA9327217EE4}"/>
                  </c:ext>
                </c:extLst>
              </c15:ser>
            </c15:filteredSurfaceSeries>
            <c15:filteredSurface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Sheet1!$A$180:$I$180</c15:sqref>
                        </c15:formulaRef>
                      </c:ext>
                    </c:extLst>
                    <c:strCache>
                      <c:ptCount val="9"/>
                      <c:pt idx="0">
                        <c:v>SQ02703</c:v>
                      </c:pt>
                      <c:pt idx="1">
                        <c:v>North Bertomeu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104903.79</c:v>
                      </c:pt>
                      <c:pt idx="5">
                        <c:v>3-Jul-19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Chennai,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Sheet1!$J$180:$M$180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7493.1278571428566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B58B-4D8B-A631-AA9327217EE4}"/>
                  </c:ext>
                </c:extLst>
              </c15:ser>
            </c15:filteredSurfaceSeries>
            <c15:filteredSurface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Sheet1!$A$181:$I$181</c15:sqref>
                        </c15:formulaRef>
                      </c:ext>
                    </c:extLst>
                    <c:strCache>
                      <c:ptCount val="9"/>
                      <c:pt idx="0">
                        <c:v>SQ03024</c:v>
                      </c:pt>
                      <c:pt idx="1">
                        <c:v>Inge Creer</c:v>
                      </c:pt>
                      <c:pt idx="2">
                        <c:v>Female</c:v>
                      </c:pt>
                      <c:pt idx="3">
                        <c:v>Services</c:v>
                      </c:pt>
                      <c:pt idx="4">
                        <c:v>69057.32</c:v>
                      </c:pt>
                      <c:pt idx="5">
                        <c:v>43390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Sheet1!$J$181:$M$181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4932.6657142857148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B58B-4D8B-A631-AA9327217EE4}"/>
                  </c:ext>
                </c:extLst>
              </c15:ser>
            </c15:filteredSurfaceSeries>
            <c15:filteredSurface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Sheet1!$A$182:$I$182</c15:sqref>
                        </c15:formulaRef>
                      </c:ext>
                    </c:extLst>
                    <c:strCache>
                      <c:ptCount val="9"/>
                      <c:pt idx="0">
                        <c:v>TN00735</c:v>
                      </c:pt>
                      <c:pt idx="1">
                        <c:v>Caresa Christer</c:v>
                      </c:pt>
                      <c:pt idx="2">
                        <c:v>Male</c:v>
                      </c:pt>
                      <c:pt idx="3">
                        <c:v>Support</c:v>
                      </c:pt>
                      <c:pt idx="4">
                        <c:v>59258.19</c:v>
                      </c:pt>
                      <c:pt idx="5">
                        <c:v>43452</c:v>
                      </c:pt>
                      <c:pt idx="6">
                        <c:v>0.8</c:v>
                      </c:pt>
                      <c:pt idx="7">
                        <c:v>Permanent</c:v>
                      </c:pt>
                      <c:pt idx="8">
                        <c:v>Seattle,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Sheet1!$J$182:$M$182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4232.7278571428569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D-B58B-4D8B-A631-AA9327217EE4}"/>
                  </c:ext>
                </c:extLst>
              </c15:ser>
            </c15:filteredSurfaceSeries>
            <c15:filteredSurface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Sheet1!$A$183:$I$183</c15:sqref>
                        </c15:formulaRef>
                      </c:ext>
                    </c:extLst>
                    <c:strCache>
                      <c:ptCount val="9"/>
                      <c:pt idx="0">
                        <c:v>VT04373</c:v>
                      </c:pt>
                      <c:pt idx="1">
                        <c:v>Edi  Hofton</c:v>
                      </c:pt>
                      <c:pt idx="2">
                        <c:v>Male</c:v>
                      </c:pt>
                      <c:pt idx="3">
                        <c:v>Research and Development</c:v>
                      </c:pt>
                      <c:pt idx="4">
                        <c:v>28160.79</c:v>
                      </c:pt>
                      <c:pt idx="5">
                        <c:v>29-Jan-18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Sheet1!$J$183:$M$183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2011.4850000000001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E-B58B-4D8B-A631-AA9327217EE4}"/>
                  </c:ext>
                </c:extLst>
              </c15:ser>
            </c15:filteredSurfaceSeries>
            <c15:filteredSurface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Sheet1!$A$184:$I$184</c15:sqref>
                        </c15:formulaRef>
                      </c:ext>
                    </c:extLst>
                    <c:strCache>
                      <c:ptCount val="9"/>
                      <c:pt idx="0">
                        <c:v>SQ03733</c:v>
                      </c:pt>
                      <c:pt idx="1">
                        <c:v>Revkah Antonacci</c:v>
                      </c:pt>
                      <c:pt idx="2">
                        <c:v>Male</c:v>
                      </c:pt>
                      <c:pt idx="3">
                        <c:v>NULL</c:v>
                      </c:pt>
                      <c:pt idx="4">
                        <c:v>109143.17</c:v>
                      </c:pt>
                      <c:pt idx="5">
                        <c:v>24-Apr-20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Sheet1!$J$184:$M$184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7795.9407142857144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F-B58B-4D8B-A631-AA9327217EE4}"/>
                  </c:ext>
                </c:extLst>
              </c15:ser>
            </c15:filteredSurfaceSeries>
            <c15:filteredSurface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Sheet1!$A$185:$I$185</c15:sqref>
                        </c15:formulaRef>
                      </c:ext>
                    </c:extLst>
                    <c:strCache>
                      <c:ptCount val="9"/>
                      <c:pt idx="0">
                        <c:v>VT04467</c:v>
                      </c:pt>
                      <c:pt idx="1">
                        <c:v>Carolyn Attack 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70755.5</c:v>
                      </c:pt>
                      <c:pt idx="5">
                        <c:v>16-Sep-20</c:v>
                      </c:pt>
                      <c:pt idx="6">
                        <c:v>0.8</c:v>
                      </c:pt>
                      <c:pt idx="7">
                        <c:v>Temporary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Sheet1!$J$185:$M$185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5053.9642857142853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0-B58B-4D8B-A631-AA9327217EE4}"/>
                  </c:ext>
                </c:extLst>
              </c15:ser>
            </c15:filteredSurfaceSeries>
            <c15:filteredSurface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Sheet1!$A$186:$I$186</c15:sqref>
                        </c15:formulaRef>
                      </c:ext>
                    </c:extLst>
                    <c:strCache>
                      <c:ptCount val="9"/>
                      <c:pt idx="0">
                        <c:v>VT03537</c:v>
                      </c:pt>
                      <c:pt idx="1">
                        <c:v>Renaldo Thomassin</c:v>
                      </c:pt>
                      <c:pt idx="2">
                        <c:v>Male</c:v>
                      </c:pt>
                      <c:pt idx="3">
                        <c:v>Business Development</c:v>
                      </c:pt>
                      <c:pt idx="4">
                        <c:v>73360.38</c:v>
                      </c:pt>
                      <c:pt idx="5">
                        <c:v>43972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Sheet1!$J$186:$M$186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5240.0271428571432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1-B58B-4D8B-A631-AA9327217EE4}"/>
                  </c:ext>
                </c:extLst>
              </c15:ser>
            </c15:filteredSurfaceSeries>
            <c15:filteredSurface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Sheet1!$A$187:$I$187</c15:sqref>
                        </c15:formulaRef>
                      </c:ext>
                    </c:extLst>
                    <c:strCache>
                      <c:ptCount val="9"/>
                      <c:pt idx="0">
                        <c:v>VT01610</c:v>
                      </c:pt>
                      <c:pt idx="1">
                        <c:v>Gilles Jaquet</c:v>
                      </c:pt>
                      <c:pt idx="2">
                        <c:v>Female</c:v>
                      </c:pt>
                      <c:pt idx="3">
                        <c:v>Accounting</c:v>
                      </c:pt>
                      <c:pt idx="4">
                        <c:v>76303.82</c:v>
                      </c:pt>
                      <c:pt idx="5">
                        <c:v>43458</c:v>
                      </c:pt>
                      <c:pt idx="6">
                        <c:v>1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Sheet1!$J$187:$M$187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5450.2728571428579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2-B58B-4D8B-A631-AA9327217EE4}"/>
                  </c:ext>
                </c:extLst>
              </c15:ser>
            </c15:filteredSurfaceSeries>
            <c15:filteredSurface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Sheet1!$A$188:$I$188</c15:sqref>
                        </c15:formulaRef>
                      </c:ext>
                    </c:extLst>
                    <c:strCache>
                      <c:ptCount val="9"/>
                      <c:pt idx="0">
                        <c:v>PR02016</c:v>
                      </c:pt>
                      <c:pt idx="1">
                        <c:v>Iris  Wagg</c:v>
                      </c:pt>
                      <c:pt idx="2">
                        <c:v>Female</c:v>
                      </c:pt>
                      <c:pt idx="3">
                        <c:v>NULL</c:v>
                      </c:pt>
                      <c:pt idx="4">
                        <c:v>58861.19</c:v>
                      </c:pt>
                      <c:pt idx="5">
                        <c:v>8-Jul-19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Columbus,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Sheet1!$J$188:$M$188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4204.3707142857147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3-B58B-4D8B-A631-AA9327217EE4}"/>
                  </c:ext>
                </c:extLst>
              </c15:ser>
            </c15:filteredSurfaceSeries>
          </c:ext>
        </c:extLst>
      </c:surface3DChart>
      <c:catAx>
        <c:axId val="15703299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1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2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MADHAN D</a:t>
            </a:r>
          </a:p>
          <a:p>
            <a:r>
              <a:rPr lang="en-US" sz="2400" dirty="0"/>
              <a:t>REGISTER NO</a:t>
            </a:r>
            <a:r>
              <a:rPr lang="en-US" sz="2400"/>
              <a:t>: 312220378 </a:t>
            </a:r>
            <a:r>
              <a:rPr lang="en-US" sz="2400" dirty="0"/>
              <a:t>; NM USER ID </a:t>
            </a:r>
            <a:r>
              <a:rPr lang="en-US" sz="2400"/>
              <a:t>: asunm1725312220378</a:t>
            </a:r>
            <a:endParaRPr lang="en-US" sz="2400" dirty="0"/>
          </a:p>
          <a:p>
            <a:r>
              <a:rPr lang="en-US" sz="2400" dirty="0"/>
              <a:t>DEPARTMENT:III B.COM(G)</a:t>
            </a:r>
          </a:p>
          <a:p>
            <a:r>
              <a:rPr lang="en-US" sz="2400" dirty="0"/>
              <a:t>COLLEGE : APOLLO ARTS AND SCIENCE COLLEGE NORTH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3880A-33D8-B029-25AC-056445508EDC}"/>
              </a:ext>
            </a:extLst>
          </p:cNvPr>
          <p:cNvSpPr txBox="1"/>
          <p:nvPr/>
        </p:nvSpPr>
        <p:spPr>
          <a:xfrm>
            <a:off x="457200" y="15240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372295"/>
              </p:ext>
            </p:extLst>
          </p:nvPr>
        </p:nvGraphicFramePr>
        <p:xfrm>
          <a:off x="609600" y="1143634"/>
          <a:ext cx="5645469" cy="270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0C918-BB73-C69C-0BA8-9B9DF11B758E}"/>
              </a:ext>
            </a:extLst>
          </p:cNvPr>
          <p:cNvSpPr txBox="1"/>
          <p:nvPr/>
        </p:nvSpPr>
        <p:spPr>
          <a:xfrm>
            <a:off x="533400" y="14478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CONCLUDED THE  EMPLOYEE SALARY USING ATTENDANCE ANALYSIS WITH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Calculation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22852-F9AA-105F-BDE4-B0B95A483E4D}"/>
              </a:ext>
            </a:extLst>
          </p:cNvPr>
          <p:cNvSpPr txBox="1"/>
          <p:nvPr/>
        </p:nvSpPr>
        <p:spPr>
          <a:xfrm>
            <a:off x="990600" y="1534209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2ABDC-170C-1943-07A0-25CB32CF87B8}"/>
              </a:ext>
            </a:extLst>
          </p:cNvPr>
          <p:cNvSpPr txBox="1"/>
          <p:nvPr/>
        </p:nvSpPr>
        <p:spPr>
          <a:xfrm>
            <a:off x="870858" y="169545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0268E-37ED-7734-73FB-4BDF0F7A4139}"/>
              </a:ext>
            </a:extLst>
          </p:cNvPr>
          <p:cNvSpPr txBox="1"/>
          <p:nvPr/>
        </p:nvSpPr>
        <p:spPr>
          <a:xfrm>
            <a:off x="593855" y="169613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296577"/>
              </p:ext>
            </p:extLst>
          </p:nvPr>
        </p:nvGraphicFramePr>
        <p:xfrm>
          <a:off x="2801621" y="2077938"/>
          <a:ext cx="5123179" cy="270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B2965-102A-DA3D-2B4A-0DFC5DD40EAF}"/>
              </a:ext>
            </a:extLst>
          </p:cNvPr>
          <p:cNvSpPr txBox="1"/>
          <p:nvPr/>
        </p:nvSpPr>
        <p:spPr>
          <a:xfrm>
            <a:off x="755332" y="15240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– EDUNET DASHBOARD</a:t>
            </a:r>
          </a:p>
          <a:p>
            <a:r>
              <a:rPr lang="en-IN" dirty="0"/>
              <a:t>CALCULATE EMPLOYEE SALARY - =E2/K2*L2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F0690-5791-658B-7ABC-34CFCFB08416}"/>
              </a:ext>
            </a:extLst>
          </p:cNvPr>
          <p:cNvSpPr txBox="1"/>
          <p:nvPr/>
        </p:nvSpPr>
        <p:spPr>
          <a:xfrm>
            <a:off x="1447800" y="2158988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CONCLUDED THE 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186</Words>
  <Application>Microsoft Office PowerPoint</Application>
  <PresentationFormat>Widescreen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14</cp:revision>
  <dcterms:created xsi:type="dcterms:W3CDTF">2024-03-29T15:07:22Z</dcterms:created>
  <dcterms:modified xsi:type="dcterms:W3CDTF">2024-10-01T07:23:10Z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