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A17E7B2-20AD-4D8A-94BC-60715A07F466}">
          <p14:sldIdLst>
            <p14:sldId id="256"/>
          </p14:sldIdLst>
        </p14:section>
        <p14:section name="Untitled Section" id="{437D03AB-2478-4CEC-966D-CE03CB0AD530}">
          <p14:sldIdLst>
            <p14:sldId id="257"/>
            <p14:sldId id="258"/>
            <p14:sldId id="259"/>
            <p14:sldId id="260"/>
            <p14:sldId id="261"/>
            <p14:sldId id="262"/>
            <p14:sldId id="263"/>
            <p14:sldId id="264"/>
            <p14:sldId id="265"/>
            <p14:sldId id="266"/>
            <p14:sldId id="26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dhan gopal B" initials="MB" lastIdx="2" clrIdx="0">
    <p:extLst>
      <p:ext uri="{19B8F6BF-5375-455C-9EA6-DF929625EA0E}">
        <p15:presenceInfo xmlns:p15="http://schemas.microsoft.com/office/powerpoint/2012/main" userId="ac46cdd15babeb6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1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10-17T17:42:58.371" idx="2">
    <p:pos x="10" y="10"/>
    <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5-10-17T17:40:46.095" idx="1">
    <p:pos x="6552" y="75"/>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E07D0E-D42E-4156-8A7A-6F519E039245}" type="datetimeFigureOut">
              <a:rPr lang="en-IN" smtClean="0"/>
              <a:t>18-10-2025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7D9AE1-097B-4A9C-893E-8582FD9657DC}" type="slidenum">
              <a:rPr lang="en-IN" smtClean="0"/>
              <a:t>‹#›</a:t>
            </a:fld>
            <a:endParaRPr lang="en-IN"/>
          </a:p>
        </p:txBody>
      </p:sp>
    </p:spTree>
    <p:extLst>
      <p:ext uri="{BB962C8B-B14F-4D97-AF65-F5344CB8AC3E}">
        <p14:creationId xmlns:p14="http://schemas.microsoft.com/office/powerpoint/2010/main" val="1443345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B7D9AE1-097B-4A9C-893E-8582FD9657DC}" type="slidenum">
              <a:rPr lang="en-IN" smtClean="0"/>
              <a:t>2</a:t>
            </a:fld>
            <a:endParaRPr lang="en-IN"/>
          </a:p>
        </p:txBody>
      </p:sp>
    </p:spTree>
    <p:extLst>
      <p:ext uri="{BB962C8B-B14F-4D97-AF65-F5344CB8AC3E}">
        <p14:creationId xmlns:p14="http://schemas.microsoft.com/office/powerpoint/2010/main" val="4274974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6399B-093E-7D76-CA66-B66CD702A0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E2353B9-CB96-26EB-271C-171111FE71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E01F734-3BA7-8409-011F-CD0503F65840}"/>
              </a:ext>
            </a:extLst>
          </p:cNvPr>
          <p:cNvSpPr>
            <a:spLocks noGrp="1"/>
          </p:cNvSpPr>
          <p:nvPr>
            <p:ph type="dt" sz="half" idx="10"/>
          </p:nvPr>
        </p:nvSpPr>
        <p:spPr/>
        <p:txBody>
          <a:bodyPr/>
          <a:lstStyle/>
          <a:p>
            <a:fld id="{D3AFB8EE-33E4-464F-9EC5-AB797D9EEA73}" type="datetimeFigureOut">
              <a:rPr lang="en-IN" smtClean="0"/>
              <a:t>18-10-2025</a:t>
            </a:fld>
            <a:endParaRPr lang="en-IN"/>
          </a:p>
        </p:txBody>
      </p:sp>
      <p:sp>
        <p:nvSpPr>
          <p:cNvPr id="5" name="Footer Placeholder 4">
            <a:extLst>
              <a:ext uri="{FF2B5EF4-FFF2-40B4-BE49-F238E27FC236}">
                <a16:creationId xmlns:a16="http://schemas.microsoft.com/office/drawing/2014/main" id="{F145604C-C20C-510E-FB83-0D53B87831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B3476D-7B3A-C639-7E7E-43FDBDB9EA02}"/>
              </a:ext>
            </a:extLst>
          </p:cNvPr>
          <p:cNvSpPr>
            <a:spLocks noGrp="1"/>
          </p:cNvSpPr>
          <p:nvPr>
            <p:ph type="sldNum" sz="quarter" idx="12"/>
          </p:nvPr>
        </p:nvSpPr>
        <p:spPr/>
        <p:txBody>
          <a:bodyPr/>
          <a:lstStyle/>
          <a:p>
            <a:fld id="{0AA3FE93-F9AD-42F3-BF4C-6E0B64950002}" type="slidenum">
              <a:rPr lang="en-IN" smtClean="0"/>
              <a:t>‹#›</a:t>
            </a:fld>
            <a:endParaRPr lang="en-IN"/>
          </a:p>
        </p:txBody>
      </p:sp>
    </p:spTree>
    <p:extLst>
      <p:ext uri="{BB962C8B-B14F-4D97-AF65-F5344CB8AC3E}">
        <p14:creationId xmlns:p14="http://schemas.microsoft.com/office/powerpoint/2010/main" val="1408168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DD0D5-2B65-0826-FFBD-4C28FFD0E94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892561-D72C-76CD-3E9F-15997626C2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BB47C8-298D-A4EF-23E1-2CC55796BC64}"/>
              </a:ext>
            </a:extLst>
          </p:cNvPr>
          <p:cNvSpPr>
            <a:spLocks noGrp="1"/>
          </p:cNvSpPr>
          <p:nvPr>
            <p:ph type="dt" sz="half" idx="10"/>
          </p:nvPr>
        </p:nvSpPr>
        <p:spPr/>
        <p:txBody>
          <a:bodyPr/>
          <a:lstStyle/>
          <a:p>
            <a:fld id="{D3AFB8EE-33E4-464F-9EC5-AB797D9EEA73}" type="datetimeFigureOut">
              <a:rPr lang="en-IN" smtClean="0"/>
              <a:t>18-10-2025</a:t>
            </a:fld>
            <a:endParaRPr lang="en-IN"/>
          </a:p>
        </p:txBody>
      </p:sp>
      <p:sp>
        <p:nvSpPr>
          <p:cNvPr id="5" name="Footer Placeholder 4">
            <a:extLst>
              <a:ext uri="{FF2B5EF4-FFF2-40B4-BE49-F238E27FC236}">
                <a16:creationId xmlns:a16="http://schemas.microsoft.com/office/drawing/2014/main" id="{A9FA2B15-C31D-C7BC-D95B-E1BC88FFD1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A06E64-70CC-B4A5-6A42-CF01C5FD9526}"/>
              </a:ext>
            </a:extLst>
          </p:cNvPr>
          <p:cNvSpPr>
            <a:spLocks noGrp="1"/>
          </p:cNvSpPr>
          <p:nvPr>
            <p:ph type="sldNum" sz="quarter" idx="12"/>
          </p:nvPr>
        </p:nvSpPr>
        <p:spPr/>
        <p:txBody>
          <a:bodyPr/>
          <a:lstStyle/>
          <a:p>
            <a:fld id="{0AA3FE93-F9AD-42F3-BF4C-6E0B64950002}" type="slidenum">
              <a:rPr lang="en-IN" smtClean="0"/>
              <a:t>‹#›</a:t>
            </a:fld>
            <a:endParaRPr lang="en-IN"/>
          </a:p>
        </p:txBody>
      </p:sp>
    </p:spTree>
    <p:extLst>
      <p:ext uri="{BB962C8B-B14F-4D97-AF65-F5344CB8AC3E}">
        <p14:creationId xmlns:p14="http://schemas.microsoft.com/office/powerpoint/2010/main" val="226683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FBF300-8441-7A84-8CAF-1E5A812B0E5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4A0E62-C067-8A78-4CCB-6D8CA571AE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362739-55FC-FCD9-0187-4D58848E9AB6}"/>
              </a:ext>
            </a:extLst>
          </p:cNvPr>
          <p:cNvSpPr>
            <a:spLocks noGrp="1"/>
          </p:cNvSpPr>
          <p:nvPr>
            <p:ph type="dt" sz="half" idx="10"/>
          </p:nvPr>
        </p:nvSpPr>
        <p:spPr/>
        <p:txBody>
          <a:bodyPr/>
          <a:lstStyle/>
          <a:p>
            <a:fld id="{D3AFB8EE-33E4-464F-9EC5-AB797D9EEA73}" type="datetimeFigureOut">
              <a:rPr lang="en-IN" smtClean="0"/>
              <a:t>18-10-2025</a:t>
            </a:fld>
            <a:endParaRPr lang="en-IN"/>
          </a:p>
        </p:txBody>
      </p:sp>
      <p:sp>
        <p:nvSpPr>
          <p:cNvPr id="5" name="Footer Placeholder 4">
            <a:extLst>
              <a:ext uri="{FF2B5EF4-FFF2-40B4-BE49-F238E27FC236}">
                <a16:creationId xmlns:a16="http://schemas.microsoft.com/office/drawing/2014/main" id="{9CA05F96-EABD-45EA-A1DC-C78D755EC6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3BFC2E-EE14-6A66-8F8D-07FC3F6F8EF4}"/>
              </a:ext>
            </a:extLst>
          </p:cNvPr>
          <p:cNvSpPr>
            <a:spLocks noGrp="1"/>
          </p:cNvSpPr>
          <p:nvPr>
            <p:ph type="sldNum" sz="quarter" idx="12"/>
          </p:nvPr>
        </p:nvSpPr>
        <p:spPr/>
        <p:txBody>
          <a:bodyPr/>
          <a:lstStyle/>
          <a:p>
            <a:fld id="{0AA3FE93-F9AD-42F3-BF4C-6E0B64950002}" type="slidenum">
              <a:rPr lang="en-IN" smtClean="0"/>
              <a:t>‹#›</a:t>
            </a:fld>
            <a:endParaRPr lang="en-IN"/>
          </a:p>
        </p:txBody>
      </p:sp>
    </p:spTree>
    <p:extLst>
      <p:ext uri="{BB962C8B-B14F-4D97-AF65-F5344CB8AC3E}">
        <p14:creationId xmlns:p14="http://schemas.microsoft.com/office/powerpoint/2010/main" val="2290932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9A8F4-CAC7-C400-236B-0BBAD0AE52F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9775FC7-E96B-EAF5-04E1-2E1DD9EE01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EB1740-1E61-37F2-7178-61A1F7E9882E}"/>
              </a:ext>
            </a:extLst>
          </p:cNvPr>
          <p:cNvSpPr>
            <a:spLocks noGrp="1"/>
          </p:cNvSpPr>
          <p:nvPr>
            <p:ph type="dt" sz="half" idx="10"/>
          </p:nvPr>
        </p:nvSpPr>
        <p:spPr/>
        <p:txBody>
          <a:bodyPr/>
          <a:lstStyle/>
          <a:p>
            <a:fld id="{D3AFB8EE-33E4-464F-9EC5-AB797D9EEA73}" type="datetimeFigureOut">
              <a:rPr lang="en-IN" smtClean="0"/>
              <a:t>18-10-2025</a:t>
            </a:fld>
            <a:endParaRPr lang="en-IN"/>
          </a:p>
        </p:txBody>
      </p:sp>
      <p:sp>
        <p:nvSpPr>
          <p:cNvPr id="5" name="Footer Placeholder 4">
            <a:extLst>
              <a:ext uri="{FF2B5EF4-FFF2-40B4-BE49-F238E27FC236}">
                <a16:creationId xmlns:a16="http://schemas.microsoft.com/office/drawing/2014/main" id="{BD329029-E252-4866-4534-571C01F042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E60E45-07A0-9F3A-D929-35D6382527B0}"/>
              </a:ext>
            </a:extLst>
          </p:cNvPr>
          <p:cNvSpPr>
            <a:spLocks noGrp="1"/>
          </p:cNvSpPr>
          <p:nvPr>
            <p:ph type="sldNum" sz="quarter" idx="12"/>
          </p:nvPr>
        </p:nvSpPr>
        <p:spPr/>
        <p:txBody>
          <a:bodyPr/>
          <a:lstStyle/>
          <a:p>
            <a:fld id="{0AA3FE93-F9AD-42F3-BF4C-6E0B64950002}" type="slidenum">
              <a:rPr lang="en-IN" smtClean="0"/>
              <a:t>‹#›</a:t>
            </a:fld>
            <a:endParaRPr lang="en-IN"/>
          </a:p>
        </p:txBody>
      </p:sp>
    </p:spTree>
    <p:extLst>
      <p:ext uri="{BB962C8B-B14F-4D97-AF65-F5344CB8AC3E}">
        <p14:creationId xmlns:p14="http://schemas.microsoft.com/office/powerpoint/2010/main" val="3752133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73796-219A-73A2-E520-7CF1A1AEE9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661E11B-E38B-3B7D-1413-DB6731A3D3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F11823-0861-F424-BADE-A2FBF4E62E46}"/>
              </a:ext>
            </a:extLst>
          </p:cNvPr>
          <p:cNvSpPr>
            <a:spLocks noGrp="1"/>
          </p:cNvSpPr>
          <p:nvPr>
            <p:ph type="dt" sz="half" idx="10"/>
          </p:nvPr>
        </p:nvSpPr>
        <p:spPr/>
        <p:txBody>
          <a:bodyPr/>
          <a:lstStyle/>
          <a:p>
            <a:fld id="{D3AFB8EE-33E4-464F-9EC5-AB797D9EEA73}" type="datetimeFigureOut">
              <a:rPr lang="en-IN" smtClean="0"/>
              <a:t>18-10-2025</a:t>
            </a:fld>
            <a:endParaRPr lang="en-IN"/>
          </a:p>
        </p:txBody>
      </p:sp>
      <p:sp>
        <p:nvSpPr>
          <p:cNvPr id="5" name="Footer Placeholder 4">
            <a:extLst>
              <a:ext uri="{FF2B5EF4-FFF2-40B4-BE49-F238E27FC236}">
                <a16:creationId xmlns:a16="http://schemas.microsoft.com/office/drawing/2014/main" id="{2EBE68B6-26A7-82AF-6A35-BE3717474D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8ACE4F-DD5E-4385-77C1-7CA36E59FFC7}"/>
              </a:ext>
            </a:extLst>
          </p:cNvPr>
          <p:cNvSpPr>
            <a:spLocks noGrp="1"/>
          </p:cNvSpPr>
          <p:nvPr>
            <p:ph type="sldNum" sz="quarter" idx="12"/>
          </p:nvPr>
        </p:nvSpPr>
        <p:spPr/>
        <p:txBody>
          <a:bodyPr/>
          <a:lstStyle/>
          <a:p>
            <a:fld id="{0AA3FE93-F9AD-42F3-BF4C-6E0B64950002}" type="slidenum">
              <a:rPr lang="en-IN" smtClean="0"/>
              <a:t>‹#›</a:t>
            </a:fld>
            <a:endParaRPr lang="en-IN"/>
          </a:p>
        </p:txBody>
      </p:sp>
    </p:spTree>
    <p:extLst>
      <p:ext uri="{BB962C8B-B14F-4D97-AF65-F5344CB8AC3E}">
        <p14:creationId xmlns:p14="http://schemas.microsoft.com/office/powerpoint/2010/main" val="3736229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A86CB-258D-DB90-E5FC-5F440287DFB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FC9A025-DE16-7CFD-BECB-BDEF217D20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1E14288-2E42-021E-8C88-22101125BA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FC2E838-61B2-13A3-CCC7-69D65EF3A1A4}"/>
              </a:ext>
            </a:extLst>
          </p:cNvPr>
          <p:cNvSpPr>
            <a:spLocks noGrp="1"/>
          </p:cNvSpPr>
          <p:nvPr>
            <p:ph type="dt" sz="half" idx="10"/>
          </p:nvPr>
        </p:nvSpPr>
        <p:spPr/>
        <p:txBody>
          <a:bodyPr/>
          <a:lstStyle/>
          <a:p>
            <a:fld id="{D3AFB8EE-33E4-464F-9EC5-AB797D9EEA73}" type="datetimeFigureOut">
              <a:rPr lang="en-IN" smtClean="0"/>
              <a:t>18-10-2025</a:t>
            </a:fld>
            <a:endParaRPr lang="en-IN"/>
          </a:p>
        </p:txBody>
      </p:sp>
      <p:sp>
        <p:nvSpPr>
          <p:cNvPr id="6" name="Footer Placeholder 5">
            <a:extLst>
              <a:ext uri="{FF2B5EF4-FFF2-40B4-BE49-F238E27FC236}">
                <a16:creationId xmlns:a16="http://schemas.microsoft.com/office/drawing/2014/main" id="{0EC84070-E27C-C77C-9BE6-B40CE1D672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11EDF2-10B6-0691-4244-148954A3B5F6}"/>
              </a:ext>
            </a:extLst>
          </p:cNvPr>
          <p:cNvSpPr>
            <a:spLocks noGrp="1"/>
          </p:cNvSpPr>
          <p:nvPr>
            <p:ph type="sldNum" sz="quarter" idx="12"/>
          </p:nvPr>
        </p:nvSpPr>
        <p:spPr/>
        <p:txBody>
          <a:bodyPr/>
          <a:lstStyle/>
          <a:p>
            <a:fld id="{0AA3FE93-F9AD-42F3-BF4C-6E0B64950002}" type="slidenum">
              <a:rPr lang="en-IN" smtClean="0"/>
              <a:t>‹#›</a:t>
            </a:fld>
            <a:endParaRPr lang="en-IN"/>
          </a:p>
        </p:txBody>
      </p:sp>
    </p:spTree>
    <p:extLst>
      <p:ext uri="{BB962C8B-B14F-4D97-AF65-F5344CB8AC3E}">
        <p14:creationId xmlns:p14="http://schemas.microsoft.com/office/powerpoint/2010/main" val="1888667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37B5D-09BE-7105-D93C-5CEBC3F82E6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5CFF68D-53AF-18E0-B316-432C1BB7E1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C3D39F-4FB8-9FC2-4134-156C90511C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D19E179-4ED0-02FD-3923-C37FD40BA1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3FAC78-6641-ABDF-921B-B94386B311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B494A95-48E0-230E-1B26-C02174D0D82A}"/>
              </a:ext>
            </a:extLst>
          </p:cNvPr>
          <p:cNvSpPr>
            <a:spLocks noGrp="1"/>
          </p:cNvSpPr>
          <p:nvPr>
            <p:ph type="dt" sz="half" idx="10"/>
          </p:nvPr>
        </p:nvSpPr>
        <p:spPr/>
        <p:txBody>
          <a:bodyPr/>
          <a:lstStyle/>
          <a:p>
            <a:fld id="{D3AFB8EE-33E4-464F-9EC5-AB797D9EEA73}" type="datetimeFigureOut">
              <a:rPr lang="en-IN" smtClean="0"/>
              <a:t>18-10-2025</a:t>
            </a:fld>
            <a:endParaRPr lang="en-IN"/>
          </a:p>
        </p:txBody>
      </p:sp>
      <p:sp>
        <p:nvSpPr>
          <p:cNvPr id="8" name="Footer Placeholder 7">
            <a:extLst>
              <a:ext uri="{FF2B5EF4-FFF2-40B4-BE49-F238E27FC236}">
                <a16:creationId xmlns:a16="http://schemas.microsoft.com/office/drawing/2014/main" id="{F5218215-6C27-E34D-1C5A-35C6C7784D9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D188057-A2A6-037A-AB49-32AA57535610}"/>
              </a:ext>
            </a:extLst>
          </p:cNvPr>
          <p:cNvSpPr>
            <a:spLocks noGrp="1"/>
          </p:cNvSpPr>
          <p:nvPr>
            <p:ph type="sldNum" sz="quarter" idx="12"/>
          </p:nvPr>
        </p:nvSpPr>
        <p:spPr/>
        <p:txBody>
          <a:bodyPr/>
          <a:lstStyle/>
          <a:p>
            <a:fld id="{0AA3FE93-F9AD-42F3-BF4C-6E0B64950002}" type="slidenum">
              <a:rPr lang="en-IN" smtClean="0"/>
              <a:t>‹#›</a:t>
            </a:fld>
            <a:endParaRPr lang="en-IN"/>
          </a:p>
        </p:txBody>
      </p:sp>
    </p:spTree>
    <p:extLst>
      <p:ext uri="{BB962C8B-B14F-4D97-AF65-F5344CB8AC3E}">
        <p14:creationId xmlns:p14="http://schemas.microsoft.com/office/powerpoint/2010/main" val="1651332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C2782-DDE7-1236-F192-3B2AE5A0A0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9EA3A73-8FFE-D98B-E119-F2E8D0960E03}"/>
              </a:ext>
            </a:extLst>
          </p:cNvPr>
          <p:cNvSpPr>
            <a:spLocks noGrp="1"/>
          </p:cNvSpPr>
          <p:nvPr>
            <p:ph type="dt" sz="half" idx="10"/>
          </p:nvPr>
        </p:nvSpPr>
        <p:spPr/>
        <p:txBody>
          <a:bodyPr/>
          <a:lstStyle/>
          <a:p>
            <a:fld id="{D3AFB8EE-33E4-464F-9EC5-AB797D9EEA73}" type="datetimeFigureOut">
              <a:rPr lang="en-IN" smtClean="0"/>
              <a:t>18-10-2025</a:t>
            </a:fld>
            <a:endParaRPr lang="en-IN"/>
          </a:p>
        </p:txBody>
      </p:sp>
      <p:sp>
        <p:nvSpPr>
          <p:cNvPr id="4" name="Footer Placeholder 3">
            <a:extLst>
              <a:ext uri="{FF2B5EF4-FFF2-40B4-BE49-F238E27FC236}">
                <a16:creationId xmlns:a16="http://schemas.microsoft.com/office/drawing/2014/main" id="{F20D2B4B-359C-85AF-AC07-E9BDA37EB01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3C20A27-1789-5E25-8973-5CCDA28B550B}"/>
              </a:ext>
            </a:extLst>
          </p:cNvPr>
          <p:cNvSpPr>
            <a:spLocks noGrp="1"/>
          </p:cNvSpPr>
          <p:nvPr>
            <p:ph type="sldNum" sz="quarter" idx="12"/>
          </p:nvPr>
        </p:nvSpPr>
        <p:spPr/>
        <p:txBody>
          <a:bodyPr/>
          <a:lstStyle/>
          <a:p>
            <a:fld id="{0AA3FE93-F9AD-42F3-BF4C-6E0B64950002}" type="slidenum">
              <a:rPr lang="en-IN" smtClean="0"/>
              <a:t>‹#›</a:t>
            </a:fld>
            <a:endParaRPr lang="en-IN"/>
          </a:p>
        </p:txBody>
      </p:sp>
    </p:spTree>
    <p:extLst>
      <p:ext uri="{BB962C8B-B14F-4D97-AF65-F5344CB8AC3E}">
        <p14:creationId xmlns:p14="http://schemas.microsoft.com/office/powerpoint/2010/main" val="37002338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D9086B-08C5-6A51-963D-0AB5E53D8064}"/>
              </a:ext>
            </a:extLst>
          </p:cNvPr>
          <p:cNvSpPr>
            <a:spLocks noGrp="1"/>
          </p:cNvSpPr>
          <p:nvPr>
            <p:ph type="dt" sz="half" idx="10"/>
          </p:nvPr>
        </p:nvSpPr>
        <p:spPr/>
        <p:txBody>
          <a:bodyPr/>
          <a:lstStyle/>
          <a:p>
            <a:fld id="{D3AFB8EE-33E4-464F-9EC5-AB797D9EEA73}" type="datetimeFigureOut">
              <a:rPr lang="en-IN" smtClean="0"/>
              <a:t>18-10-2025</a:t>
            </a:fld>
            <a:endParaRPr lang="en-IN"/>
          </a:p>
        </p:txBody>
      </p:sp>
      <p:sp>
        <p:nvSpPr>
          <p:cNvPr id="3" name="Footer Placeholder 2">
            <a:extLst>
              <a:ext uri="{FF2B5EF4-FFF2-40B4-BE49-F238E27FC236}">
                <a16:creationId xmlns:a16="http://schemas.microsoft.com/office/drawing/2014/main" id="{D965BEF9-AB36-B8B5-3B95-CE9A36FB811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AA7AB0A-093D-577F-6E57-7C8C8A30412D}"/>
              </a:ext>
            </a:extLst>
          </p:cNvPr>
          <p:cNvSpPr>
            <a:spLocks noGrp="1"/>
          </p:cNvSpPr>
          <p:nvPr>
            <p:ph type="sldNum" sz="quarter" idx="12"/>
          </p:nvPr>
        </p:nvSpPr>
        <p:spPr/>
        <p:txBody>
          <a:bodyPr/>
          <a:lstStyle/>
          <a:p>
            <a:fld id="{0AA3FE93-F9AD-42F3-BF4C-6E0B64950002}" type="slidenum">
              <a:rPr lang="en-IN" smtClean="0"/>
              <a:t>‹#›</a:t>
            </a:fld>
            <a:endParaRPr lang="en-IN"/>
          </a:p>
        </p:txBody>
      </p:sp>
    </p:spTree>
    <p:extLst>
      <p:ext uri="{BB962C8B-B14F-4D97-AF65-F5344CB8AC3E}">
        <p14:creationId xmlns:p14="http://schemas.microsoft.com/office/powerpoint/2010/main" val="504957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0EBDA-901C-C0EE-8180-519B80C795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6250936-16EA-4166-E0B4-56A40A5D88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E2B129C-AA85-BB2F-8AD8-79DAB059AE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0BC457-1473-420A-BFF8-E5EDBD2E9C14}"/>
              </a:ext>
            </a:extLst>
          </p:cNvPr>
          <p:cNvSpPr>
            <a:spLocks noGrp="1"/>
          </p:cNvSpPr>
          <p:nvPr>
            <p:ph type="dt" sz="half" idx="10"/>
          </p:nvPr>
        </p:nvSpPr>
        <p:spPr/>
        <p:txBody>
          <a:bodyPr/>
          <a:lstStyle/>
          <a:p>
            <a:fld id="{D3AFB8EE-33E4-464F-9EC5-AB797D9EEA73}" type="datetimeFigureOut">
              <a:rPr lang="en-IN" smtClean="0"/>
              <a:t>18-10-2025</a:t>
            </a:fld>
            <a:endParaRPr lang="en-IN"/>
          </a:p>
        </p:txBody>
      </p:sp>
      <p:sp>
        <p:nvSpPr>
          <p:cNvPr id="6" name="Footer Placeholder 5">
            <a:extLst>
              <a:ext uri="{FF2B5EF4-FFF2-40B4-BE49-F238E27FC236}">
                <a16:creationId xmlns:a16="http://schemas.microsoft.com/office/drawing/2014/main" id="{07D9F0F3-1C10-CBF0-6A16-4C07C311B2A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6B1D30F-9346-678A-2CC1-A2D6511BC070}"/>
              </a:ext>
            </a:extLst>
          </p:cNvPr>
          <p:cNvSpPr>
            <a:spLocks noGrp="1"/>
          </p:cNvSpPr>
          <p:nvPr>
            <p:ph type="sldNum" sz="quarter" idx="12"/>
          </p:nvPr>
        </p:nvSpPr>
        <p:spPr/>
        <p:txBody>
          <a:bodyPr/>
          <a:lstStyle/>
          <a:p>
            <a:fld id="{0AA3FE93-F9AD-42F3-BF4C-6E0B64950002}" type="slidenum">
              <a:rPr lang="en-IN" smtClean="0"/>
              <a:t>‹#›</a:t>
            </a:fld>
            <a:endParaRPr lang="en-IN"/>
          </a:p>
        </p:txBody>
      </p:sp>
    </p:spTree>
    <p:extLst>
      <p:ext uri="{BB962C8B-B14F-4D97-AF65-F5344CB8AC3E}">
        <p14:creationId xmlns:p14="http://schemas.microsoft.com/office/powerpoint/2010/main" val="142315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255BD-A86A-B129-1F66-2670983C9B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0E1B941-E3A3-05F0-1232-CEA2C167A3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9ADF705-EE1D-1551-BF9A-72FB006EF4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6253A7-5C4C-AAC4-F47A-FB44D0E4D909}"/>
              </a:ext>
            </a:extLst>
          </p:cNvPr>
          <p:cNvSpPr>
            <a:spLocks noGrp="1"/>
          </p:cNvSpPr>
          <p:nvPr>
            <p:ph type="dt" sz="half" idx="10"/>
          </p:nvPr>
        </p:nvSpPr>
        <p:spPr/>
        <p:txBody>
          <a:bodyPr/>
          <a:lstStyle/>
          <a:p>
            <a:fld id="{D3AFB8EE-33E4-464F-9EC5-AB797D9EEA73}" type="datetimeFigureOut">
              <a:rPr lang="en-IN" smtClean="0"/>
              <a:t>18-10-2025</a:t>
            </a:fld>
            <a:endParaRPr lang="en-IN"/>
          </a:p>
        </p:txBody>
      </p:sp>
      <p:sp>
        <p:nvSpPr>
          <p:cNvPr id="6" name="Footer Placeholder 5">
            <a:extLst>
              <a:ext uri="{FF2B5EF4-FFF2-40B4-BE49-F238E27FC236}">
                <a16:creationId xmlns:a16="http://schemas.microsoft.com/office/drawing/2014/main" id="{8FF3F0D1-073B-60B1-AB27-52C40C818F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02D3550-97BB-93AF-464F-BB1CDDB41A91}"/>
              </a:ext>
            </a:extLst>
          </p:cNvPr>
          <p:cNvSpPr>
            <a:spLocks noGrp="1"/>
          </p:cNvSpPr>
          <p:nvPr>
            <p:ph type="sldNum" sz="quarter" idx="12"/>
          </p:nvPr>
        </p:nvSpPr>
        <p:spPr/>
        <p:txBody>
          <a:bodyPr/>
          <a:lstStyle/>
          <a:p>
            <a:fld id="{0AA3FE93-F9AD-42F3-BF4C-6E0B64950002}" type="slidenum">
              <a:rPr lang="en-IN" smtClean="0"/>
              <a:t>‹#›</a:t>
            </a:fld>
            <a:endParaRPr lang="en-IN"/>
          </a:p>
        </p:txBody>
      </p:sp>
    </p:spTree>
    <p:extLst>
      <p:ext uri="{BB962C8B-B14F-4D97-AF65-F5344CB8AC3E}">
        <p14:creationId xmlns:p14="http://schemas.microsoft.com/office/powerpoint/2010/main" val="943247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5CDD8B-9EC3-00E2-BE9E-778FF02526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A213A4F-C313-8072-1FFB-C1F4B951C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CADF5F-93B0-778D-2669-F16C09C578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AFB8EE-33E4-464F-9EC5-AB797D9EEA73}" type="datetimeFigureOut">
              <a:rPr lang="en-IN" smtClean="0"/>
              <a:t>18-10-2025</a:t>
            </a:fld>
            <a:endParaRPr lang="en-IN"/>
          </a:p>
        </p:txBody>
      </p:sp>
      <p:sp>
        <p:nvSpPr>
          <p:cNvPr id="5" name="Footer Placeholder 4">
            <a:extLst>
              <a:ext uri="{FF2B5EF4-FFF2-40B4-BE49-F238E27FC236}">
                <a16:creationId xmlns:a16="http://schemas.microsoft.com/office/drawing/2014/main" id="{CCA8E960-C008-DF14-9CD8-A0CBF05DA2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5532A21-64F4-47FA-902C-A8A0763FD1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A3FE93-F9AD-42F3-BF4C-6E0B64950002}" type="slidenum">
              <a:rPr lang="en-IN" smtClean="0"/>
              <a:t>‹#›</a:t>
            </a:fld>
            <a:endParaRPr lang="en-IN"/>
          </a:p>
        </p:txBody>
      </p:sp>
    </p:spTree>
    <p:extLst>
      <p:ext uri="{BB962C8B-B14F-4D97-AF65-F5344CB8AC3E}">
        <p14:creationId xmlns:p14="http://schemas.microsoft.com/office/powerpoint/2010/main" val="14681842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85902-E308-518A-C2FD-C7325F5F65A3}"/>
              </a:ext>
            </a:extLst>
          </p:cNvPr>
          <p:cNvSpPr>
            <a:spLocks noGrp="1"/>
          </p:cNvSpPr>
          <p:nvPr>
            <p:ph type="ctrTitle"/>
          </p:nvPr>
        </p:nvSpPr>
        <p:spPr/>
        <p:txBody>
          <a:bodyPr>
            <a:normAutofit/>
          </a:bodyPr>
          <a:lstStyle/>
          <a:p>
            <a:r>
              <a:rPr lang="en-US" sz="5400" dirty="0"/>
              <a:t>Email Marketing Data Analysis (EDA in Python)</a:t>
            </a:r>
            <a:endParaRPr lang="en-IN" sz="5400" dirty="0"/>
          </a:p>
        </p:txBody>
      </p:sp>
      <p:sp>
        <p:nvSpPr>
          <p:cNvPr id="3" name="Subtitle 2">
            <a:extLst>
              <a:ext uri="{FF2B5EF4-FFF2-40B4-BE49-F238E27FC236}">
                <a16:creationId xmlns:a16="http://schemas.microsoft.com/office/drawing/2014/main" id="{FE5794E5-1895-DF9C-461C-F331FFC6F301}"/>
              </a:ext>
            </a:extLst>
          </p:cNvPr>
          <p:cNvSpPr>
            <a:spLocks noGrp="1"/>
          </p:cNvSpPr>
          <p:nvPr>
            <p:ph type="subTitle" idx="1"/>
          </p:nvPr>
        </p:nvSpPr>
        <p:spPr/>
        <p:txBody>
          <a:bodyPr>
            <a:normAutofit lnSpcReduction="10000"/>
          </a:bodyPr>
          <a:lstStyle/>
          <a:p>
            <a:pPr algn="l"/>
            <a:r>
              <a:rPr lang="en-US" b="1" dirty="0"/>
              <a:t>Objective:</a:t>
            </a:r>
            <a:endParaRPr lang="en-US" sz="1700" b="1" dirty="0"/>
          </a:p>
          <a:p>
            <a:pPr algn="l"/>
            <a:r>
              <a:rPr lang="en-US" sz="1700" dirty="0"/>
              <a:t>The objective of this project is to analyze customer enrollment and engagement data from an email marketing campaign to understand demographic patterns, data quality issues, and participation trends. The analysis focuses on cleaning inconsistent data, identifying missing or incorrect values, and visualizing customer distribution across cities, states, genders, and statuses to support better marketing targeting and campaign optimization.</a:t>
            </a:r>
          </a:p>
          <a:p>
            <a:endParaRPr lang="en-IN" dirty="0"/>
          </a:p>
        </p:txBody>
      </p:sp>
    </p:spTree>
    <p:extLst>
      <p:ext uri="{BB962C8B-B14F-4D97-AF65-F5344CB8AC3E}">
        <p14:creationId xmlns:p14="http://schemas.microsoft.com/office/powerpoint/2010/main" val="415220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6257D3-EC27-BEB4-A07E-38C0AC39CC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257" y="0"/>
            <a:ext cx="5251843" cy="3345180"/>
          </a:xfrm>
          <a:prstGeom prst="rect">
            <a:avLst/>
          </a:prstGeom>
        </p:spPr>
      </p:pic>
      <p:sp>
        <p:nvSpPr>
          <p:cNvPr id="2" name="TextBox 1">
            <a:extLst>
              <a:ext uri="{FF2B5EF4-FFF2-40B4-BE49-F238E27FC236}">
                <a16:creationId xmlns:a16="http://schemas.microsoft.com/office/drawing/2014/main" id="{8391AA2E-13C7-2EB3-B295-3EDFC9CB8290}"/>
              </a:ext>
            </a:extLst>
          </p:cNvPr>
          <p:cNvSpPr txBox="1"/>
          <p:nvPr/>
        </p:nvSpPr>
        <p:spPr>
          <a:xfrm>
            <a:off x="5273040" y="525780"/>
            <a:ext cx="6728460" cy="1200329"/>
          </a:xfrm>
          <a:prstGeom prst="rect">
            <a:avLst/>
          </a:prstGeom>
          <a:noFill/>
        </p:spPr>
        <p:txBody>
          <a:bodyPr wrap="square" rtlCol="0">
            <a:spAutoFit/>
          </a:bodyPr>
          <a:lstStyle/>
          <a:p>
            <a:r>
              <a:rPr lang="en-US" b="1" dirty="0"/>
              <a:t>🔹 Plots &amp; Explanations</a:t>
            </a:r>
          </a:p>
          <a:p>
            <a:pPr>
              <a:buFont typeface="+mj-lt"/>
              <a:buAutoNum type="arabicPeriod"/>
            </a:pPr>
            <a:r>
              <a:rPr lang="en-US" b="1" dirty="0"/>
              <a:t>Enrollment Trend by Year Plot</a:t>
            </a:r>
            <a:r>
              <a:rPr lang="en-US" dirty="0"/>
              <a:t> – Shows how customer enrollments vary Year by Year.</a:t>
            </a:r>
          </a:p>
          <a:p>
            <a:endParaRPr lang="en-IN" dirty="0"/>
          </a:p>
        </p:txBody>
      </p:sp>
    </p:spTree>
    <p:extLst>
      <p:ext uri="{BB962C8B-B14F-4D97-AF65-F5344CB8AC3E}">
        <p14:creationId xmlns:p14="http://schemas.microsoft.com/office/powerpoint/2010/main" val="379212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FB68195-CB3C-CE62-FABF-621500120E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08251"/>
            <a:ext cx="5684520" cy="4000910"/>
          </a:xfrm>
          <a:prstGeom prst="rect">
            <a:avLst/>
          </a:prstGeom>
        </p:spPr>
      </p:pic>
      <p:sp>
        <p:nvSpPr>
          <p:cNvPr id="7" name="TextBox 6">
            <a:extLst>
              <a:ext uri="{FF2B5EF4-FFF2-40B4-BE49-F238E27FC236}">
                <a16:creationId xmlns:a16="http://schemas.microsoft.com/office/drawing/2014/main" id="{086C6C2B-9320-61BB-EEE0-B36A0F462F5C}"/>
              </a:ext>
            </a:extLst>
          </p:cNvPr>
          <p:cNvSpPr txBox="1"/>
          <p:nvPr/>
        </p:nvSpPr>
        <p:spPr>
          <a:xfrm>
            <a:off x="5783580" y="708251"/>
            <a:ext cx="6309360" cy="1200329"/>
          </a:xfrm>
          <a:prstGeom prst="rect">
            <a:avLst/>
          </a:prstGeom>
          <a:noFill/>
        </p:spPr>
        <p:txBody>
          <a:bodyPr wrap="square" rtlCol="0">
            <a:spAutoFit/>
          </a:bodyPr>
          <a:lstStyle/>
          <a:p>
            <a:r>
              <a:rPr lang="en-US" b="1" dirty="0"/>
              <a:t>🔹 Plots &amp; Explanations</a:t>
            </a:r>
          </a:p>
          <a:p>
            <a:pPr>
              <a:buFont typeface="+mj-lt"/>
              <a:buAutoNum type="arabicPeriod"/>
            </a:pPr>
            <a:r>
              <a:rPr lang="en-US" b="1" dirty="0"/>
              <a:t> Plot </a:t>
            </a:r>
            <a:r>
              <a:rPr lang="en-US" dirty="0"/>
              <a:t>Shows how Gender( male vs female),Marital status are engaged.</a:t>
            </a:r>
          </a:p>
          <a:p>
            <a:endParaRPr lang="en-IN" dirty="0"/>
          </a:p>
        </p:txBody>
      </p:sp>
    </p:spTree>
    <p:extLst>
      <p:ext uri="{BB962C8B-B14F-4D97-AF65-F5344CB8AC3E}">
        <p14:creationId xmlns:p14="http://schemas.microsoft.com/office/powerpoint/2010/main" val="3357221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364ECC-563F-76DC-FADE-D29E20AE98B3}"/>
              </a:ext>
            </a:extLst>
          </p:cNvPr>
          <p:cNvSpPr txBox="1"/>
          <p:nvPr/>
        </p:nvSpPr>
        <p:spPr>
          <a:xfrm>
            <a:off x="121920" y="106680"/>
            <a:ext cx="5446556" cy="1600438"/>
          </a:xfrm>
          <a:prstGeom prst="rect">
            <a:avLst/>
          </a:prstGeom>
          <a:noFill/>
        </p:spPr>
        <p:txBody>
          <a:bodyPr wrap="none" rtlCol="0">
            <a:spAutoFit/>
          </a:bodyPr>
          <a:lstStyle/>
          <a:p>
            <a:r>
              <a:rPr lang="en-US" b="1" dirty="0"/>
              <a:t>📈 Key Insights</a:t>
            </a:r>
          </a:p>
          <a:p>
            <a:r>
              <a:rPr lang="en-US" sz="1600" dirty="0"/>
              <a:t>✅ Active cities show higher engagement</a:t>
            </a:r>
            <a:br>
              <a:rPr lang="en-US" sz="1600" dirty="0"/>
            </a:br>
            <a:r>
              <a:rPr lang="en-US" sz="1600" dirty="0"/>
              <a:t>✅ Gender balance skewed toward males</a:t>
            </a:r>
            <a:br>
              <a:rPr lang="en-US" sz="1600" dirty="0"/>
            </a:br>
            <a:r>
              <a:rPr lang="en-US" sz="1600" dirty="0"/>
              <a:t>✅ Missing data mostly in </a:t>
            </a:r>
            <a:r>
              <a:rPr lang="en-US" sz="1600" i="1" dirty="0"/>
              <a:t>City</a:t>
            </a:r>
            <a:r>
              <a:rPr lang="en-US" sz="1600" dirty="0"/>
              <a:t> and </a:t>
            </a:r>
            <a:r>
              <a:rPr lang="en-US" sz="1600" i="1" dirty="0"/>
              <a:t>State</a:t>
            </a:r>
            <a:r>
              <a:rPr lang="en-US" sz="1600" dirty="0"/>
              <a:t> columns</a:t>
            </a:r>
            <a:br>
              <a:rPr lang="en-US" sz="1600" dirty="0"/>
            </a:br>
            <a:r>
              <a:rPr lang="en-US" sz="1600" dirty="0"/>
              <a:t>✅ Around 20% inactive users — need re-engagement strategy</a:t>
            </a:r>
          </a:p>
          <a:p>
            <a:endParaRPr lang="en-IN" sz="1600" dirty="0"/>
          </a:p>
        </p:txBody>
      </p:sp>
    </p:spTree>
    <p:extLst>
      <p:ext uri="{BB962C8B-B14F-4D97-AF65-F5344CB8AC3E}">
        <p14:creationId xmlns:p14="http://schemas.microsoft.com/office/powerpoint/2010/main" val="3072502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7DB174-74CB-0977-3CA4-1E8A064496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364" y="143435"/>
            <a:ext cx="5683623" cy="5074024"/>
          </a:xfrm>
          <a:prstGeom prst="rect">
            <a:avLst/>
          </a:prstGeom>
        </p:spPr>
      </p:pic>
      <p:sp>
        <p:nvSpPr>
          <p:cNvPr id="5" name="TextBox 4">
            <a:extLst>
              <a:ext uri="{FF2B5EF4-FFF2-40B4-BE49-F238E27FC236}">
                <a16:creationId xmlns:a16="http://schemas.microsoft.com/office/drawing/2014/main" id="{9635280B-943D-48BC-9E0B-21943D1410CD}"/>
              </a:ext>
            </a:extLst>
          </p:cNvPr>
          <p:cNvSpPr txBox="1"/>
          <p:nvPr/>
        </p:nvSpPr>
        <p:spPr>
          <a:xfrm>
            <a:off x="5593976" y="0"/>
            <a:ext cx="6598023" cy="923330"/>
          </a:xfrm>
          <a:prstGeom prst="rect">
            <a:avLst/>
          </a:prstGeom>
          <a:noFill/>
        </p:spPr>
        <p:txBody>
          <a:bodyPr wrap="square" rtlCol="0">
            <a:spAutoFit/>
          </a:bodyPr>
          <a:lstStyle/>
          <a:p>
            <a:r>
              <a:rPr lang="en-US" b="1" dirty="0"/>
              <a:t>🔹 Plots &amp; Explanations</a:t>
            </a:r>
          </a:p>
          <a:p>
            <a:pPr>
              <a:buFont typeface="+mj-lt"/>
              <a:buAutoNum type="arabicPeriod"/>
            </a:pPr>
            <a:r>
              <a:rPr lang="en-US" b="1" dirty="0"/>
              <a:t>Status-wise Distribution Plot</a:t>
            </a:r>
            <a:r>
              <a:rPr lang="en-US" dirty="0"/>
              <a:t> – Displays active vs. inactive customer counts, providing insight into engagement levels.</a:t>
            </a:r>
          </a:p>
        </p:txBody>
      </p:sp>
    </p:spTree>
    <p:extLst>
      <p:ext uri="{BB962C8B-B14F-4D97-AF65-F5344CB8AC3E}">
        <p14:creationId xmlns:p14="http://schemas.microsoft.com/office/powerpoint/2010/main" val="1107272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25A303-3573-9CFE-B3EA-9E8394E360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491" y="239407"/>
            <a:ext cx="5975228" cy="6170358"/>
          </a:xfrm>
          <a:prstGeom prst="rect">
            <a:avLst/>
          </a:prstGeom>
        </p:spPr>
      </p:pic>
      <p:sp>
        <p:nvSpPr>
          <p:cNvPr id="2" name="TextBox 1">
            <a:extLst>
              <a:ext uri="{FF2B5EF4-FFF2-40B4-BE49-F238E27FC236}">
                <a16:creationId xmlns:a16="http://schemas.microsoft.com/office/drawing/2014/main" id="{78C4C40C-B794-24C8-6F6E-F13633A92630}"/>
              </a:ext>
            </a:extLst>
          </p:cNvPr>
          <p:cNvSpPr txBox="1"/>
          <p:nvPr/>
        </p:nvSpPr>
        <p:spPr>
          <a:xfrm>
            <a:off x="5940453" y="239407"/>
            <a:ext cx="6059056" cy="1477328"/>
          </a:xfrm>
          <a:prstGeom prst="rect">
            <a:avLst/>
          </a:prstGeom>
          <a:noFill/>
        </p:spPr>
        <p:txBody>
          <a:bodyPr wrap="square" rtlCol="0">
            <a:spAutoFit/>
          </a:bodyPr>
          <a:lstStyle/>
          <a:p>
            <a:r>
              <a:rPr lang="en-US" b="1" dirty="0"/>
              <a:t>🔹 Plots &amp; Explanations</a:t>
            </a:r>
          </a:p>
          <a:p>
            <a:r>
              <a:rPr lang="en-US" b="1" dirty="0"/>
              <a:t>2.Type-wise Distribution Plot</a:t>
            </a:r>
            <a:r>
              <a:rPr lang="en-US" dirty="0"/>
              <a:t> – Displays active vs. inactive customer counts In Individual &amp; Business, providing insight into engagement levels.</a:t>
            </a:r>
          </a:p>
          <a:p>
            <a:endParaRPr lang="en-IN" dirty="0"/>
          </a:p>
        </p:txBody>
      </p:sp>
    </p:spTree>
    <p:extLst>
      <p:ext uri="{BB962C8B-B14F-4D97-AF65-F5344CB8AC3E}">
        <p14:creationId xmlns:p14="http://schemas.microsoft.com/office/powerpoint/2010/main" val="2864078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073347-5824-CF31-1966-72A0217856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457" y="495300"/>
            <a:ext cx="5477794" cy="4130040"/>
          </a:xfrm>
          <a:prstGeom prst="rect">
            <a:avLst/>
          </a:prstGeom>
        </p:spPr>
      </p:pic>
      <p:sp>
        <p:nvSpPr>
          <p:cNvPr id="2" name="TextBox 1">
            <a:extLst>
              <a:ext uri="{FF2B5EF4-FFF2-40B4-BE49-F238E27FC236}">
                <a16:creationId xmlns:a16="http://schemas.microsoft.com/office/drawing/2014/main" id="{9D6B57CB-8EF0-6302-246B-B457E788CDA4}"/>
              </a:ext>
            </a:extLst>
          </p:cNvPr>
          <p:cNvSpPr txBox="1"/>
          <p:nvPr/>
        </p:nvSpPr>
        <p:spPr>
          <a:xfrm>
            <a:off x="5921051" y="135829"/>
            <a:ext cx="6188451" cy="1477328"/>
          </a:xfrm>
          <a:prstGeom prst="rect">
            <a:avLst/>
          </a:prstGeom>
          <a:noFill/>
        </p:spPr>
        <p:txBody>
          <a:bodyPr wrap="square" rtlCol="0">
            <a:spAutoFit/>
          </a:bodyPr>
          <a:lstStyle/>
          <a:p>
            <a:r>
              <a:rPr lang="en-US" b="1" dirty="0"/>
              <a:t>🔹 Plots &amp; Explanations</a:t>
            </a:r>
          </a:p>
          <a:p>
            <a:r>
              <a:rPr lang="en-US" b="1" dirty="0"/>
              <a:t>3.City-wise Distribution Plot</a:t>
            </a:r>
            <a:r>
              <a:rPr lang="en-US" dirty="0"/>
              <a:t> – Shows how customer enrollments vary across cities, highlighting regions with the most active participation.</a:t>
            </a:r>
          </a:p>
          <a:p>
            <a:endParaRPr lang="en-IN" dirty="0"/>
          </a:p>
        </p:txBody>
      </p:sp>
    </p:spTree>
    <p:extLst>
      <p:ext uri="{BB962C8B-B14F-4D97-AF65-F5344CB8AC3E}">
        <p14:creationId xmlns:p14="http://schemas.microsoft.com/office/powerpoint/2010/main" val="2593157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B8799EF-1E13-1946-3C4A-427EC5C53F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7568"/>
            <a:ext cx="5522259" cy="6635961"/>
          </a:xfrm>
          <a:prstGeom prst="rect">
            <a:avLst/>
          </a:prstGeom>
        </p:spPr>
      </p:pic>
      <p:sp>
        <p:nvSpPr>
          <p:cNvPr id="2" name="TextBox 1">
            <a:extLst>
              <a:ext uri="{FF2B5EF4-FFF2-40B4-BE49-F238E27FC236}">
                <a16:creationId xmlns:a16="http://schemas.microsoft.com/office/drawing/2014/main" id="{60EC118F-C1B0-E78D-C43E-324A9E64EF8E}"/>
              </a:ext>
            </a:extLst>
          </p:cNvPr>
          <p:cNvSpPr txBox="1"/>
          <p:nvPr/>
        </p:nvSpPr>
        <p:spPr>
          <a:xfrm>
            <a:off x="6096000" y="224117"/>
            <a:ext cx="5106894" cy="1477328"/>
          </a:xfrm>
          <a:prstGeom prst="rect">
            <a:avLst/>
          </a:prstGeom>
          <a:noFill/>
        </p:spPr>
        <p:txBody>
          <a:bodyPr wrap="square" rtlCol="0">
            <a:spAutoFit/>
          </a:bodyPr>
          <a:lstStyle/>
          <a:p>
            <a:r>
              <a:rPr lang="en-US" b="1" dirty="0"/>
              <a:t>🔹 Plots &amp; Explanations</a:t>
            </a:r>
            <a:endParaRPr lang="en-US" dirty="0"/>
          </a:p>
          <a:p>
            <a:r>
              <a:rPr lang="en-US" b="1" dirty="0"/>
              <a:t>5.State-wise Distribution Plot</a:t>
            </a:r>
            <a:r>
              <a:rPr lang="en-US" dirty="0"/>
              <a:t> – Visualizes enrollment distribution by state, helping identify location-based marketing opportunities.</a:t>
            </a:r>
          </a:p>
          <a:p>
            <a:endParaRPr lang="en-IN" dirty="0"/>
          </a:p>
        </p:txBody>
      </p:sp>
    </p:spTree>
    <p:extLst>
      <p:ext uri="{BB962C8B-B14F-4D97-AF65-F5344CB8AC3E}">
        <p14:creationId xmlns:p14="http://schemas.microsoft.com/office/powerpoint/2010/main" val="1190443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217E82-DE08-E223-9809-0A379C4D0417}"/>
              </a:ext>
            </a:extLst>
          </p:cNvPr>
          <p:cNvSpPr txBox="1"/>
          <p:nvPr/>
        </p:nvSpPr>
        <p:spPr>
          <a:xfrm>
            <a:off x="6096000" y="0"/>
            <a:ext cx="6096000" cy="1477328"/>
          </a:xfrm>
          <a:prstGeom prst="rect">
            <a:avLst/>
          </a:prstGeom>
          <a:noFill/>
        </p:spPr>
        <p:txBody>
          <a:bodyPr wrap="square" rtlCol="0">
            <a:spAutoFit/>
          </a:bodyPr>
          <a:lstStyle/>
          <a:p>
            <a:r>
              <a:rPr lang="en-US" b="1" dirty="0"/>
              <a:t>🔹 Plots &amp; Explanations</a:t>
            </a:r>
          </a:p>
          <a:p>
            <a:endParaRPr lang="en-US" dirty="0"/>
          </a:p>
          <a:p>
            <a:r>
              <a:rPr lang="en-US" b="1" dirty="0"/>
              <a:t>6.Gender-wise Enrollment Plot</a:t>
            </a:r>
            <a:r>
              <a:rPr lang="en-US" dirty="0"/>
              <a:t> – Compares the number of male vs. female participants to assess demographic balance.</a:t>
            </a:r>
          </a:p>
          <a:p>
            <a:endParaRPr lang="en-IN" dirty="0"/>
          </a:p>
        </p:txBody>
      </p:sp>
      <p:pic>
        <p:nvPicPr>
          <p:cNvPr id="5" name="Picture 4">
            <a:extLst>
              <a:ext uri="{FF2B5EF4-FFF2-40B4-BE49-F238E27FC236}">
                <a16:creationId xmlns:a16="http://schemas.microsoft.com/office/drawing/2014/main" id="{04A5097C-9110-F690-1C8D-2704854495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87" y="0"/>
            <a:ext cx="5909937" cy="6858000"/>
          </a:xfrm>
          <a:prstGeom prst="rect">
            <a:avLst/>
          </a:prstGeom>
        </p:spPr>
      </p:pic>
    </p:spTree>
    <p:extLst>
      <p:ext uri="{BB962C8B-B14F-4D97-AF65-F5344CB8AC3E}">
        <p14:creationId xmlns:p14="http://schemas.microsoft.com/office/powerpoint/2010/main" val="1362497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AB5D3A-220E-87C9-2F69-068D3E865CC9}"/>
              </a:ext>
            </a:extLst>
          </p:cNvPr>
          <p:cNvSpPr txBox="1"/>
          <p:nvPr/>
        </p:nvSpPr>
        <p:spPr>
          <a:xfrm>
            <a:off x="5756156" y="67642"/>
            <a:ext cx="6805298" cy="923330"/>
          </a:xfrm>
          <a:prstGeom prst="rect">
            <a:avLst/>
          </a:prstGeom>
          <a:noFill/>
        </p:spPr>
        <p:txBody>
          <a:bodyPr wrap="square" rtlCol="0">
            <a:spAutoFit/>
          </a:bodyPr>
          <a:lstStyle/>
          <a:p>
            <a:r>
              <a:rPr lang="en-US" b="1" dirty="0"/>
              <a:t>🔹 Plots &amp; Explanations</a:t>
            </a:r>
          </a:p>
          <a:p>
            <a:r>
              <a:rPr lang="en-US" b="1" dirty="0"/>
              <a:t>7.Marital Status wise </a:t>
            </a:r>
            <a:r>
              <a:rPr lang="en-US" b="1" dirty="0" err="1"/>
              <a:t>Status:</a:t>
            </a:r>
            <a:r>
              <a:rPr lang="en-US" dirty="0" err="1"/>
              <a:t>compares</a:t>
            </a:r>
            <a:r>
              <a:rPr lang="en-US" dirty="0"/>
              <a:t> how many married and unmarried.</a:t>
            </a:r>
            <a:endParaRPr lang="en-US" b="1" dirty="0"/>
          </a:p>
        </p:txBody>
      </p:sp>
      <p:pic>
        <p:nvPicPr>
          <p:cNvPr id="9" name="Picture 8">
            <a:extLst>
              <a:ext uri="{FF2B5EF4-FFF2-40B4-BE49-F238E27FC236}">
                <a16:creationId xmlns:a16="http://schemas.microsoft.com/office/drawing/2014/main" id="{BFA88992-52E6-F6AD-3813-2F1336EFAF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814060" cy="4861981"/>
          </a:xfrm>
          <a:prstGeom prst="rect">
            <a:avLst/>
          </a:prstGeom>
        </p:spPr>
      </p:pic>
    </p:spTree>
    <p:extLst>
      <p:ext uri="{BB962C8B-B14F-4D97-AF65-F5344CB8AC3E}">
        <p14:creationId xmlns:p14="http://schemas.microsoft.com/office/powerpoint/2010/main" val="2008884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5ADBDAE-5B02-C816-2D8F-478414CEC1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 y="358141"/>
            <a:ext cx="5821680" cy="4229100"/>
          </a:xfrm>
          <a:prstGeom prst="rect">
            <a:avLst/>
          </a:prstGeom>
        </p:spPr>
      </p:pic>
      <p:sp>
        <p:nvSpPr>
          <p:cNvPr id="6" name="TextBox 5">
            <a:extLst>
              <a:ext uri="{FF2B5EF4-FFF2-40B4-BE49-F238E27FC236}">
                <a16:creationId xmlns:a16="http://schemas.microsoft.com/office/drawing/2014/main" id="{E566D60B-9E08-DDEB-F804-3C339D35E9C5}"/>
              </a:ext>
            </a:extLst>
          </p:cNvPr>
          <p:cNvSpPr txBox="1"/>
          <p:nvPr/>
        </p:nvSpPr>
        <p:spPr>
          <a:xfrm>
            <a:off x="6096000" y="243840"/>
            <a:ext cx="5158740" cy="923330"/>
          </a:xfrm>
          <a:prstGeom prst="rect">
            <a:avLst/>
          </a:prstGeom>
          <a:noFill/>
        </p:spPr>
        <p:txBody>
          <a:bodyPr wrap="square" rtlCol="0">
            <a:spAutoFit/>
          </a:bodyPr>
          <a:lstStyle/>
          <a:p>
            <a:r>
              <a:rPr lang="en-US" b="1" dirty="0"/>
              <a:t>🔹 Plots &amp; Explanations</a:t>
            </a:r>
          </a:p>
          <a:p>
            <a:pPr>
              <a:buFont typeface="+mj-lt"/>
              <a:buAutoNum type="arabicPeriod"/>
            </a:pPr>
            <a:r>
              <a:rPr lang="en-US" b="1" dirty="0"/>
              <a:t>Living Status Distribution Plot</a:t>
            </a:r>
            <a:r>
              <a:rPr lang="en-US" dirty="0"/>
              <a:t> – Shows how couple with/</a:t>
            </a:r>
            <a:r>
              <a:rPr lang="en-US" dirty="0" err="1"/>
              <a:t>without,single</a:t>
            </a:r>
            <a:r>
              <a:rPr lang="en-US" dirty="0"/>
              <a:t>/alone are in Active &amp; Inactive.</a:t>
            </a:r>
            <a:endParaRPr lang="en-IN" dirty="0"/>
          </a:p>
        </p:txBody>
      </p:sp>
    </p:spTree>
    <p:extLst>
      <p:ext uri="{BB962C8B-B14F-4D97-AF65-F5344CB8AC3E}">
        <p14:creationId xmlns:p14="http://schemas.microsoft.com/office/powerpoint/2010/main" val="3331156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FF2E86-30D6-7A2C-5E57-02F3ECBF1A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719" y="228207"/>
            <a:ext cx="5822361" cy="4077093"/>
          </a:xfrm>
          <a:prstGeom prst="rect">
            <a:avLst/>
          </a:prstGeom>
        </p:spPr>
      </p:pic>
      <p:sp>
        <p:nvSpPr>
          <p:cNvPr id="2" name="TextBox 1">
            <a:extLst>
              <a:ext uri="{FF2B5EF4-FFF2-40B4-BE49-F238E27FC236}">
                <a16:creationId xmlns:a16="http://schemas.microsoft.com/office/drawing/2014/main" id="{6008236E-8047-2032-A942-1837AF50CE0F}"/>
              </a:ext>
            </a:extLst>
          </p:cNvPr>
          <p:cNvSpPr txBox="1"/>
          <p:nvPr/>
        </p:nvSpPr>
        <p:spPr>
          <a:xfrm>
            <a:off x="6096000" y="108983"/>
            <a:ext cx="5692140" cy="1477328"/>
          </a:xfrm>
          <a:prstGeom prst="rect">
            <a:avLst/>
          </a:prstGeom>
          <a:noFill/>
        </p:spPr>
        <p:txBody>
          <a:bodyPr wrap="square" rtlCol="0">
            <a:spAutoFit/>
          </a:bodyPr>
          <a:lstStyle/>
          <a:p>
            <a:r>
              <a:rPr lang="en-US" b="1" dirty="0"/>
              <a:t>🔹 Plots &amp; Explanations</a:t>
            </a:r>
          </a:p>
          <a:p>
            <a:pPr>
              <a:buFont typeface="+mj-lt"/>
              <a:buAutoNum type="arabicPeriod"/>
            </a:pPr>
            <a:r>
              <a:rPr lang="en-US" b="1" dirty="0"/>
              <a:t>Top 10 Cities(Active) by Marital Plot</a:t>
            </a:r>
            <a:r>
              <a:rPr lang="en-US" dirty="0"/>
              <a:t> – Shows how Active customer enrollments vary across cities, highlighting Marital status with the most active participation.</a:t>
            </a:r>
          </a:p>
          <a:p>
            <a:endParaRPr lang="en-IN" dirty="0"/>
          </a:p>
        </p:txBody>
      </p:sp>
    </p:spTree>
    <p:extLst>
      <p:ext uri="{BB962C8B-B14F-4D97-AF65-F5344CB8AC3E}">
        <p14:creationId xmlns:p14="http://schemas.microsoft.com/office/powerpoint/2010/main" val="3449046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351</Words>
  <Application>Microsoft Office PowerPoint</Application>
  <PresentationFormat>Widescreen</PresentationFormat>
  <Paragraphs>27</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Email Marketing Data Analysis (EDA in 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Madhan gopal B</dc:creator>
  <cp:lastModifiedBy>Madhan gopal B</cp:lastModifiedBy>
  <cp:revision>5</cp:revision>
  <dcterms:created xsi:type="dcterms:W3CDTF">2025-10-17T12:01:59Z</dcterms:created>
  <dcterms:modified xsi:type="dcterms:W3CDTF">2025-10-18T07:48:27Z</dcterms:modified>
</cp:coreProperties>
</file>