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1"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Identify Optimal Neighborhood using Cluster Analysis</a:t>
            </a:r>
            <a:endParaRPr lang="en-CA" dirty="0"/>
          </a:p>
        </p:txBody>
      </p:sp>
      <p:sp>
        <p:nvSpPr>
          <p:cNvPr id="3" name="TextBox 2"/>
          <p:cNvSpPr txBox="1"/>
          <p:nvPr/>
        </p:nvSpPr>
        <p:spPr>
          <a:xfrm>
            <a:off x="2622997" y="1145540"/>
            <a:ext cx="9569003" cy="830997"/>
          </a:xfrm>
          <a:prstGeom prst="rect">
            <a:avLst/>
          </a:prstGeom>
          <a:noFill/>
        </p:spPr>
        <p:txBody>
          <a:bodyPr wrap="square" rtlCol="0">
            <a:spAutoFit/>
          </a:bodyPr>
          <a:lstStyle/>
          <a:p>
            <a:r>
              <a:rPr lang="en-US" sz="2400" b="1" dirty="0" smtClean="0"/>
              <a:t>IBM DATA SCIENCE PROFESSIONAL CERTIFICATE</a:t>
            </a:r>
          </a:p>
          <a:p>
            <a:r>
              <a:rPr lang="en-US" sz="2400" b="1" dirty="0" smtClean="0"/>
              <a:t>CAPSTONE PROJECT DEC 2018</a:t>
            </a:r>
            <a:endParaRPr lang="en-CA" sz="2400" b="1" dirty="0"/>
          </a:p>
        </p:txBody>
      </p:sp>
    </p:spTree>
    <p:extLst>
      <p:ext uri="{BB962C8B-B14F-4D97-AF65-F5344CB8AC3E}">
        <p14:creationId xmlns:p14="http://schemas.microsoft.com/office/powerpoint/2010/main" val="279837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129" y="0"/>
            <a:ext cx="3505199" cy="976312"/>
          </a:xfrm>
        </p:spPr>
        <p:txBody>
          <a:bodyPr/>
          <a:lstStyle/>
          <a:p>
            <a:r>
              <a:rPr lang="en-US" b="1" dirty="0" smtClean="0"/>
              <a:t>BUSINESS OBJECTIVE</a:t>
            </a:r>
            <a:endParaRPr lang="en-CA" b="1" dirty="0"/>
          </a:p>
        </p:txBody>
      </p:sp>
      <p:sp>
        <p:nvSpPr>
          <p:cNvPr id="3" name="Content Placeholder 2"/>
          <p:cNvSpPr>
            <a:spLocks noGrp="1"/>
          </p:cNvSpPr>
          <p:nvPr>
            <p:ph idx="1"/>
          </p:nvPr>
        </p:nvSpPr>
        <p:spPr>
          <a:xfrm>
            <a:off x="5704825" y="656823"/>
            <a:ext cx="5181600" cy="5903119"/>
          </a:xfrm>
        </p:spPr>
        <p:txBody>
          <a:bodyPr>
            <a:normAutofit lnSpcReduction="10000"/>
          </a:bodyPr>
          <a:lstStyle/>
          <a:p>
            <a:pPr marL="0" indent="0">
              <a:buNone/>
            </a:pPr>
            <a:endParaRPr lang="en-CA" b="1" dirty="0" smtClean="0"/>
          </a:p>
          <a:p>
            <a:pPr marL="0" indent="0">
              <a:buNone/>
            </a:pPr>
            <a:endParaRPr lang="en-CA" b="1" dirty="0" smtClean="0"/>
          </a:p>
          <a:p>
            <a:pPr marL="0" indent="0">
              <a:buNone/>
            </a:pPr>
            <a:endParaRPr lang="en-CA" b="1" dirty="0"/>
          </a:p>
          <a:p>
            <a:pPr marL="0" indent="0">
              <a:buNone/>
            </a:pPr>
            <a:endParaRPr lang="en-CA" b="1" dirty="0" smtClean="0"/>
          </a:p>
          <a:p>
            <a:pPr marL="0" indent="0">
              <a:buNone/>
            </a:pPr>
            <a:r>
              <a:rPr lang="en-CA" b="1" dirty="0" smtClean="0"/>
              <a:t>Manhattan: </a:t>
            </a:r>
            <a:r>
              <a:rPr lang="en-CA" dirty="0"/>
              <a:t>The primary location choice of the stakeholder to set up his new business is </a:t>
            </a:r>
            <a:r>
              <a:rPr lang="en-CA" dirty="0" smtClean="0"/>
              <a:t>Manhattan as it offers labor availability and consumer population. There </a:t>
            </a:r>
            <a:r>
              <a:rPr lang="en-CA" dirty="0"/>
              <a:t>is a good chance of gaining customer traction, generate revenue and increase profitability.</a:t>
            </a:r>
          </a:p>
          <a:p>
            <a:pPr marL="0" indent="0">
              <a:buNone/>
            </a:pPr>
            <a:endParaRPr lang="en-US" dirty="0" smtClean="0"/>
          </a:p>
          <a:p>
            <a:pPr marL="0" indent="0">
              <a:buNone/>
            </a:pPr>
            <a:r>
              <a:rPr lang="en-CA" b="1" dirty="0" smtClean="0"/>
              <a:t>Groceries:</a:t>
            </a:r>
            <a:r>
              <a:rPr lang="en-CA" dirty="0" smtClean="0"/>
              <a:t> </a:t>
            </a:r>
            <a:r>
              <a:rPr lang="en-CA" dirty="0"/>
              <a:t>The </a:t>
            </a:r>
            <a:r>
              <a:rPr lang="en-CA" dirty="0" smtClean="0"/>
              <a:t>small business that the stakeholder is interested in is Grocery store as he has </a:t>
            </a:r>
            <a:r>
              <a:rPr lang="en-CA" dirty="0"/>
              <a:t>prior experience </a:t>
            </a:r>
            <a:r>
              <a:rPr lang="en-CA" dirty="0" smtClean="0"/>
              <a:t>and has </a:t>
            </a:r>
            <a:r>
              <a:rPr lang="en-CA" dirty="0"/>
              <a:t>been very successful in running his business in other major cities. We are going to select the neighborhood based on the </a:t>
            </a:r>
            <a:r>
              <a:rPr lang="en-CA" dirty="0" smtClean="0"/>
              <a:t>maximum number </a:t>
            </a:r>
            <a:r>
              <a:rPr lang="en-CA" dirty="0"/>
              <a:t>of restaurants and other eatables to set up this grocery store</a:t>
            </a: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CA" dirty="0"/>
          </a:p>
        </p:txBody>
      </p:sp>
      <p:sp>
        <p:nvSpPr>
          <p:cNvPr id="4" name="Text Placeholder 3"/>
          <p:cNvSpPr>
            <a:spLocks noGrp="1"/>
          </p:cNvSpPr>
          <p:nvPr>
            <p:ph type="body" sz="half" idx="2"/>
          </p:nvPr>
        </p:nvSpPr>
        <p:spPr>
          <a:xfrm>
            <a:off x="1867995" y="1221011"/>
            <a:ext cx="3505199" cy="5461000"/>
          </a:xfrm>
        </p:spPr>
        <p:txBody>
          <a:bodyPr/>
          <a:lstStyle/>
          <a:p>
            <a:pPr algn="just"/>
            <a:r>
              <a:rPr lang="en-CA" sz="1800" dirty="0">
                <a:cs typeface="Times New Roman" panose="02020603050405020304" pitchFamily="18" charset="0"/>
              </a:rPr>
              <a:t>The primary objective of this project is to identify the optimal neighborhood in Manhattan area to start a small Grocery store business. </a:t>
            </a:r>
          </a:p>
          <a:p>
            <a:pPr algn="just"/>
            <a:endParaRPr lang="en-CA" dirty="0">
              <a:cs typeface="Times New Roman" panose="02020603050405020304" pitchFamily="18" charset="0"/>
            </a:endParaRPr>
          </a:p>
          <a:p>
            <a:pPr algn="just"/>
            <a:r>
              <a:rPr lang="en-CA" sz="1800" dirty="0">
                <a:cs typeface="Times New Roman" panose="02020603050405020304" pitchFamily="18" charset="0"/>
              </a:rPr>
              <a:t>The detailed analysis of neighborhood would enable the stakeholders with all the necessary information to make informed decisions. </a:t>
            </a:r>
          </a:p>
          <a:p>
            <a:endParaRPr lang="en-CA" dirty="0"/>
          </a:p>
          <a:p>
            <a:endParaRPr lang="en-CA" dirty="0"/>
          </a:p>
        </p:txBody>
      </p:sp>
      <p:sp>
        <p:nvSpPr>
          <p:cNvPr id="9" name="TextBox 8"/>
          <p:cNvSpPr txBox="1"/>
          <p:nvPr/>
        </p:nvSpPr>
        <p:spPr>
          <a:xfrm>
            <a:off x="5704825" y="606980"/>
            <a:ext cx="4597758" cy="400110"/>
          </a:xfrm>
          <a:prstGeom prst="rect">
            <a:avLst/>
          </a:prstGeom>
          <a:noFill/>
        </p:spPr>
        <p:txBody>
          <a:bodyPr wrap="square" rtlCol="0">
            <a:spAutoFit/>
          </a:bodyPr>
          <a:lstStyle/>
          <a:p>
            <a:r>
              <a:rPr lang="en-US" sz="2000" b="1" dirty="0" smtClean="0"/>
              <a:t>LOCATION &amp; TYPE OF BUSINESS</a:t>
            </a:r>
            <a:endParaRPr lang="en-CA" sz="2000" b="1" dirty="0"/>
          </a:p>
        </p:txBody>
      </p:sp>
    </p:spTree>
    <p:extLst>
      <p:ext uri="{BB962C8B-B14F-4D97-AF65-F5344CB8AC3E}">
        <p14:creationId xmlns:p14="http://schemas.microsoft.com/office/powerpoint/2010/main" val="1137511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0785" y="162691"/>
            <a:ext cx="8911687" cy="1280890"/>
          </a:xfrm>
        </p:spPr>
        <p:txBody>
          <a:bodyPr/>
          <a:lstStyle/>
          <a:p>
            <a:r>
              <a:rPr lang="en-US" b="1" dirty="0" smtClean="0"/>
              <a:t>DATA SOURCES</a:t>
            </a:r>
            <a:endParaRPr lang="en-CA" b="1" dirty="0"/>
          </a:p>
        </p:txBody>
      </p:sp>
      <p:sp>
        <p:nvSpPr>
          <p:cNvPr id="4" name="Text Placeholder 3"/>
          <p:cNvSpPr>
            <a:spLocks noGrp="1"/>
          </p:cNvSpPr>
          <p:nvPr>
            <p:ph type="body" idx="1"/>
          </p:nvPr>
        </p:nvSpPr>
        <p:spPr>
          <a:xfrm>
            <a:off x="3114453" y="2082304"/>
            <a:ext cx="3992732" cy="576262"/>
          </a:xfrm>
        </p:spPr>
        <p:txBody>
          <a:bodyPr/>
          <a:lstStyle/>
          <a:p>
            <a:r>
              <a:rPr lang="en-US" b="1" dirty="0" smtClean="0"/>
              <a:t>EXTERNAL DATA</a:t>
            </a:r>
            <a:endParaRPr lang="en-CA" b="1" dirty="0"/>
          </a:p>
        </p:txBody>
      </p:sp>
      <p:sp>
        <p:nvSpPr>
          <p:cNvPr id="3" name="Content Placeholder 2"/>
          <p:cNvSpPr>
            <a:spLocks noGrp="1"/>
          </p:cNvSpPr>
          <p:nvPr>
            <p:ph sz="half" idx="2"/>
          </p:nvPr>
        </p:nvSpPr>
        <p:spPr>
          <a:xfrm>
            <a:off x="2854889" y="2827987"/>
            <a:ext cx="4342893" cy="3354060"/>
          </a:xfrm>
        </p:spPr>
        <p:txBody>
          <a:bodyPr>
            <a:normAutofit lnSpcReduction="10000"/>
          </a:bodyPr>
          <a:lstStyle/>
          <a:p>
            <a:r>
              <a:rPr lang="en-CA" b="1" dirty="0" smtClean="0"/>
              <a:t>External Data: </a:t>
            </a:r>
            <a:r>
              <a:rPr lang="en-CA" dirty="0"/>
              <a:t>We are going to leverage external data which already has 5 Boroughs (and one of them is Manhattan) and 306 neighborhoods.  It also has latitude and longitude co-ordinates for each neighborhood. The link to the data set is : https://geo.nyu.edu/catalog/nyu_2451_34572. This data will be later merged with Foursquare location data</a:t>
            </a:r>
          </a:p>
          <a:p>
            <a:pPr marL="0" indent="0">
              <a:buNone/>
            </a:pPr>
            <a:endParaRPr lang="en-CA" dirty="0"/>
          </a:p>
        </p:txBody>
      </p:sp>
      <p:sp>
        <p:nvSpPr>
          <p:cNvPr id="5" name="Text Placeholder 4"/>
          <p:cNvSpPr>
            <a:spLocks noGrp="1"/>
          </p:cNvSpPr>
          <p:nvPr>
            <p:ph type="body" sz="quarter" idx="3"/>
          </p:nvPr>
        </p:nvSpPr>
        <p:spPr>
          <a:xfrm>
            <a:off x="7789965" y="2082304"/>
            <a:ext cx="3999001" cy="576262"/>
          </a:xfrm>
        </p:spPr>
        <p:txBody>
          <a:bodyPr/>
          <a:lstStyle/>
          <a:p>
            <a:r>
              <a:rPr lang="en-US" b="1" dirty="0" smtClean="0"/>
              <a:t>FOURSQUARE DATA</a:t>
            </a:r>
            <a:endParaRPr lang="en-CA" b="1" dirty="0"/>
          </a:p>
        </p:txBody>
      </p:sp>
      <p:sp>
        <p:nvSpPr>
          <p:cNvPr id="6" name="Content Placeholder 5"/>
          <p:cNvSpPr>
            <a:spLocks noGrp="1"/>
          </p:cNvSpPr>
          <p:nvPr>
            <p:ph sz="quarter" idx="4"/>
          </p:nvPr>
        </p:nvSpPr>
        <p:spPr>
          <a:xfrm>
            <a:off x="7349671" y="2827987"/>
            <a:ext cx="4338674" cy="3354060"/>
          </a:xfrm>
        </p:spPr>
        <p:txBody>
          <a:bodyPr>
            <a:normAutofit/>
          </a:bodyPr>
          <a:lstStyle/>
          <a:p>
            <a:r>
              <a:rPr lang="en-CA" b="1" dirty="0"/>
              <a:t>Foursquare Data: </a:t>
            </a:r>
            <a:r>
              <a:rPr lang="en-CA" dirty="0"/>
              <a:t>We are also going to leverage Foursquare API (using the unique credentials) to retrieve various neighborhoods information in and around Manhattan area. We will gather data such as venue, venue category, venue summary, distance etc</a:t>
            </a:r>
            <a:r>
              <a:rPr lang="en-CA" dirty="0" smtClean="0"/>
              <a:t>....</a:t>
            </a:r>
            <a:endParaRPr lang="en-CA" dirty="0"/>
          </a:p>
        </p:txBody>
      </p:sp>
      <p:sp>
        <p:nvSpPr>
          <p:cNvPr id="9" name="TextBox 8"/>
          <p:cNvSpPr txBox="1"/>
          <p:nvPr/>
        </p:nvSpPr>
        <p:spPr>
          <a:xfrm>
            <a:off x="3050785" y="756675"/>
            <a:ext cx="8293994" cy="1477328"/>
          </a:xfrm>
          <a:prstGeom prst="rect">
            <a:avLst/>
          </a:prstGeom>
          <a:noFill/>
        </p:spPr>
        <p:txBody>
          <a:bodyPr wrap="square" rtlCol="0">
            <a:spAutoFit/>
          </a:bodyPr>
          <a:lstStyle/>
          <a:p>
            <a:pPr algn="just"/>
            <a:r>
              <a:rPr lang="en-CA" dirty="0">
                <a:cs typeface="Times New Roman" panose="02020603050405020304" pitchFamily="18" charset="0"/>
              </a:rPr>
              <a:t>The primary objective of this project is to identify the optimal neighborhood in Manhattan area to start a small Grocery store business. </a:t>
            </a:r>
          </a:p>
          <a:p>
            <a:pPr algn="just"/>
            <a:r>
              <a:rPr lang="en-CA" dirty="0" smtClean="0">
                <a:cs typeface="Times New Roman" panose="02020603050405020304" pitchFamily="18" charset="0"/>
              </a:rPr>
              <a:t>The </a:t>
            </a:r>
            <a:r>
              <a:rPr lang="en-CA" dirty="0">
                <a:cs typeface="Times New Roman" panose="02020603050405020304" pitchFamily="18" charset="0"/>
              </a:rPr>
              <a:t>detailed analysis of neighborhood would enable the stakeholders with all the necessary information to make informed decisions. </a:t>
            </a:r>
          </a:p>
          <a:p>
            <a:endParaRPr lang="en-CA" dirty="0"/>
          </a:p>
        </p:txBody>
      </p:sp>
    </p:spTree>
    <p:extLst>
      <p:ext uri="{BB962C8B-B14F-4D97-AF65-F5344CB8AC3E}">
        <p14:creationId xmlns:p14="http://schemas.microsoft.com/office/powerpoint/2010/main" val="2801161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09590" y="508200"/>
            <a:ext cx="8911687" cy="1280890"/>
          </a:xfrm>
        </p:spPr>
        <p:txBody>
          <a:bodyPr/>
          <a:lstStyle/>
          <a:p>
            <a:r>
              <a:rPr lang="en-US" b="1" dirty="0" smtClean="0"/>
              <a:t>METHODOLOGIES</a:t>
            </a:r>
            <a:endParaRPr lang="en-CA" b="1" dirty="0"/>
          </a:p>
        </p:txBody>
      </p:sp>
      <p:sp>
        <p:nvSpPr>
          <p:cNvPr id="8" name="Content Placeholder 7"/>
          <p:cNvSpPr>
            <a:spLocks noGrp="1"/>
          </p:cNvSpPr>
          <p:nvPr>
            <p:ph idx="1"/>
          </p:nvPr>
        </p:nvSpPr>
        <p:spPr>
          <a:xfrm>
            <a:off x="1957588" y="1298898"/>
            <a:ext cx="10135673" cy="5307963"/>
          </a:xfrm>
        </p:spPr>
        <p:txBody>
          <a:bodyPr>
            <a:normAutofit lnSpcReduction="10000"/>
          </a:bodyPr>
          <a:lstStyle/>
          <a:p>
            <a:r>
              <a:rPr lang="en-US" b="1" dirty="0" smtClean="0"/>
              <a:t>DATA WRANGLING/FEATURE ENGINEERING </a:t>
            </a:r>
            <a:r>
              <a:rPr lang="en-US" dirty="0" smtClean="0"/>
              <a:t>- </a:t>
            </a:r>
            <a:r>
              <a:rPr lang="en-CA" dirty="0"/>
              <a:t>The raw data that was retrieved from Foursquare was cleaned to meet our requirements. At each step, we ensured the result was as intended. Once we gathered, all the data, we performed one hot encoding on venue category to convert categorical features into a numerical values so that machine learning algorithms can be </a:t>
            </a:r>
            <a:r>
              <a:rPr lang="en-CA" dirty="0" smtClean="0"/>
              <a:t>applied</a:t>
            </a:r>
          </a:p>
          <a:p>
            <a:endParaRPr lang="en-CA" b="1" dirty="0" smtClean="0"/>
          </a:p>
          <a:p>
            <a:r>
              <a:rPr lang="en-CA" b="1" dirty="0" smtClean="0"/>
              <a:t>MACHINE </a:t>
            </a:r>
            <a:r>
              <a:rPr lang="en-CA" b="1" dirty="0"/>
              <a:t>LEARNING ALGORITHMS</a:t>
            </a:r>
            <a:r>
              <a:rPr lang="en-CA" dirty="0"/>
              <a:t> - As we have unlabeled data, Machine Learning techniques using </a:t>
            </a:r>
            <a:r>
              <a:rPr lang="en-CA" dirty="0" smtClean="0"/>
              <a:t>cluster analysis </a:t>
            </a:r>
            <a:r>
              <a:rPr lang="en-CA" dirty="0"/>
              <a:t>using </a:t>
            </a:r>
            <a:r>
              <a:rPr lang="en-CA" dirty="0"/>
              <a:t>p</a:t>
            </a:r>
            <a:r>
              <a:rPr lang="en-CA" dirty="0" smtClean="0"/>
              <a:t>artition </a:t>
            </a:r>
            <a:r>
              <a:rPr lang="en-CA" dirty="0"/>
              <a:t>method makes it an ideal algorithm to solve our business problem. We explored </a:t>
            </a:r>
            <a:r>
              <a:rPr lang="en-CA" dirty="0" smtClean="0"/>
              <a:t>different </a:t>
            </a:r>
            <a:r>
              <a:rPr lang="en-CA" dirty="0"/>
              <a:t>techniques but narrowed down to </a:t>
            </a:r>
            <a:r>
              <a:rPr lang="en-CA" dirty="0" err="1"/>
              <a:t>Kmeans</a:t>
            </a:r>
            <a:r>
              <a:rPr lang="en-CA" dirty="0"/>
              <a:t> algorithm to segment neighborhoods. </a:t>
            </a:r>
          </a:p>
          <a:p>
            <a:pPr lvl="1"/>
            <a:r>
              <a:rPr lang="en-CA" b="1" dirty="0" err="1"/>
              <a:t>KMeans</a:t>
            </a:r>
            <a:r>
              <a:rPr lang="en-CA" dirty="0"/>
              <a:t> - </a:t>
            </a:r>
            <a:r>
              <a:rPr lang="en-CA" sz="1800" dirty="0"/>
              <a:t>The k-means method partitions the data objects into k clusters such that all points in same clusters are closer to the center point. It is easy to understand and implement and takes less time to execute compared to other techniques, also it can handle large datasets as well.</a:t>
            </a:r>
          </a:p>
          <a:p>
            <a:pPr lvl="1"/>
            <a:r>
              <a:rPr lang="en-CA" sz="1800" b="1" dirty="0"/>
              <a:t>Determination of appropriate clusters</a:t>
            </a:r>
            <a:r>
              <a:rPr lang="en-CA" sz="1800" dirty="0"/>
              <a:t> - One of the </a:t>
            </a:r>
            <a:r>
              <a:rPr lang="en-CA" sz="1800" dirty="0" err="1"/>
              <a:t>KMeans</a:t>
            </a:r>
            <a:r>
              <a:rPr lang="en-CA" sz="1800" dirty="0"/>
              <a:t> requirement is to choose the number of clusters prior hand. In order to achieve this, we used elbow method and </a:t>
            </a:r>
            <a:r>
              <a:rPr lang="en-CA" sz="1800" dirty="0" err="1"/>
              <a:t>Silhoutte</a:t>
            </a:r>
            <a:r>
              <a:rPr lang="en-CA" sz="1800" dirty="0"/>
              <a:t> score to determine the appropriate of clusters for our problem. Bothe the methods recommended cluster 6 solution was implemented for this data.</a:t>
            </a:r>
          </a:p>
          <a:p>
            <a:endParaRPr lang="en-US" dirty="0"/>
          </a:p>
          <a:p>
            <a:endParaRPr lang="en-CA" dirty="0"/>
          </a:p>
        </p:txBody>
      </p:sp>
    </p:spTree>
    <p:extLst>
      <p:ext uri="{BB962C8B-B14F-4D97-AF65-F5344CB8AC3E}">
        <p14:creationId xmlns:p14="http://schemas.microsoft.com/office/powerpoint/2010/main" val="271505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09590" y="508200"/>
            <a:ext cx="8911687" cy="1280890"/>
          </a:xfrm>
        </p:spPr>
        <p:txBody>
          <a:bodyPr/>
          <a:lstStyle/>
          <a:p>
            <a:r>
              <a:rPr lang="en-US" b="1" dirty="0" smtClean="0"/>
              <a:t>RESULTS &amp; DISCUSSION</a:t>
            </a:r>
            <a:endParaRPr lang="en-CA" b="1" dirty="0"/>
          </a:p>
        </p:txBody>
      </p:sp>
      <p:sp>
        <p:nvSpPr>
          <p:cNvPr id="8" name="Content Placeholder 7"/>
          <p:cNvSpPr>
            <a:spLocks noGrp="1"/>
          </p:cNvSpPr>
          <p:nvPr>
            <p:ph idx="1"/>
          </p:nvPr>
        </p:nvSpPr>
        <p:spPr>
          <a:xfrm>
            <a:off x="1918952" y="1148645"/>
            <a:ext cx="10135673" cy="5307963"/>
          </a:xfrm>
        </p:spPr>
        <p:txBody>
          <a:bodyPr>
            <a:normAutofit/>
          </a:bodyPr>
          <a:lstStyle/>
          <a:p>
            <a:endParaRPr lang="en-US" b="1" dirty="0" smtClean="0"/>
          </a:p>
          <a:p>
            <a:r>
              <a:rPr lang="en-US" b="1" dirty="0" smtClean="0"/>
              <a:t>BEST NEIGHBORHOODS</a:t>
            </a:r>
          </a:p>
          <a:p>
            <a:pPr>
              <a:buFont typeface="+mj-lt"/>
              <a:buAutoNum type="arabicPeriod"/>
            </a:pPr>
            <a:r>
              <a:rPr lang="en-CA" b="1" i="1" u="sng" dirty="0" smtClean="0"/>
              <a:t>East Village </a:t>
            </a:r>
            <a:r>
              <a:rPr lang="en-CA" dirty="0" smtClean="0"/>
              <a:t>with </a:t>
            </a:r>
            <a:r>
              <a:rPr lang="en-CA" dirty="0"/>
              <a:t>latitude= 40.727847 and longitude= -73.982226</a:t>
            </a:r>
          </a:p>
          <a:p>
            <a:pPr>
              <a:buFont typeface="+mj-lt"/>
              <a:buAutoNum type="arabicPeriod"/>
            </a:pPr>
            <a:r>
              <a:rPr lang="en-CA" b="1" i="1" u="sng" dirty="0" smtClean="0"/>
              <a:t>Gramercy</a:t>
            </a:r>
            <a:r>
              <a:rPr lang="en-CA" dirty="0" smtClean="0"/>
              <a:t> with </a:t>
            </a:r>
            <a:r>
              <a:rPr lang="en-CA" dirty="0"/>
              <a:t>latitude= 40.737210 longitude= -73.981376</a:t>
            </a:r>
          </a:p>
          <a:p>
            <a:pPr>
              <a:buFont typeface="+mj-lt"/>
              <a:buAutoNum type="arabicPeriod"/>
            </a:pPr>
            <a:r>
              <a:rPr lang="en-CA" b="1" i="1" u="sng" dirty="0" err="1" smtClean="0"/>
              <a:t>Noho</a:t>
            </a:r>
            <a:r>
              <a:rPr lang="en-CA" dirty="0"/>
              <a:t> </a:t>
            </a:r>
            <a:r>
              <a:rPr lang="en-CA" dirty="0" smtClean="0"/>
              <a:t>with </a:t>
            </a:r>
            <a:r>
              <a:rPr lang="en-CA" dirty="0"/>
              <a:t>latitude= </a:t>
            </a:r>
            <a:r>
              <a:rPr lang="en-CA" dirty="0" smtClean="0"/>
              <a:t>40.723259 longitude= -73.988434</a:t>
            </a:r>
          </a:p>
          <a:p>
            <a:pPr marL="0" indent="0">
              <a:buNone/>
            </a:pPr>
            <a:endParaRPr lang="en-CA" b="1" dirty="0" smtClean="0"/>
          </a:p>
          <a:p>
            <a:r>
              <a:rPr lang="en-CA" b="1" dirty="0" smtClean="0"/>
              <a:t>DISCUSSION</a:t>
            </a:r>
          </a:p>
          <a:p>
            <a:pPr marL="0" indent="0">
              <a:buNone/>
            </a:pPr>
            <a:r>
              <a:rPr lang="en-CA" dirty="0"/>
              <a:t>Algorithm recommended 3 best neighborhoods which offer similar characteristics. Either of these neighborhoods would meet and satisfy stakeholders requirements. Now that the neighborhoods has been narrowed down from 40 to 3, the stakeholder should gather additional information about each neighborhood before finalizing a specific venue. </a:t>
            </a:r>
            <a:endParaRPr lang="en-US" dirty="0"/>
          </a:p>
          <a:p>
            <a:endParaRPr lang="en-CA" dirty="0"/>
          </a:p>
        </p:txBody>
      </p:sp>
    </p:spTree>
    <p:extLst>
      <p:ext uri="{BB962C8B-B14F-4D97-AF65-F5344CB8AC3E}">
        <p14:creationId xmlns:p14="http://schemas.microsoft.com/office/powerpoint/2010/main" val="3442997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09590" y="508200"/>
            <a:ext cx="8911687" cy="1280890"/>
          </a:xfrm>
        </p:spPr>
        <p:txBody>
          <a:bodyPr/>
          <a:lstStyle/>
          <a:p>
            <a:r>
              <a:rPr lang="en-US" b="1" dirty="0" smtClean="0"/>
              <a:t>CONCLUSION &amp; LIMITATIONS</a:t>
            </a:r>
            <a:endParaRPr lang="en-CA" b="1" dirty="0"/>
          </a:p>
        </p:txBody>
      </p:sp>
      <p:sp>
        <p:nvSpPr>
          <p:cNvPr id="8" name="Content Placeholder 7"/>
          <p:cNvSpPr>
            <a:spLocks noGrp="1"/>
          </p:cNvSpPr>
          <p:nvPr>
            <p:ph idx="1"/>
          </p:nvPr>
        </p:nvSpPr>
        <p:spPr>
          <a:xfrm>
            <a:off x="1918952" y="1148645"/>
            <a:ext cx="10135673" cy="5307963"/>
          </a:xfrm>
        </p:spPr>
        <p:txBody>
          <a:bodyPr>
            <a:normAutofit/>
          </a:bodyPr>
          <a:lstStyle/>
          <a:p>
            <a:endParaRPr lang="en-US" b="1" dirty="0" smtClean="0"/>
          </a:p>
          <a:p>
            <a:r>
              <a:rPr lang="en-US" b="1" dirty="0" smtClean="0"/>
              <a:t>CONCLUSIONS &amp; LIMITATIONS</a:t>
            </a:r>
          </a:p>
          <a:p>
            <a:pPr marL="0" indent="0" algn="just">
              <a:buNone/>
            </a:pPr>
            <a:r>
              <a:rPr lang="en-CA" dirty="0" smtClean="0"/>
              <a:t>Although </a:t>
            </a:r>
            <a:r>
              <a:rPr lang="en-CA" dirty="0"/>
              <a:t>this study provided insights and recommendations on the optimal </a:t>
            </a:r>
            <a:r>
              <a:rPr lang="en-CA" dirty="0" smtClean="0"/>
              <a:t>neighborhood but should be used with caution as there </a:t>
            </a:r>
            <a:r>
              <a:rPr lang="en-CA" dirty="0"/>
              <a:t>are some limitations to the study. One of the major limitations is the lack of more rich &amp; relevant data set. Access to data such as </a:t>
            </a:r>
            <a:r>
              <a:rPr lang="en-CA" b="1" dirty="0"/>
              <a:t>price index</a:t>
            </a:r>
            <a:r>
              <a:rPr lang="en-CA" dirty="0"/>
              <a:t>, </a:t>
            </a:r>
            <a:r>
              <a:rPr lang="en-CA" b="1" dirty="0"/>
              <a:t>census data</a:t>
            </a:r>
            <a:r>
              <a:rPr lang="en-CA" dirty="0"/>
              <a:t>, </a:t>
            </a:r>
            <a:r>
              <a:rPr lang="en-CA" b="1" dirty="0"/>
              <a:t>labor data</a:t>
            </a:r>
            <a:r>
              <a:rPr lang="en-CA" dirty="0"/>
              <a:t>, </a:t>
            </a:r>
            <a:r>
              <a:rPr lang="en-CA" b="1" dirty="0"/>
              <a:t>crime data</a:t>
            </a:r>
            <a:r>
              <a:rPr lang="en-CA" dirty="0"/>
              <a:t>, </a:t>
            </a:r>
            <a:r>
              <a:rPr lang="en-CA" b="1" dirty="0"/>
              <a:t>school ratings</a:t>
            </a:r>
            <a:r>
              <a:rPr lang="en-CA" dirty="0"/>
              <a:t> </a:t>
            </a:r>
            <a:r>
              <a:rPr lang="en-CA" dirty="0" smtClean="0"/>
              <a:t>etc. </a:t>
            </a:r>
            <a:r>
              <a:rPr lang="en-CA" dirty="0"/>
              <a:t>would have provided much more strong evidence on the optimal </a:t>
            </a:r>
            <a:r>
              <a:rPr lang="en-CA" dirty="0" smtClean="0"/>
              <a:t>neighborhood.</a:t>
            </a:r>
            <a:endParaRPr lang="en-CA" b="1" dirty="0" smtClean="0"/>
          </a:p>
        </p:txBody>
      </p:sp>
    </p:spTree>
    <p:extLst>
      <p:ext uri="{BB962C8B-B14F-4D97-AF65-F5344CB8AC3E}">
        <p14:creationId xmlns:p14="http://schemas.microsoft.com/office/powerpoint/2010/main" val="350785898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144</TotalTime>
  <Words>697</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Times New Roman</vt:lpstr>
      <vt:lpstr>Wingdings 3</vt:lpstr>
      <vt:lpstr>Wisp</vt:lpstr>
      <vt:lpstr>Identify Optimal Neighborhood using Cluster Analysis</vt:lpstr>
      <vt:lpstr>BUSINESS OBJECTIVE</vt:lpstr>
      <vt:lpstr>DATA SOURCES</vt:lpstr>
      <vt:lpstr>METHODOLOGIES</vt:lpstr>
      <vt:lpstr>RESULTS &amp; DISCUSSION</vt:lpstr>
      <vt:lpstr>CONCLUSION &amp; LIMITATIONS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 Optimal Neighborhood using Cluster Analysis</dc:title>
  <dc:creator>sudha27</dc:creator>
  <cp:lastModifiedBy>sudha27</cp:lastModifiedBy>
  <cp:revision>33</cp:revision>
  <dcterms:created xsi:type="dcterms:W3CDTF">2018-12-31T00:03:02Z</dcterms:created>
  <dcterms:modified xsi:type="dcterms:W3CDTF">2018-12-31T04:44:07Z</dcterms:modified>
</cp:coreProperties>
</file>