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Identify Optimal Neighborhood using Cluster Analysis</a:t>
            </a:r>
            <a:endParaRPr lang="en-CA" dirty="0"/>
          </a:p>
        </p:txBody>
      </p:sp>
      <p:sp>
        <p:nvSpPr>
          <p:cNvPr id="3" name="TextBox 2"/>
          <p:cNvSpPr txBox="1"/>
          <p:nvPr/>
        </p:nvSpPr>
        <p:spPr>
          <a:xfrm>
            <a:off x="2622997" y="1145540"/>
            <a:ext cx="9569003" cy="830997"/>
          </a:xfrm>
          <a:prstGeom prst="rect">
            <a:avLst/>
          </a:prstGeom>
          <a:noFill/>
        </p:spPr>
        <p:txBody>
          <a:bodyPr wrap="square" rtlCol="0">
            <a:spAutoFit/>
          </a:bodyPr>
          <a:lstStyle/>
          <a:p>
            <a:r>
              <a:rPr lang="en-US" sz="2400" b="1" dirty="0" smtClean="0"/>
              <a:t>IBM DATA SCIENCE PROFESSIONAL CERTIFICATE</a:t>
            </a:r>
          </a:p>
          <a:p>
            <a:r>
              <a:rPr lang="en-US" sz="2400" b="1" dirty="0" smtClean="0"/>
              <a:t>CAPSTONE PROJECT DEC 2018</a:t>
            </a:r>
            <a:endParaRPr lang="en-CA" sz="2400" b="1" dirty="0"/>
          </a:p>
        </p:txBody>
      </p:sp>
    </p:spTree>
    <p:extLst>
      <p:ext uri="{BB962C8B-B14F-4D97-AF65-F5344CB8AC3E}">
        <p14:creationId xmlns:p14="http://schemas.microsoft.com/office/powerpoint/2010/main" val="279837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9535"/>
          </a:xfrm>
        </p:spPr>
        <p:txBody>
          <a:bodyPr/>
          <a:lstStyle/>
          <a:p>
            <a:r>
              <a:rPr lang="en-US" dirty="0" smtClean="0"/>
              <a:t>BUSINESS OBJECTIVE</a:t>
            </a:r>
            <a:endParaRPr lang="en-CA" dirty="0"/>
          </a:p>
        </p:txBody>
      </p:sp>
      <p:sp>
        <p:nvSpPr>
          <p:cNvPr id="3" name="Content Placeholder 2"/>
          <p:cNvSpPr>
            <a:spLocks noGrp="1"/>
          </p:cNvSpPr>
          <p:nvPr>
            <p:ph idx="1"/>
          </p:nvPr>
        </p:nvSpPr>
        <p:spPr>
          <a:xfrm>
            <a:off x="2589212" y="1313645"/>
            <a:ext cx="8915400" cy="4597577"/>
          </a:xfrm>
        </p:spPr>
        <p:txBody>
          <a:bodyPr/>
          <a:lstStyle/>
          <a:p>
            <a:r>
              <a:rPr lang="en-CA" dirty="0">
                <a:latin typeface="Times New Roman" panose="02020603050405020304" pitchFamily="18" charset="0"/>
                <a:cs typeface="Times New Roman" panose="02020603050405020304" pitchFamily="18" charset="0"/>
              </a:rPr>
              <a:t>The primary objective of this project is to identify the optimal neighborhood in Manhattan area to start a small Grocery store business. The insights will be useful for people who would like to start their own business or a franchise. The detailed analysis of neighborhood would enable the stakeholders with all the necessary </a:t>
            </a:r>
            <a:r>
              <a:rPr lang="en-CA" dirty="0" smtClean="0">
                <a:latin typeface="Times New Roman" panose="02020603050405020304" pitchFamily="18" charset="0"/>
                <a:cs typeface="Times New Roman" panose="02020603050405020304" pitchFamily="18" charset="0"/>
              </a:rPr>
              <a:t>information </a:t>
            </a:r>
            <a:r>
              <a:rPr lang="en-CA" dirty="0">
                <a:latin typeface="Times New Roman" panose="02020603050405020304" pitchFamily="18" charset="0"/>
                <a:cs typeface="Times New Roman" panose="02020603050405020304" pitchFamily="18" charset="0"/>
              </a:rPr>
              <a:t>to make informed decisions. </a:t>
            </a:r>
          </a:p>
        </p:txBody>
      </p:sp>
    </p:spTree>
    <p:extLst>
      <p:ext uri="{BB962C8B-B14F-4D97-AF65-F5344CB8AC3E}">
        <p14:creationId xmlns:p14="http://schemas.microsoft.com/office/powerpoint/2010/main" val="425468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373" y="855930"/>
            <a:ext cx="8911687" cy="1280890"/>
          </a:xfrm>
        </p:spPr>
        <p:txBody>
          <a:bodyPr/>
          <a:lstStyle/>
          <a:p>
            <a:r>
              <a:rPr lang="en-US" dirty="0" smtClean="0"/>
              <a:t>DATA SOURCES</a:t>
            </a:r>
            <a:endParaRPr lang="en-CA" dirty="0"/>
          </a:p>
        </p:txBody>
      </p:sp>
      <p:sp>
        <p:nvSpPr>
          <p:cNvPr id="4" name="Text Placeholder 3"/>
          <p:cNvSpPr>
            <a:spLocks noGrp="1"/>
          </p:cNvSpPr>
          <p:nvPr>
            <p:ph type="body" idx="1"/>
          </p:nvPr>
        </p:nvSpPr>
        <p:spPr/>
        <p:txBody>
          <a:bodyPr/>
          <a:lstStyle/>
          <a:p>
            <a:r>
              <a:rPr lang="en-US" dirty="0" smtClean="0"/>
              <a:t>EXTERNAL DATA</a:t>
            </a:r>
            <a:endParaRPr lang="en-CA" dirty="0"/>
          </a:p>
        </p:txBody>
      </p:sp>
      <p:sp>
        <p:nvSpPr>
          <p:cNvPr id="3" name="Content Placeholder 2"/>
          <p:cNvSpPr>
            <a:spLocks noGrp="1"/>
          </p:cNvSpPr>
          <p:nvPr>
            <p:ph sz="half" idx="2"/>
          </p:nvPr>
        </p:nvSpPr>
        <p:spPr/>
        <p:txBody>
          <a:bodyPr>
            <a:normAutofit lnSpcReduction="10000"/>
          </a:bodyPr>
          <a:lstStyle/>
          <a:p>
            <a:r>
              <a:rPr lang="en-CA" b="1" dirty="0" smtClean="0"/>
              <a:t>External Data: </a:t>
            </a:r>
            <a:r>
              <a:rPr lang="en-CA" dirty="0"/>
              <a:t>We are going to leverage external data which already has 5 Boroughs (and one of them is Manhattan) and 306 neighborhoods.  It also has latitude and longitude co-ordinates for each neighborhood. The link to the data set is : https://geo.nyu.edu/catalog/nyu_2451_34572. This data will be later merged with Foursquare location data</a:t>
            </a:r>
          </a:p>
          <a:p>
            <a:pPr marL="0" indent="0">
              <a:buNone/>
            </a:pPr>
            <a:endParaRPr lang="en-CA" dirty="0"/>
          </a:p>
        </p:txBody>
      </p:sp>
      <p:sp>
        <p:nvSpPr>
          <p:cNvPr id="5" name="Text Placeholder 4"/>
          <p:cNvSpPr>
            <a:spLocks noGrp="1"/>
          </p:cNvSpPr>
          <p:nvPr>
            <p:ph type="body" sz="quarter" idx="3"/>
          </p:nvPr>
        </p:nvSpPr>
        <p:spPr/>
        <p:txBody>
          <a:bodyPr/>
          <a:lstStyle/>
          <a:p>
            <a:r>
              <a:rPr lang="en-US" dirty="0" smtClean="0"/>
              <a:t>FOURSQUARE DATA</a:t>
            </a:r>
            <a:endParaRPr lang="en-CA" dirty="0"/>
          </a:p>
        </p:txBody>
      </p:sp>
      <p:sp>
        <p:nvSpPr>
          <p:cNvPr id="6" name="Content Placeholder 5"/>
          <p:cNvSpPr>
            <a:spLocks noGrp="1"/>
          </p:cNvSpPr>
          <p:nvPr>
            <p:ph sz="quarter" idx="4"/>
          </p:nvPr>
        </p:nvSpPr>
        <p:spPr/>
        <p:txBody>
          <a:bodyPr>
            <a:normAutofit fontScale="92500" lnSpcReduction="20000"/>
          </a:bodyPr>
          <a:lstStyle/>
          <a:p>
            <a:r>
              <a:rPr lang="en-CA" b="1" dirty="0"/>
              <a:t>Foursquare Data: </a:t>
            </a:r>
            <a:r>
              <a:rPr lang="en-CA" dirty="0"/>
              <a:t>We are also going to leverage Foursquare API (using the unique credentials) to retrieve various neighborhoods information in and around Manhattan area. We will gather data such as venue, venue category, venue summary, distance etc....Foursquare is very powerful source of medium to answer our business question. There are various other data sources (such as trending venues, tips </a:t>
            </a:r>
            <a:r>
              <a:rPr lang="en-CA" dirty="0" err="1"/>
              <a:t>etc</a:t>
            </a:r>
            <a:r>
              <a:rPr lang="en-CA" dirty="0"/>
              <a:t>&gt;&gt;) within Foursquare which was not part of this study.</a:t>
            </a:r>
          </a:p>
          <a:p>
            <a:endParaRPr lang="en-CA" dirty="0"/>
          </a:p>
        </p:txBody>
      </p:sp>
    </p:spTree>
    <p:extLst>
      <p:ext uri="{BB962C8B-B14F-4D97-AF65-F5344CB8AC3E}">
        <p14:creationId xmlns:p14="http://schemas.microsoft.com/office/powerpoint/2010/main" val="28011612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74</TotalTime>
  <Words>227</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Century Gothic</vt:lpstr>
      <vt:lpstr>Times New Roman</vt:lpstr>
      <vt:lpstr>Wingdings 3</vt:lpstr>
      <vt:lpstr>Wisp</vt:lpstr>
      <vt:lpstr>Identify Optimal Neighborhood using Cluster Analysis</vt:lpstr>
      <vt:lpstr>BUSINESS OBJECTIVE</vt:lpstr>
      <vt:lpstr>DATA 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 Optimal Neighborhood using Cluster Analysis</dc:title>
  <dc:creator>sudha27</dc:creator>
  <cp:lastModifiedBy>sudha27</cp:lastModifiedBy>
  <cp:revision>6</cp:revision>
  <dcterms:created xsi:type="dcterms:W3CDTF">2018-12-31T00:03:02Z</dcterms:created>
  <dcterms:modified xsi:type="dcterms:W3CDTF">2018-12-31T03:34:13Z</dcterms:modified>
</cp:coreProperties>
</file>