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516"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C63DBA9-D48D-4C72-83B2-A5C9F9EA3B73}"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AE8D50-8457-4BAD-A12E-36030EE8DE9C}" type="slidenum">
              <a:rPr lang="en-IN" smtClean="0"/>
              <a:t>‹#›</a:t>
            </a:fld>
            <a:endParaRPr lang="en-IN"/>
          </a:p>
        </p:txBody>
      </p:sp>
    </p:spTree>
    <p:extLst>
      <p:ext uri="{BB962C8B-B14F-4D97-AF65-F5344CB8AC3E}">
        <p14:creationId xmlns:p14="http://schemas.microsoft.com/office/powerpoint/2010/main" val="170764562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3DBA9-D48D-4C72-83B2-A5C9F9EA3B73}" type="datetimeFigureOut">
              <a:rPr lang="en-IN" smtClean="0"/>
              <a:t>11-10-2023</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AE8D50-8457-4BAD-A12E-36030EE8DE9C}" type="slidenum">
              <a:rPr lang="en-IN" smtClean="0"/>
              <a:t>‹#›</a:t>
            </a:fld>
            <a:endParaRPr lang="en-IN"/>
          </a:p>
        </p:txBody>
      </p:sp>
    </p:spTree>
    <p:extLst>
      <p:ext uri="{BB962C8B-B14F-4D97-AF65-F5344CB8AC3E}">
        <p14:creationId xmlns:p14="http://schemas.microsoft.com/office/powerpoint/2010/main" val="872852842"/>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normAutofit fontScale="90000"/>
          </a:bodyPr>
          <a:lstStyle/>
          <a:p>
            <a:r>
              <a:rPr lang="en-US" smtClean="0"/>
              <a:t>Chatbot deployment with IBM cloud watson assistant – phase 2</a:t>
            </a:r>
            <a:endParaRPr lang="en-IN" dirty="0"/>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80233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normAutofit fontScale="90000"/>
          </a:bodyPr>
          <a:lstStyle/>
          <a:p>
            <a:pPr marL="0" indent="0"/>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800" cap="none" smtClean="0">
                <a:solidFill>
                  <a:schemeClr val="bg2">
                    <a:lumMod val="75000"/>
                  </a:schemeClr>
                </a:solidFill>
                <a:latin typeface="Times New Roman" pitchFamily="18" charset="0"/>
                <a:cs typeface="Times New Roman" pitchFamily="18" charset="0"/>
              </a:rPr>
              <a:t/>
            </a:r>
            <a:br>
              <a:rPr lang="en-IN" sz="1800" cap="none" smtClean="0">
                <a:solidFill>
                  <a:schemeClr val="bg2">
                    <a:lumMod val="75000"/>
                  </a:schemeClr>
                </a:solidFill>
                <a:latin typeface="Times New Roman" pitchFamily="18" charset="0"/>
                <a:cs typeface="Times New Roman" pitchFamily="18" charset="0"/>
              </a:rPr>
            </a:br>
            <a:r>
              <a:rPr lang="en-IN" sz="1800" cap="none" smtClean="0">
                <a:solidFill>
                  <a:schemeClr val="bg2">
                    <a:lumMod val="75000"/>
                  </a:schemeClr>
                </a:solidFill>
                <a:latin typeface="Times New Roman" pitchFamily="18" charset="0"/>
                <a:cs typeface="Times New Roman" pitchFamily="18" charset="0"/>
              </a:rPr>
              <a:t>Innovation:-</a:t>
            </a:r>
            <a:br>
              <a:rPr lang="en-IN" sz="1800" cap="none" smtClean="0">
                <a:solidFill>
                  <a:schemeClr val="bg2">
                    <a:lumMod val="75000"/>
                  </a:schemeClr>
                </a:solidFill>
                <a:latin typeface="Times New Roman" pitchFamily="18" charset="0"/>
                <a:cs typeface="Times New Roman" pitchFamily="18" charset="0"/>
              </a:rPr>
            </a:br>
            <a:r>
              <a:rPr lang="en-IN" sz="1800" cap="none" smtClean="0">
                <a:solidFill>
                  <a:schemeClr val="bg2">
                    <a:lumMod val="75000"/>
                  </a:schemeClr>
                </a:solidFill>
                <a:latin typeface="Times New Roman" pitchFamily="18" charset="0"/>
                <a:cs typeface="Times New Roman" pitchFamily="18" charset="0"/>
              </a:rPr>
              <a:t/>
            </a:r>
            <a:br>
              <a:rPr lang="en-IN" sz="1800" cap="none" smtClean="0">
                <a:solidFill>
                  <a:schemeClr val="bg2">
                    <a:lumMod val="75000"/>
                  </a:schemeClr>
                </a:solidFill>
                <a:latin typeface="Times New Roman" pitchFamily="18" charset="0"/>
                <a:cs typeface="Times New Roman" pitchFamily="18" charset="0"/>
              </a:rPr>
            </a:br>
            <a:r>
              <a:rPr lang="en-IN" sz="1800" cap="none" smtClean="0">
                <a:solidFill>
                  <a:schemeClr val="bg2">
                    <a:lumMod val="75000"/>
                  </a:schemeClr>
                </a:solidFill>
                <a:latin typeface="Times New Roman" pitchFamily="18" charset="0"/>
                <a:cs typeface="Times New Roman" pitchFamily="18" charset="0"/>
              </a:rPr>
              <a:t/>
            </a:r>
            <a:br>
              <a:rPr lang="en-IN" sz="1800" cap="none" smtClean="0">
                <a:solidFill>
                  <a:schemeClr val="bg2">
                    <a:lumMod val="75000"/>
                  </a:schemeClr>
                </a:solidFill>
                <a:latin typeface="Times New Roman" pitchFamily="18" charset="0"/>
                <a:cs typeface="Times New Roman" pitchFamily="18" charset="0"/>
              </a:rPr>
            </a:br>
            <a:r>
              <a:rPr lang="en-US" sz="1800" cap="none" smtClean="0">
                <a:solidFill>
                  <a:schemeClr val="bg2">
                    <a:lumMod val="75000"/>
                  </a:schemeClr>
                </a:solidFill>
                <a:latin typeface="Times New Roman" pitchFamily="18" charset="0"/>
                <a:cs typeface="Times New Roman" pitchFamily="18" charset="0"/>
              </a:rPr>
              <a:t>1.Multimodal chatbots: enable chatbots to interact not only through text but also through voice, images, and video. This can improve accessibility and user engagement. Watson assistant can utilize watson speech to text, text to speech, and visual recognition services to support this.</a:t>
            </a:r>
            <a:br>
              <a:rPr lang="en-US" sz="1800" cap="none" smtClean="0">
                <a:solidFill>
                  <a:schemeClr val="bg2">
                    <a:lumMod val="75000"/>
                  </a:schemeClr>
                </a:solidFill>
                <a:latin typeface="Times New Roman" pitchFamily="18" charset="0"/>
                <a:cs typeface="Times New Roman" pitchFamily="18" charset="0"/>
              </a:rPr>
            </a:br>
            <a:r>
              <a:rPr lang="en-US" sz="1800" cap="none" smtClean="0">
                <a:solidFill>
                  <a:schemeClr val="bg2">
                    <a:lumMod val="75000"/>
                  </a:schemeClr>
                </a:solidFill>
                <a:latin typeface="Times New Roman" pitchFamily="18" charset="0"/>
                <a:cs typeface="Times New Roman" pitchFamily="18" charset="0"/>
              </a:rPr>
              <a:t/>
            </a:r>
            <a:br>
              <a:rPr lang="en-US" sz="1800" cap="none" smtClean="0">
                <a:solidFill>
                  <a:schemeClr val="bg2">
                    <a:lumMod val="75000"/>
                  </a:schemeClr>
                </a:solidFill>
                <a:latin typeface="Times New Roman" pitchFamily="18" charset="0"/>
                <a:cs typeface="Times New Roman" pitchFamily="18" charset="0"/>
              </a:rPr>
            </a:br>
            <a:r>
              <a:rPr lang="en-US" sz="1800" cap="none" smtClean="0">
                <a:solidFill>
                  <a:schemeClr val="bg2">
                    <a:lumMod val="75000"/>
                  </a:schemeClr>
                </a:solidFill>
                <a:latin typeface="Times New Roman" pitchFamily="18" charset="0"/>
                <a:cs typeface="Times New Roman" pitchFamily="18" charset="0"/>
              </a:rPr>
              <a:t>2.Contextual chatbots: enhance chatbots with the ability to maintain and understand context over long conversations. Utilize watson assistant's built-in context management features to improve the flow and naturalness of conversations.</a:t>
            </a:r>
            <a:br>
              <a:rPr lang="en-US" sz="1800" cap="none" smtClean="0">
                <a:solidFill>
                  <a:schemeClr val="bg2">
                    <a:lumMod val="75000"/>
                  </a:schemeClr>
                </a:solidFill>
                <a:latin typeface="Times New Roman" pitchFamily="18" charset="0"/>
                <a:cs typeface="Times New Roman" pitchFamily="18" charset="0"/>
              </a:rPr>
            </a:br>
            <a:r>
              <a:rPr lang="en-US" sz="1800" cap="none" smtClean="0">
                <a:solidFill>
                  <a:schemeClr val="bg2">
                    <a:lumMod val="75000"/>
                  </a:schemeClr>
                </a:solidFill>
                <a:latin typeface="Times New Roman" pitchFamily="18" charset="0"/>
                <a:cs typeface="Times New Roman" pitchFamily="18" charset="0"/>
              </a:rPr>
              <a:t/>
            </a:r>
            <a:br>
              <a:rPr lang="en-US" sz="1800" cap="none" smtClean="0">
                <a:solidFill>
                  <a:schemeClr val="bg2">
                    <a:lumMod val="75000"/>
                  </a:schemeClr>
                </a:solidFill>
                <a:latin typeface="Times New Roman" pitchFamily="18" charset="0"/>
                <a:cs typeface="Times New Roman" pitchFamily="18" charset="0"/>
              </a:rPr>
            </a:br>
            <a:r>
              <a:rPr lang="en-US" sz="1800" cap="none" smtClean="0">
                <a:solidFill>
                  <a:schemeClr val="bg2">
                    <a:lumMod val="75000"/>
                  </a:schemeClr>
                </a:solidFill>
                <a:latin typeface="Times New Roman" pitchFamily="18" charset="0"/>
                <a:cs typeface="Times New Roman" pitchFamily="18" charset="0"/>
              </a:rPr>
              <a:t>3.Personalization and user profiling: leverage watson assistant to create user profiles and track user interactions to personalize responses. This can help in tailoring the conversation to the individual user's needs.</a:t>
            </a:r>
            <a:br>
              <a:rPr lang="en-US" sz="1800" cap="none" smtClean="0">
                <a:solidFill>
                  <a:schemeClr val="bg2">
                    <a:lumMod val="75000"/>
                  </a:schemeClr>
                </a:solidFill>
                <a:latin typeface="Times New Roman" pitchFamily="18" charset="0"/>
                <a:cs typeface="Times New Roman" pitchFamily="18" charset="0"/>
              </a:rPr>
            </a:br>
            <a:r>
              <a:rPr lang="en-US" sz="1800" cap="none" smtClean="0">
                <a:solidFill>
                  <a:schemeClr val="bg2">
                    <a:lumMod val="75000"/>
                  </a:schemeClr>
                </a:solidFill>
                <a:latin typeface="Times New Roman" pitchFamily="18" charset="0"/>
                <a:cs typeface="Times New Roman" pitchFamily="18" charset="0"/>
              </a:rPr>
              <a:t/>
            </a:r>
            <a:br>
              <a:rPr lang="en-US" sz="1800" cap="none" smtClean="0">
                <a:solidFill>
                  <a:schemeClr val="bg2">
                    <a:lumMod val="75000"/>
                  </a:schemeClr>
                </a:solidFill>
                <a:latin typeface="Times New Roman" pitchFamily="18" charset="0"/>
                <a:cs typeface="Times New Roman" pitchFamily="18" charset="0"/>
              </a:rPr>
            </a:br>
            <a:r>
              <a:rPr lang="en-US" sz="1800" cap="none" smtClean="0">
                <a:solidFill>
                  <a:schemeClr val="bg2">
                    <a:lumMod val="75000"/>
                  </a:schemeClr>
                </a:solidFill>
                <a:latin typeface="Times New Roman" pitchFamily="18" charset="0"/>
                <a:cs typeface="Times New Roman" pitchFamily="18" charset="0"/>
              </a:rPr>
              <a:t>4.Integrating with iot: integrate chatbots with internet of things (iot) devices and sensors. This enables the chatbot to control and monitor iot devices, making it valuable for smart home applications, industrial automation, and more.</a:t>
            </a:r>
            <a:br>
              <a:rPr lang="en-US" sz="1800" cap="none" smtClean="0">
                <a:solidFill>
                  <a:schemeClr val="bg2">
                    <a:lumMod val="75000"/>
                  </a:schemeClr>
                </a:solidFill>
                <a:latin typeface="Times New Roman" pitchFamily="18" charset="0"/>
                <a:cs typeface="Times New Roman" pitchFamily="18" charset="0"/>
              </a:rPr>
            </a:br>
            <a:r>
              <a:rPr lang="en-US" sz="1800" cap="none" smtClean="0">
                <a:solidFill>
                  <a:schemeClr val="bg2">
                    <a:lumMod val="75000"/>
                  </a:schemeClr>
                </a:solidFill>
                <a:latin typeface="Times New Roman" pitchFamily="18" charset="0"/>
                <a:cs typeface="Times New Roman" pitchFamily="18" charset="0"/>
              </a:rPr>
              <a:t/>
            </a:r>
            <a:br>
              <a:rPr lang="en-US" sz="1800" cap="none" smtClean="0">
                <a:solidFill>
                  <a:schemeClr val="bg2">
                    <a:lumMod val="75000"/>
                  </a:schemeClr>
                </a:solidFill>
                <a:latin typeface="Times New Roman" pitchFamily="18" charset="0"/>
                <a:cs typeface="Times New Roman" pitchFamily="18" charset="0"/>
              </a:rPr>
            </a:br>
            <a:r>
              <a:rPr lang="en-US" sz="1800" cap="none" smtClean="0">
                <a:solidFill>
                  <a:schemeClr val="bg2">
                    <a:lumMod val="75000"/>
                  </a:schemeClr>
                </a:solidFill>
                <a:latin typeface="Times New Roman" pitchFamily="18" charset="0"/>
                <a:cs typeface="Times New Roman" pitchFamily="18" charset="0"/>
              </a:rPr>
              <a:t>5. Ai-powered suggestions: implement ai-driven suggestions during conversations. Watson assistant can analyze the ongoing conversation and suggest relevant responses or actions, improving efficiency and user satisfaction.</a:t>
            </a:r>
            <a:br>
              <a:rPr lang="en-US" sz="1800" cap="none" smtClean="0">
                <a:solidFill>
                  <a:schemeClr val="bg2">
                    <a:lumMod val="75000"/>
                  </a:schemeClr>
                </a:solidFill>
                <a:latin typeface="Times New Roman" pitchFamily="18" charset="0"/>
                <a:cs typeface="Times New Roman" pitchFamily="18" charset="0"/>
              </a:rPr>
            </a:br>
            <a:r>
              <a:rPr lang="en-US" sz="1800" cap="none" smtClean="0">
                <a:solidFill>
                  <a:schemeClr val="bg2">
                    <a:lumMod val="75000"/>
                  </a:schemeClr>
                </a:solidFill>
                <a:latin typeface="Times New Roman" pitchFamily="18" charset="0"/>
                <a:cs typeface="Times New Roman" pitchFamily="18" charset="0"/>
              </a:rPr>
              <a:t/>
            </a:r>
            <a:br>
              <a:rPr lang="en-US" sz="1800" cap="none" smtClean="0">
                <a:solidFill>
                  <a:schemeClr val="bg2">
                    <a:lumMod val="75000"/>
                  </a:schemeClr>
                </a:solidFill>
                <a:latin typeface="Times New Roman" pitchFamily="18" charset="0"/>
                <a:cs typeface="Times New Roman" pitchFamily="18" charset="0"/>
              </a:rPr>
            </a:br>
            <a:r>
              <a:rPr lang="en-US" sz="1800" cap="none" smtClean="0">
                <a:solidFill>
                  <a:schemeClr val="bg2">
                    <a:lumMod val="75000"/>
                  </a:schemeClr>
                </a:solidFill>
                <a:latin typeface="Times New Roman" pitchFamily="18" charset="0"/>
                <a:cs typeface="Times New Roman" pitchFamily="18" charset="0"/>
              </a:rPr>
              <a:t/>
            </a:r>
            <a:br>
              <a:rPr lang="en-US" sz="1800" cap="none" smtClean="0">
                <a:solidFill>
                  <a:schemeClr val="bg2">
                    <a:lumMod val="75000"/>
                  </a:schemeClr>
                </a:solidFill>
                <a:latin typeface="Times New Roman" pitchFamily="18" charset="0"/>
                <a:cs typeface="Times New Roman" pitchFamily="18" charset="0"/>
              </a:rPr>
            </a:br>
            <a:r>
              <a:rPr lang="en-US" sz="1600" cap="none" smtClean="0">
                <a:solidFill>
                  <a:schemeClr val="bg2">
                    <a:lumMod val="75000"/>
                  </a:schemeClr>
                </a:solidFill>
                <a:latin typeface="Times New Roman" pitchFamily="18" charset="0"/>
                <a:cs typeface="Times New Roman" pitchFamily="18" charset="0"/>
              </a:rPr>
              <a:t/>
            </a:r>
            <a:br>
              <a:rPr lang="en-US" sz="1600" cap="none" smtClean="0">
                <a:solidFill>
                  <a:schemeClr val="bg2">
                    <a:lumMod val="75000"/>
                  </a:schemeClr>
                </a:solidFill>
                <a:latin typeface="Times New Roman" pitchFamily="18" charset="0"/>
                <a:cs typeface="Times New Roman" pitchFamily="18" charset="0"/>
              </a:rPr>
            </a:br>
            <a:r>
              <a:rPr lang="en-US" sz="1600" cap="none" smtClean="0">
                <a:solidFill>
                  <a:schemeClr val="bg2">
                    <a:lumMod val="75000"/>
                  </a:schemeClr>
                </a:solidFill>
                <a:latin typeface="Times New Roman" pitchFamily="18" charset="0"/>
                <a:cs typeface="Times New Roman" pitchFamily="18" charset="0"/>
              </a:rPr>
              <a:t/>
            </a:r>
            <a:br>
              <a:rPr lang="en-US"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IN" sz="1600" cap="none" smtClean="0">
                <a:solidFill>
                  <a:schemeClr val="bg2">
                    <a:lumMod val="75000"/>
                  </a:schemeClr>
                </a:solidFill>
                <a:latin typeface="Times New Roman" pitchFamily="18" charset="0"/>
                <a:cs typeface="Times New Roman" pitchFamily="18" charset="0"/>
              </a:rPr>
              <a:t/>
            </a:r>
            <a:br>
              <a:rPr lang="en-IN" sz="1600" cap="none" smtClean="0">
                <a:solidFill>
                  <a:schemeClr val="bg2">
                    <a:lumMod val="75000"/>
                  </a:schemeClr>
                </a:solidFill>
                <a:latin typeface="Times New Roman" pitchFamily="18" charset="0"/>
                <a:cs typeface="Times New Roman" pitchFamily="18" charset="0"/>
              </a:rPr>
            </a:br>
            <a:r>
              <a:rPr lang="en-US" sz="1600" cap="none" smtClean="0">
                <a:solidFill>
                  <a:schemeClr val="bg2">
                    <a:lumMod val="75000"/>
                  </a:schemeClr>
                </a:solidFill>
                <a:latin typeface="Times New Roman" pitchFamily="18" charset="0"/>
                <a:cs typeface="Times New Roman" pitchFamily="18" charset="0"/>
              </a:rPr>
              <a:t/>
            </a:r>
            <a:br>
              <a:rPr lang="en-US" sz="1600" cap="none" smtClean="0">
                <a:solidFill>
                  <a:schemeClr val="bg2">
                    <a:lumMod val="75000"/>
                  </a:schemeClr>
                </a:solidFill>
                <a:latin typeface="Times New Roman" pitchFamily="18" charset="0"/>
                <a:cs typeface="Times New Roman" pitchFamily="18" charset="0"/>
              </a:rPr>
            </a:br>
            <a:r>
              <a:rPr lang="en-US" sz="1600" cap="none" smtClean="0">
                <a:solidFill>
                  <a:schemeClr val="bg2">
                    <a:lumMod val="75000"/>
                  </a:schemeClr>
                </a:solidFill>
                <a:latin typeface="Times New Roman" pitchFamily="18" charset="0"/>
                <a:cs typeface="Times New Roman" pitchFamily="18" charset="0"/>
              </a:rPr>
              <a:t/>
            </a:r>
            <a:br>
              <a:rPr lang="en-US" sz="1600" cap="none" smtClean="0">
                <a:solidFill>
                  <a:schemeClr val="bg2">
                    <a:lumMod val="75000"/>
                  </a:schemeClr>
                </a:solidFill>
                <a:latin typeface="Times New Roman" pitchFamily="18" charset="0"/>
                <a:cs typeface="Times New Roman" pitchFamily="18" charset="0"/>
              </a:rPr>
            </a:br>
            <a:r>
              <a:rPr lang="en-US" sz="1600" cap="none" smtClean="0">
                <a:solidFill>
                  <a:schemeClr val="bg2">
                    <a:lumMod val="75000"/>
                  </a:schemeClr>
                </a:solidFill>
                <a:latin typeface="Times New Roman" pitchFamily="18" charset="0"/>
                <a:cs typeface="Times New Roman" pitchFamily="18" charset="0"/>
              </a:rPr>
              <a:t/>
            </a:r>
            <a:br>
              <a:rPr lang="en-US" sz="1600" cap="none" smtClean="0">
                <a:solidFill>
                  <a:schemeClr val="bg2">
                    <a:lumMod val="75000"/>
                  </a:schemeClr>
                </a:solidFill>
                <a:latin typeface="Times New Roman" pitchFamily="18" charset="0"/>
                <a:cs typeface="Times New Roman" pitchFamily="18" charset="0"/>
              </a:rPr>
            </a:br>
            <a:endParaRPr lang="en-IN" sz="1600" cap="none" dirty="0">
              <a:latin typeface="Times New Roman" pitchFamily="18" charset="0"/>
              <a:cs typeface="Times New Roman" pitchFamily="18" charset="0"/>
            </a:endParaRPr>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29750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IN"/>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9849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IN"/>
          </a:p>
        </p:txBody>
      </p:sp>
      <p:pic>
        <p:nvPicPr>
          <p:cNvPr id="3" name="Picture 2"/>
          <p:cNvPicPr/>
          <p:nvPr/>
        </p:nvPicPr>
        <p:blipFill>
          <a:blip r:embed="rId2"/>
          <a:stretch>
            <a:fillRect/>
          </a:stretch>
        </p:blipFill>
        <p:spPr>
          <a:xfrm>
            <a:off x="0" y="-6838"/>
            <a:ext cx="12192000" cy="6858000"/>
          </a:xfrm>
          <a:prstGeom prst="rect">
            <a:avLst/>
          </a:prstGeom>
        </p:spPr>
      </p:pic>
      <p:sp>
        <p:nvSpPr>
          <p:cNvPr id="4" name="Oval 3"/>
          <p:cNvSpPr/>
          <p:nvPr/>
        </p:nvSpPr>
        <p:spPr>
          <a:xfrm>
            <a:off x="1199456" y="2804623"/>
            <a:ext cx="1152128" cy="10801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Rounded Rectangle 4"/>
          <p:cNvSpPr/>
          <p:nvPr/>
        </p:nvSpPr>
        <p:spPr>
          <a:xfrm>
            <a:off x="2989631" y="908720"/>
            <a:ext cx="1512168" cy="51125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Rounded Rectangle 5"/>
          <p:cNvSpPr/>
          <p:nvPr/>
        </p:nvSpPr>
        <p:spPr>
          <a:xfrm>
            <a:off x="5299091" y="3012447"/>
            <a:ext cx="2088232" cy="11521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Rounded Rectangle 6"/>
          <p:cNvSpPr/>
          <p:nvPr/>
        </p:nvSpPr>
        <p:spPr>
          <a:xfrm>
            <a:off x="7947751" y="1548541"/>
            <a:ext cx="1656184" cy="37444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TextBox 7"/>
          <p:cNvSpPr txBox="1"/>
          <p:nvPr/>
        </p:nvSpPr>
        <p:spPr>
          <a:xfrm>
            <a:off x="5731139" y="3237496"/>
            <a:ext cx="1944216" cy="369332"/>
          </a:xfrm>
          <a:prstGeom prst="rect">
            <a:avLst/>
          </a:prstGeom>
          <a:noFill/>
        </p:spPr>
        <p:txBody>
          <a:bodyPr wrap="square" rtlCol="0">
            <a:spAutoFit/>
          </a:bodyPr>
          <a:lstStyle/>
          <a:p>
            <a:r>
              <a:rPr lang="en-US" dirty="0" smtClean="0"/>
              <a:t>Application</a:t>
            </a:r>
            <a:endParaRPr lang="en-IN" dirty="0"/>
          </a:p>
        </p:txBody>
      </p:sp>
      <p:sp>
        <p:nvSpPr>
          <p:cNvPr id="9" name="Rounded Rectangle 8"/>
          <p:cNvSpPr/>
          <p:nvPr/>
        </p:nvSpPr>
        <p:spPr>
          <a:xfrm>
            <a:off x="5947163" y="908720"/>
            <a:ext cx="1856572" cy="5760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extBox 9"/>
          <p:cNvSpPr txBox="1"/>
          <p:nvPr/>
        </p:nvSpPr>
        <p:spPr>
          <a:xfrm>
            <a:off x="5908188" y="1012086"/>
            <a:ext cx="1944216" cy="369332"/>
          </a:xfrm>
          <a:prstGeom prst="rect">
            <a:avLst/>
          </a:prstGeom>
          <a:noFill/>
        </p:spPr>
        <p:txBody>
          <a:bodyPr wrap="square" rtlCol="0">
            <a:spAutoFit/>
          </a:bodyPr>
          <a:lstStyle/>
          <a:p>
            <a:r>
              <a:rPr lang="en-US" dirty="0"/>
              <a:t> </a:t>
            </a:r>
            <a:r>
              <a:rPr lang="en-US" dirty="0" smtClean="0"/>
              <a:t>     Workspace</a:t>
            </a:r>
            <a:endParaRPr lang="en-IN" dirty="0"/>
          </a:p>
        </p:txBody>
      </p:sp>
      <p:sp>
        <p:nvSpPr>
          <p:cNvPr id="11" name="TextBox 10"/>
          <p:cNvSpPr txBox="1"/>
          <p:nvPr/>
        </p:nvSpPr>
        <p:spPr>
          <a:xfrm>
            <a:off x="1199456" y="3111727"/>
            <a:ext cx="1944216" cy="369332"/>
          </a:xfrm>
          <a:prstGeom prst="rect">
            <a:avLst/>
          </a:prstGeom>
          <a:noFill/>
        </p:spPr>
        <p:txBody>
          <a:bodyPr wrap="square" rtlCol="0">
            <a:spAutoFit/>
          </a:bodyPr>
          <a:lstStyle/>
          <a:p>
            <a:r>
              <a:rPr lang="en-US" dirty="0"/>
              <a:t> </a:t>
            </a:r>
            <a:r>
              <a:rPr lang="en-US" dirty="0" smtClean="0"/>
              <a:t>   </a:t>
            </a:r>
            <a:r>
              <a:rPr lang="en-US" dirty="0" smtClean="0"/>
              <a:t>Users</a:t>
            </a:r>
            <a:endParaRPr lang="en-IN" dirty="0"/>
          </a:p>
        </p:txBody>
      </p:sp>
      <p:sp>
        <p:nvSpPr>
          <p:cNvPr id="12" name="TextBox 11"/>
          <p:cNvSpPr txBox="1"/>
          <p:nvPr/>
        </p:nvSpPr>
        <p:spPr>
          <a:xfrm>
            <a:off x="2966502" y="3012447"/>
            <a:ext cx="1944216" cy="369332"/>
          </a:xfrm>
          <a:prstGeom prst="rect">
            <a:avLst/>
          </a:prstGeom>
          <a:noFill/>
        </p:spPr>
        <p:txBody>
          <a:bodyPr wrap="square" rtlCol="0">
            <a:spAutoFit/>
          </a:bodyPr>
          <a:lstStyle/>
          <a:p>
            <a:r>
              <a:rPr lang="en-US" dirty="0" smtClean="0"/>
              <a:t>     Interface</a:t>
            </a:r>
            <a:endParaRPr lang="en-IN" dirty="0"/>
          </a:p>
        </p:txBody>
      </p:sp>
      <p:sp>
        <p:nvSpPr>
          <p:cNvPr id="13" name="Rounded Rectangle 12"/>
          <p:cNvSpPr/>
          <p:nvPr/>
        </p:nvSpPr>
        <p:spPr>
          <a:xfrm>
            <a:off x="5011059" y="1988840"/>
            <a:ext cx="1692188" cy="5760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TextBox 13"/>
          <p:cNvSpPr txBox="1"/>
          <p:nvPr/>
        </p:nvSpPr>
        <p:spPr>
          <a:xfrm>
            <a:off x="5113129" y="1953706"/>
            <a:ext cx="1767167" cy="646331"/>
          </a:xfrm>
          <a:prstGeom prst="rect">
            <a:avLst/>
          </a:prstGeom>
          <a:noFill/>
        </p:spPr>
        <p:txBody>
          <a:bodyPr wrap="square" rtlCol="0">
            <a:spAutoFit/>
          </a:bodyPr>
          <a:lstStyle/>
          <a:p>
            <a:r>
              <a:rPr lang="en-US" dirty="0" smtClean="0"/>
              <a:t>Other Watson </a:t>
            </a:r>
          </a:p>
          <a:p>
            <a:r>
              <a:rPr lang="en-US" dirty="0" smtClean="0"/>
              <a:t>services</a:t>
            </a:r>
            <a:endParaRPr lang="en-IN" dirty="0"/>
          </a:p>
        </p:txBody>
      </p:sp>
      <p:cxnSp>
        <p:nvCxnSpPr>
          <p:cNvPr id="15" name="Straight Arrow Connector 14"/>
          <p:cNvCxnSpPr>
            <a:endCxn id="14" idx="2"/>
          </p:cNvCxnSpPr>
          <p:nvPr/>
        </p:nvCxnSpPr>
        <p:spPr>
          <a:xfrm flipV="1">
            <a:off x="5996713" y="2600037"/>
            <a:ext cx="0" cy="41241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a:endCxn id="9" idx="2"/>
          </p:cNvCxnSpPr>
          <p:nvPr/>
        </p:nvCxnSpPr>
        <p:spPr>
          <a:xfrm flipH="1" flipV="1">
            <a:off x="6875449" y="1484784"/>
            <a:ext cx="25886" cy="149253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H="1">
            <a:off x="2369207" y="3296393"/>
            <a:ext cx="620424"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a:endCxn id="5" idx="3"/>
          </p:cNvCxnSpPr>
          <p:nvPr/>
        </p:nvCxnSpPr>
        <p:spPr>
          <a:xfrm flipH="1">
            <a:off x="4501799" y="3465004"/>
            <a:ext cx="797292"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flipH="1">
            <a:off x="7387323" y="3506657"/>
            <a:ext cx="560428"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7968208" y="3003422"/>
            <a:ext cx="1944216" cy="646331"/>
          </a:xfrm>
          <a:prstGeom prst="rect">
            <a:avLst/>
          </a:prstGeom>
          <a:noFill/>
        </p:spPr>
        <p:txBody>
          <a:bodyPr wrap="square" rtlCol="0">
            <a:spAutoFit/>
          </a:bodyPr>
          <a:lstStyle/>
          <a:p>
            <a:r>
              <a:rPr lang="en-US" dirty="0" smtClean="0"/>
              <a:t>     Back-end    </a:t>
            </a:r>
          </a:p>
          <a:p>
            <a:r>
              <a:rPr lang="en-US" dirty="0"/>
              <a:t> </a:t>
            </a:r>
            <a:r>
              <a:rPr lang="en-US" dirty="0" smtClean="0"/>
              <a:t>    Systems</a:t>
            </a:r>
            <a:endParaRPr lang="en-IN" dirty="0"/>
          </a:p>
        </p:txBody>
      </p:sp>
    </p:spTree>
    <p:extLst>
      <p:ext uri="{BB962C8B-B14F-4D97-AF65-F5344CB8AC3E}">
        <p14:creationId xmlns:p14="http://schemas.microsoft.com/office/powerpoint/2010/main" val="1083909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24</Words>
  <Application>Microsoft Office PowerPoint</Application>
  <PresentationFormat>Custom</PresentationFormat>
  <Paragraphs>10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Chatbot deployment with IBM cloud watson assistant – phase 2</vt:lpstr>
      <vt:lpstr>                       Innovation:-   1.Multimodal chatbots: enable chatbots to interact not only through text but also through voice, images, and video. This can improve accessibility and user engagement. Watson assistant can utilize watson speech to text, text to speech, and visual recognition services to support this.  2.Contextual chatbots: enhance chatbots with the ability to maintain and understand context over long conversations. Utilize watson assistant's built-in context management features to improve the flow and naturalness of conversations.  3.Personalization and user profiling: leverage watson assistant to create user profiles and track user interactions to personalize responses. This can help in tailoring the conversation to the individual user's needs.  4.Integrating with iot: integrate chatbots with internet of things (iot) devices and sensors. This enables the chatbot to control and monitor iot devices, making it valuable for smart home applications, industrial automation, and more.  5. Ai-powered suggestions: implement ai-driven suggestions during conversations. Watson assistant can analyze the ongoing conversation and suggest relevant responses or actions, improving efficiency and user satisfaction.                      </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deployment with IBM cloud watson assistant – phase 2</dc:title>
  <dc:creator>STUDENT</dc:creator>
  <cp:lastModifiedBy>STUDENT</cp:lastModifiedBy>
  <cp:revision>2</cp:revision>
  <dcterms:created xsi:type="dcterms:W3CDTF">2023-10-11T09:42:46Z</dcterms:created>
  <dcterms:modified xsi:type="dcterms:W3CDTF">2023-10-11T09:57:30Z</dcterms:modified>
</cp:coreProperties>
</file>