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embeddedFontLst>
    <p:embeddedFont>
      <p:font typeface="Algerian" panose="04020705040A02060702" pitchFamily="82" charset="0"/>
      <p:regular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Gill Sans" panose="020B0604020202020204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44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4681ba75f_0_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354681ba75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4681ba75f_0_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354681ba75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2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2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2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7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2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90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90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90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ho.int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3"/>
          <p:cNvGrpSpPr/>
          <p:nvPr/>
        </p:nvGrpSpPr>
        <p:grpSpPr>
          <a:xfrm>
            <a:off x="1524000" y="1559116"/>
            <a:ext cx="9144000" cy="1610556"/>
            <a:chOff x="0" y="585399"/>
            <a:chExt cx="9144000" cy="1216800"/>
          </a:xfrm>
        </p:grpSpPr>
        <p:sp>
          <p:nvSpPr>
            <p:cNvPr id="89" name="Google Shape;89;p13"/>
            <p:cNvSpPr/>
            <p:nvPr/>
          </p:nvSpPr>
          <p:spPr>
            <a:xfrm>
              <a:off x="0" y="585399"/>
              <a:ext cx="9144000" cy="1216800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 txBox="1"/>
            <p:nvPr/>
          </p:nvSpPr>
          <p:spPr>
            <a:xfrm>
              <a:off x="59399" y="644798"/>
              <a:ext cx="9025200" cy="109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7650" tIns="247650" rIns="247650" bIns="247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Composition-Based Medicine                         Recommendation System</a:t>
              </a:r>
              <a:endParaRPr sz="4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13"/>
          <p:cNvSpPr txBox="1"/>
          <p:nvPr/>
        </p:nvSpPr>
        <p:spPr>
          <a:xfrm>
            <a:off x="3164959" y="3329977"/>
            <a:ext cx="6602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	</a:t>
            </a:r>
            <a:r>
              <a:rPr lang="en-US" sz="2000" b="1" i="0" u="none" strike="noStrike" cap="none" dirty="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 by</a:t>
            </a:r>
            <a:br>
              <a:rPr lang="en-US" sz="2000" b="1" i="0" u="none" strike="noStrike" cap="none" dirty="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2000" b="1" i="0" u="none" strike="noStrike" cap="none" dirty="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                           </a:t>
            </a:r>
            <a:r>
              <a:rPr lang="en-US" sz="2000" b="1" i="0" u="none" strike="noStrike" cap="non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Madhan Raj P </a:t>
            </a:r>
            <a:r>
              <a:rPr lang="en-US" sz="2000" b="1" i="0" u="none" strike="noStrike" cap="none" dirty="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(220701148)</a:t>
            </a:r>
            <a:endParaRPr dirty="0"/>
          </a:p>
        </p:txBody>
      </p:sp>
      <p:sp>
        <p:nvSpPr>
          <p:cNvPr id="92" name="Google Shape;92;p13"/>
          <p:cNvSpPr/>
          <p:nvPr/>
        </p:nvSpPr>
        <p:spPr>
          <a:xfrm>
            <a:off x="5320300" y="4842263"/>
            <a:ext cx="6096000" cy="10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 </a:t>
            </a:r>
            <a:r>
              <a:rPr lang="en-US" sz="2000" b="1" dirty="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Guide</a:t>
            </a:r>
            <a:br>
              <a:rPr lang="en-US" sz="2000" b="1" dirty="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2000" b="1" dirty="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    </a:t>
            </a:r>
            <a:r>
              <a:rPr lang="en-US" sz="2000" b="1" dirty="0">
                <a:solidFill>
                  <a:srgbClr val="0070C0"/>
                </a:solidFill>
              </a:rPr>
              <a:t>DR. V. AUXILIA OSVIN NANCY..,MTech..,</a:t>
            </a:r>
            <a:r>
              <a:rPr lang="en-US" sz="2000" b="1" dirty="0" err="1">
                <a:solidFill>
                  <a:srgbClr val="0070C0"/>
                </a:solidFill>
              </a:rPr>
              <a:t>Phd</a:t>
            </a:r>
            <a:r>
              <a:rPr lang="en-US" sz="2000" b="1" dirty="0">
                <a:solidFill>
                  <a:srgbClr val="0070C0"/>
                </a:solidFill>
              </a:rPr>
              <a:t>..,</a:t>
            </a:r>
            <a:endParaRPr sz="2000" b="1" dirty="0">
              <a:solidFill>
                <a:srgbClr val="0070C0"/>
              </a:solidFill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       </a:t>
            </a:r>
            <a:br>
              <a:rPr lang="en-US" sz="2000" b="1" dirty="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</a:br>
            <a:endParaRPr sz="2000" b="1" dirty="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/>
          <p:nvPr/>
        </p:nvSpPr>
        <p:spPr>
          <a:xfrm>
            <a:off x="670775" y="196989"/>
            <a:ext cx="10005000" cy="880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endParaRPr sz="4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2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2"/>
          <p:cNvSpPr txBox="1">
            <a:spLocks noGrp="1"/>
          </p:cNvSpPr>
          <p:nvPr>
            <p:ph type="body" idx="1"/>
          </p:nvPr>
        </p:nvSpPr>
        <p:spPr>
          <a:xfrm>
            <a:off x="670775" y="1126175"/>
            <a:ext cx="10515600" cy="52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/>
              <a:t>Frontend Development</a:t>
            </a:r>
            <a:endParaRPr sz="2400" b="1" dirty="0"/>
          </a:p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 dirty="0"/>
              <a:t>User Interface Design</a:t>
            </a:r>
            <a:br>
              <a:rPr lang="en-US" sz="2400" b="1" dirty="0"/>
            </a:br>
            <a:r>
              <a:rPr lang="en-US" sz="2400" dirty="0"/>
              <a:t> Built a clean, responsive UI using </a:t>
            </a:r>
            <a:r>
              <a:rPr lang="en-US" sz="2400" b="1" dirty="0"/>
              <a:t>HTML</a:t>
            </a:r>
            <a:r>
              <a:rPr lang="en-US" sz="2400" dirty="0"/>
              <a:t>, </a:t>
            </a:r>
            <a:r>
              <a:rPr lang="en-US" sz="2400" b="1" dirty="0"/>
              <a:t>CSS</a:t>
            </a:r>
            <a:r>
              <a:rPr lang="en-US" sz="2400" dirty="0"/>
              <a:t>, and </a:t>
            </a:r>
            <a:r>
              <a:rPr lang="en-US" sz="2400" b="1" dirty="0"/>
              <a:t>Bootstrap</a:t>
            </a:r>
            <a:r>
              <a:rPr lang="en-US" sz="2400" dirty="0"/>
              <a:t> for smooth interaction.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 dirty="0"/>
              <a:t>Medicine Input Dropdown</a:t>
            </a:r>
            <a:br>
              <a:rPr lang="en-US" sz="2400" b="1" dirty="0"/>
            </a:br>
            <a:r>
              <a:rPr lang="en-US" sz="2400" dirty="0"/>
              <a:t> Implemented using </a:t>
            </a:r>
            <a:r>
              <a:rPr lang="en-US" sz="2400" b="1" dirty="0"/>
              <a:t>Select2</a:t>
            </a:r>
            <a:r>
              <a:rPr lang="en-US" sz="2400" dirty="0"/>
              <a:t> for searchable dropdowns, enhancing usability.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 dirty="0"/>
              <a:t>Dynamic Display of Recommendations</a:t>
            </a:r>
            <a:br>
              <a:rPr lang="en-US" sz="2400" b="1" dirty="0"/>
            </a:br>
            <a:r>
              <a:rPr lang="en-US" sz="2400" dirty="0"/>
              <a:t> Used templating in </a:t>
            </a:r>
            <a:r>
              <a:rPr lang="en-US" sz="2400" b="1" dirty="0"/>
              <a:t>Flask (Jinja2)</a:t>
            </a:r>
            <a:r>
              <a:rPr lang="en-US" sz="2400" dirty="0"/>
              <a:t> to show recommendations based on user input.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 dirty="0"/>
              <a:t>Vanta.js Background Effects</a:t>
            </a:r>
            <a:br>
              <a:rPr lang="en-US" sz="2400" b="1" dirty="0"/>
            </a:br>
            <a:r>
              <a:rPr lang="en-US" sz="2400" dirty="0"/>
              <a:t> Added animated background using </a:t>
            </a:r>
            <a:r>
              <a:rPr lang="en-US" sz="2400" b="1" dirty="0"/>
              <a:t>Vanta.js</a:t>
            </a:r>
            <a:r>
              <a:rPr lang="en-US" sz="2400" dirty="0"/>
              <a:t> (e.g., Clouds/Halo) to enhance visual appeal.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/>
          <p:nvPr/>
        </p:nvSpPr>
        <p:spPr>
          <a:xfrm>
            <a:off x="670775" y="245975"/>
            <a:ext cx="10005000" cy="880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endParaRPr sz="4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3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3"/>
          <p:cNvSpPr txBox="1">
            <a:spLocks noGrp="1"/>
          </p:cNvSpPr>
          <p:nvPr>
            <p:ph type="body" idx="1"/>
          </p:nvPr>
        </p:nvSpPr>
        <p:spPr>
          <a:xfrm>
            <a:off x="670775" y="1090884"/>
            <a:ext cx="10515600" cy="50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/>
              <a:t>Backend Development</a:t>
            </a:r>
            <a:endParaRPr sz="2400" b="1" dirty="0"/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300"/>
              <a:buChar char="●"/>
            </a:pPr>
            <a:r>
              <a:rPr lang="en-US" sz="2300" b="1" dirty="0"/>
              <a:t>Flask Framework</a:t>
            </a:r>
            <a:br>
              <a:rPr lang="en-US" sz="2300" b="1" dirty="0"/>
            </a:br>
            <a:r>
              <a:rPr lang="en-US" sz="2100" dirty="0"/>
              <a:t> Used </a:t>
            </a:r>
            <a:r>
              <a:rPr lang="en-US" sz="2100" b="1" dirty="0"/>
              <a:t>Flask (Python)</a:t>
            </a:r>
            <a:r>
              <a:rPr lang="en-US" sz="2100" dirty="0"/>
              <a:t> to handle user requests, route processing, and render results dynamically.</a:t>
            </a:r>
            <a:endParaRPr sz="2100" dirty="0"/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 b="1" dirty="0"/>
              <a:t>Medicine Matching Logic</a:t>
            </a:r>
            <a:br>
              <a:rPr lang="en-US" sz="2300" b="1" dirty="0"/>
            </a:br>
            <a:r>
              <a:rPr lang="en-US" sz="2100" dirty="0"/>
              <a:t> Applied </a:t>
            </a:r>
            <a:r>
              <a:rPr lang="en-US" sz="2100" b="1" dirty="0"/>
              <a:t>string similarity</a:t>
            </a:r>
            <a:r>
              <a:rPr lang="en-US" sz="2100" dirty="0"/>
              <a:t> and </a:t>
            </a:r>
            <a:r>
              <a:rPr lang="en-US" sz="2100" b="1" dirty="0"/>
              <a:t>composition-based mapping</a:t>
            </a:r>
            <a:r>
              <a:rPr lang="en-US" sz="2100" dirty="0"/>
              <a:t> to identify alternative medicines.</a:t>
            </a:r>
            <a:endParaRPr sz="2100" dirty="0"/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 b="1" dirty="0"/>
              <a:t>Data Storage</a:t>
            </a:r>
            <a:br>
              <a:rPr lang="en-US" sz="2300" b="1" dirty="0"/>
            </a:br>
            <a:r>
              <a:rPr lang="en-US" sz="2200" dirty="0"/>
              <a:t> </a:t>
            </a:r>
            <a:r>
              <a:rPr lang="en-US" sz="2100" dirty="0"/>
              <a:t>Stored medicine data in structured format (CSV or integrated database) for efficient retrieval.</a:t>
            </a:r>
            <a:endParaRPr sz="2100" dirty="0"/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 b="1" dirty="0"/>
              <a:t>Integration with Online Pharmacy</a:t>
            </a:r>
            <a:br>
              <a:rPr lang="en-US" sz="2300" b="1" dirty="0"/>
            </a:br>
            <a:r>
              <a:rPr lang="en-US" sz="2100" dirty="0"/>
              <a:t> Each recommended medicine links to a </a:t>
            </a:r>
            <a:r>
              <a:rPr lang="en-US" sz="2100" b="1" dirty="0" err="1"/>
              <a:t>PharmEasy</a:t>
            </a:r>
            <a:r>
              <a:rPr lang="en-US" sz="2100" dirty="0"/>
              <a:t> search page for real-time availability and purchase.</a:t>
            </a:r>
            <a:endParaRPr sz="2100" dirty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/>
          <p:nvPr/>
        </p:nvSpPr>
        <p:spPr>
          <a:xfrm>
            <a:off x="670775" y="245975"/>
            <a:ext cx="10005300" cy="880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endParaRPr sz="4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4"/>
          <p:cNvSpPr txBox="1">
            <a:spLocks noGrp="1"/>
          </p:cNvSpPr>
          <p:nvPr>
            <p:ph type="body" idx="1"/>
          </p:nvPr>
        </p:nvSpPr>
        <p:spPr>
          <a:xfrm>
            <a:off x="670775" y="1086379"/>
            <a:ext cx="10515600" cy="52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/>
              <a:t>Testing &amp; Deployment</a:t>
            </a:r>
            <a:endParaRPr sz="2400" b="1" dirty="0"/>
          </a:p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 dirty="0"/>
              <a:t>Model Validation &amp; Evaluation</a:t>
            </a:r>
            <a:br>
              <a:rPr lang="en-US" sz="2400" b="1" dirty="0"/>
            </a:br>
            <a:r>
              <a:rPr lang="en-US" sz="2400" dirty="0"/>
              <a:t>  Applied metrics like </a:t>
            </a:r>
            <a:r>
              <a:rPr lang="en-US" sz="2400" b="1" dirty="0"/>
              <a:t>accuracy</a:t>
            </a:r>
            <a:r>
              <a:rPr lang="en-US" sz="2400" dirty="0"/>
              <a:t>, </a:t>
            </a:r>
            <a:r>
              <a:rPr lang="en-US" sz="2400" b="1" dirty="0"/>
              <a:t>precision</a:t>
            </a:r>
            <a:r>
              <a:rPr lang="en-US" sz="2400" dirty="0"/>
              <a:t>, and </a:t>
            </a:r>
            <a:r>
              <a:rPr lang="en-US" sz="2400" b="1" dirty="0"/>
              <a:t>recall</a:t>
            </a:r>
            <a:r>
              <a:rPr lang="en-US" sz="2400" dirty="0"/>
              <a:t> to assess recommendation reliability.</a:t>
            </a:r>
            <a:br>
              <a:rPr lang="en-US" sz="2400" dirty="0"/>
            </a:br>
            <a:r>
              <a:rPr lang="en-US" sz="2400" dirty="0"/>
              <a:t>  Cross-validated results using a </a:t>
            </a:r>
            <a:r>
              <a:rPr lang="en-US" sz="2400" b="1" dirty="0"/>
              <a:t>train-test split</a:t>
            </a:r>
            <a:r>
              <a:rPr lang="en-US" sz="2400" dirty="0"/>
              <a:t> approach to avoid overfitting.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 dirty="0"/>
              <a:t>Functional Testing</a:t>
            </a:r>
            <a:br>
              <a:rPr lang="en-US" sz="2400" b="1" dirty="0"/>
            </a:br>
            <a:r>
              <a:rPr lang="en-US" sz="2400" dirty="0"/>
              <a:t>  Ensured ML model correctly maps input medicines to alternative compositions and brand names.</a:t>
            </a:r>
            <a:br>
              <a:rPr lang="en-US" sz="2400" dirty="0"/>
            </a:br>
            <a:r>
              <a:rPr lang="en-US" sz="2400" dirty="0"/>
              <a:t>  Verified responsiveness and real-time inference in the Flask app.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 dirty="0"/>
              <a:t>Scalability &amp; Enhancement Ready</a:t>
            </a:r>
            <a:br>
              <a:rPr lang="en-US" sz="2400" b="1" dirty="0"/>
            </a:br>
            <a:r>
              <a:rPr lang="en-US" sz="2400" dirty="0"/>
              <a:t>  Framework supports future improvements like </a:t>
            </a:r>
            <a:r>
              <a:rPr lang="en-US" sz="2400" b="1" dirty="0"/>
              <a:t>NLP-based prescription input</a:t>
            </a:r>
            <a:r>
              <a:rPr lang="en-US" sz="2400" dirty="0"/>
              <a:t>, </a:t>
            </a:r>
            <a:r>
              <a:rPr lang="en-US" sz="2400" b="1" dirty="0"/>
              <a:t>user feedback learning</a:t>
            </a:r>
            <a:r>
              <a:rPr lang="en-US" sz="2400" dirty="0"/>
              <a:t>, or </a:t>
            </a:r>
            <a:r>
              <a:rPr lang="en-US" sz="2400" b="1" dirty="0"/>
              <a:t>personalized recommendations</a:t>
            </a:r>
            <a:r>
              <a:rPr lang="en-US" sz="2400" dirty="0"/>
              <a:t>.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4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/>
          <p:nvPr/>
        </p:nvSpPr>
        <p:spPr>
          <a:xfrm>
            <a:off x="160317" y="245974"/>
            <a:ext cx="10515600" cy="88023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4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5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350" y="2189670"/>
            <a:ext cx="8759725" cy="347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/>
          <p:nvPr/>
        </p:nvSpPr>
        <p:spPr>
          <a:xfrm>
            <a:off x="160317" y="245974"/>
            <a:ext cx="10515600" cy="88023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4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6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000" y="1485980"/>
            <a:ext cx="9328691" cy="5206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/>
          <p:nvPr/>
        </p:nvSpPr>
        <p:spPr>
          <a:xfrm>
            <a:off x="160317" y="245974"/>
            <a:ext cx="10515600" cy="88023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4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475" y="1365030"/>
            <a:ext cx="9328691" cy="5162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/>
          <p:nvPr/>
        </p:nvSpPr>
        <p:spPr>
          <a:xfrm>
            <a:off x="160317" y="245974"/>
            <a:ext cx="10515600" cy="88023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Comparison with existing work</a:t>
            </a:r>
            <a:endParaRPr sz="4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8"/>
          <p:cNvSpPr txBox="1">
            <a:spLocks noGrp="1"/>
          </p:cNvSpPr>
          <p:nvPr>
            <p:ph type="body" idx="1"/>
          </p:nvPr>
        </p:nvSpPr>
        <p:spPr>
          <a:xfrm>
            <a:off x="154379" y="1415822"/>
            <a:ext cx="11805300" cy="573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en-US">
                <a:latin typeface="Gill Sans"/>
                <a:ea typeface="Gill Sans"/>
                <a:cs typeface="Gill Sans"/>
                <a:sym typeface="Gill Sans"/>
              </a:rPr>
            </a:b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752325" y="1566800"/>
            <a:ext cx="10515600" cy="4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Existing Systems: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Rule-Based Recommendations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Limited to predefined categories like brand or therapeutic use.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Content-Based Filtering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Relies on medicine attributes such as composition but often lacks depth in similarity matching.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Collaborative Filtering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Uses user ratings but performs poorly for less-rated medicines or new products.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Lower precision and recall due to simplistic models and lack of complex data usage.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/>
          <p:nvPr/>
        </p:nvSpPr>
        <p:spPr>
          <a:xfrm>
            <a:off x="160317" y="245974"/>
            <a:ext cx="10515600" cy="880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Comparison with existing work</a:t>
            </a:r>
            <a:endParaRPr sz="4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9"/>
          <p:cNvSpPr txBox="1">
            <a:spLocks noGrp="1"/>
          </p:cNvSpPr>
          <p:nvPr>
            <p:ph type="body" idx="1"/>
          </p:nvPr>
        </p:nvSpPr>
        <p:spPr>
          <a:xfrm>
            <a:off x="154379" y="1415822"/>
            <a:ext cx="11805300" cy="5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en-US">
                <a:latin typeface="Gill Sans"/>
                <a:ea typeface="Gill Sans"/>
                <a:cs typeface="Gill Sans"/>
                <a:sym typeface="Gill Sans"/>
              </a:rPr>
            </a:b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1" name="Google Shape;211;p29"/>
          <p:cNvSpPr txBox="1"/>
          <p:nvPr/>
        </p:nvSpPr>
        <p:spPr>
          <a:xfrm>
            <a:off x="9633487" y="6158313"/>
            <a:ext cx="190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9"/>
          <p:cNvSpPr txBox="1"/>
          <p:nvPr/>
        </p:nvSpPr>
        <p:spPr>
          <a:xfrm>
            <a:off x="333225" y="1236513"/>
            <a:ext cx="10992000" cy="52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Approach: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Composition-Based Recommendations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Uses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Cosine Similarity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suggest alternatives with the same active ingredients, enhancing relevance and accuracy.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Higher Precision and Recall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Achieves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Precision: 92%, Recall: 94%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ensuring more accurate and diverse recommendations.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Personalized and Scalable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Focuses on user-centric suggestions, providing better recommendations and adaptability with growing datasets.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Difference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system outperforms traditional models by utilizing a more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scientifically accurate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data-driven approach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that considers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composition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not just superficial attributes like brand name.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/>
          <p:nvPr/>
        </p:nvSpPr>
        <p:spPr>
          <a:xfrm>
            <a:off x="160317" y="245974"/>
            <a:ext cx="10515600" cy="88023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 and Future Work </a:t>
            </a:r>
            <a:endParaRPr sz="4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30"/>
          <p:cNvSpPr txBox="1">
            <a:spLocks noGrp="1"/>
          </p:cNvSpPr>
          <p:nvPr>
            <p:ph type="body" idx="1"/>
          </p:nvPr>
        </p:nvSpPr>
        <p:spPr>
          <a:xfrm>
            <a:off x="154379" y="1415822"/>
            <a:ext cx="11805300" cy="573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en-US">
                <a:latin typeface="Gill Sans"/>
                <a:ea typeface="Gill Sans"/>
                <a:cs typeface="Gill Sans"/>
                <a:sym typeface="Gill Sans"/>
              </a:rPr>
            </a:b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9" name="Google Shape;219;p30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0"/>
          <p:cNvSpPr txBox="1"/>
          <p:nvPr/>
        </p:nvSpPr>
        <p:spPr>
          <a:xfrm>
            <a:off x="276075" y="1566800"/>
            <a:ext cx="11263800" cy="52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Conclusion: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medicine recommendation system successfully identifies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medicines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similar compositions, providing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reliable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personalized suggestions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approach improves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accuracy, precision, recall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F1-Score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ensuring more effective and diverse recommendations compared to traditional methods.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Scalability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The system can easily adapt to new medicines and user preferences, making it suitable for real-world applications in healthcare and pharmacies.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1"/>
          <p:cNvSpPr/>
          <p:nvPr/>
        </p:nvSpPr>
        <p:spPr>
          <a:xfrm>
            <a:off x="160317" y="245974"/>
            <a:ext cx="10515600" cy="880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 and Future Work </a:t>
            </a:r>
            <a:endParaRPr sz="4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1"/>
          <p:cNvSpPr txBox="1">
            <a:spLocks noGrp="1"/>
          </p:cNvSpPr>
          <p:nvPr>
            <p:ph type="body" idx="1"/>
          </p:nvPr>
        </p:nvSpPr>
        <p:spPr>
          <a:xfrm>
            <a:off x="154379" y="1415822"/>
            <a:ext cx="11805300" cy="5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en-US">
                <a:latin typeface="Gill Sans"/>
                <a:ea typeface="Gill Sans"/>
                <a:cs typeface="Gill Sans"/>
                <a:sym typeface="Gill Sans"/>
              </a:rPr>
            </a:b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7" name="Google Shape;227;p31"/>
          <p:cNvSpPr txBox="1"/>
          <p:nvPr/>
        </p:nvSpPr>
        <p:spPr>
          <a:xfrm>
            <a:off x="9633487" y="6158313"/>
            <a:ext cx="190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31"/>
          <p:cNvSpPr txBox="1"/>
          <p:nvPr/>
        </p:nvSpPr>
        <p:spPr>
          <a:xfrm>
            <a:off x="276075" y="1566800"/>
            <a:ext cx="11263800" cy="52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Framework: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Collection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Gathered data on medicines, including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composition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brand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Preprocessing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Encoded categorical data and split the dataset into training and testing sets.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used for classification with a focus on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composition similarity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Evaluation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Performance metrics such as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accuracy, precision, recall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F1-Score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assessed the model’s effectiveness.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Recommendation System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Based on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Cosine Similarity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find similar medicines and suggest alternatives.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4"/>
          <p:cNvGrpSpPr/>
          <p:nvPr/>
        </p:nvGrpSpPr>
        <p:grpSpPr>
          <a:xfrm>
            <a:off x="838201" y="373468"/>
            <a:ext cx="9315202" cy="1031354"/>
            <a:chOff x="0" y="8341"/>
            <a:chExt cx="9315202" cy="1031354"/>
          </a:xfrm>
        </p:grpSpPr>
        <p:sp>
          <p:nvSpPr>
            <p:cNvPr id="98" name="Google Shape;98;p14"/>
            <p:cNvSpPr/>
            <p:nvPr/>
          </p:nvSpPr>
          <p:spPr>
            <a:xfrm>
              <a:off x="0" y="8341"/>
              <a:ext cx="9315202" cy="1031354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4"/>
            <p:cNvSpPr txBox="1"/>
            <p:nvPr/>
          </p:nvSpPr>
          <p:spPr>
            <a:xfrm>
              <a:off x="50347" y="58688"/>
              <a:ext cx="9214508" cy="9306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3825" tIns="163825" rIns="163825" bIns="1638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Introduction</a:t>
              </a:r>
              <a:endParaRPr sz="4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4"/>
          <p:cNvSpPr txBox="1">
            <a:spLocks noGrp="1"/>
          </p:cNvSpPr>
          <p:nvPr>
            <p:ph type="body" idx="1"/>
          </p:nvPr>
        </p:nvSpPr>
        <p:spPr>
          <a:xfrm>
            <a:off x="755075" y="1516875"/>
            <a:ext cx="10930200" cy="53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The </a:t>
            </a:r>
            <a:r>
              <a:rPr lang="en-US" sz="2400" b="1" dirty="0"/>
              <a:t>Medicine Recommendation System</a:t>
            </a:r>
            <a:r>
              <a:rPr lang="en-US" sz="2400" dirty="0"/>
              <a:t> is a </a:t>
            </a:r>
            <a:r>
              <a:rPr lang="en-US" sz="2400" b="1" dirty="0"/>
              <a:t>machine learning-based web application</a:t>
            </a:r>
            <a:r>
              <a:rPr lang="en-US" sz="2400" dirty="0"/>
              <a:t> that suggests </a:t>
            </a:r>
            <a:r>
              <a:rPr lang="en-US" sz="2400" b="1" dirty="0"/>
              <a:t>alternative medicines</a:t>
            </a:r>
            <a:r>
              <a:rPr lang="en-US" sz="2400" dirty="0"/>
              <a:t> with the </a:t>
            </a:r>
            <a:r>
              <a:rPr lang="en-US" sz="2400" b="1" dirty="0"/>
              <a:t>same chemical composition</a:t>
            </a:r>
            <a:r>
              <a:rPr lang="en-US" sz="2400" dirty="0"/>
              <a:t> but from </a:t>
            </a:r>
            <a:r>
              <a:rPr lang="en-US" sz="2400" b="1" dirty="0"/>
              <a:t>different brands</a:t>
            </a:r>
            <a:r>
              <a:rPr lang="en-US" sz="2400" dirty="0"/>
              <a:t>.</a:t>
            </a:r>
            <a:br>
              <a:rPr lang="en-US" sz="2400" dirty="0"/>
            </a:br>
            <a:endParaRPr sz="2400" dirty="0"/>
          </a:p>
          <a:p>
            <a:pPr marL="4572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It aims to solve issues related to </a:t>
            </a:r>
            <a:r>
              <a:rPr lang="en-US" sz="2400" b="1" dirty="0"/>
              <a:t>medicine unavailability</a:t>
            </a:r>
            <a:r>
              <a:rPr lang="en-US" sz="2400" dirty="0"/>
              <a:t>, </a:t>
            </a:r>
            <a:r>
              <a:rPr lang="en-US" sz="2400" b="1" dirty="0"/>
              <a:t>cost variation</a:t>
            </a:r>
            <a:r>
              <a:rPr lang="en-US" sz="2400" dirty="0"/>
              <a:t>, and </a:t>
            </a:r>
            <a:r>
              <a:rPr lang="en-US" sz="2400" b="1" dirty="0"/>
              <a:t>brand dependency</a:t>
            </a:r>
            <a:r>
              <a:rPr lang="en-US" sz="2400" dirty="0"/>
              <a:t> in real-time.</a:t>
            </a:r>
            <a:br>
              <a:rPr lang="en-US" sz="2400" dirty="0"/>
            </a:br>
            <a:endParaRPr sz="2400" dirty="0"/>
          </a:p>
          <a:p>
            <a:pPr marL="4572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The system uses </a:t>
            </a:r>
            <a:r>
              <a:rPr lang="en-US" sz="2400" b="1" dirty="0"/>
              <a:t>ML models</a:t>
            </a:r>
            <a:r>
              <a:rPr lang="en-US" sz="2400" dirty="0"/>
              <a:t> trained on a structured dataset of medicines and compositions to ensure accurate and relevant recommendations.</a:t>
            </a:r>
            <a:br>
              <a:rPr lang="en-US" sz="2400" dirty="0"/>
            </a:br>
            <a:endParaRPr sz="2400" dirty="0"/>
          </a:p>
          <a:p>
            <a:pPr marL="4572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With an intuitive user interface, the platform enables users to enter a medicine name and instantly receive </a:t>
            </a:r>
            <a:r>
              <a:rPr lang="en-US" sz="2400" b="1" dirty="0"/>
              <a:t>ML-driven alternatives</a:t>
            </a:r>
            <a:r>
              <a:rPr lang="en-US" sz="2400" dirty="0"/>
              <a:t> along with </a:t>
            </a:r>
            <a:r>
              <a:rPr lang="en-US" sz="2400" b="1" dirty="0"/>
              <a:t>purchase links</a:t>
            </a:r>
            <a:r>
              <a:rPr lang="en-US" sz="2400" dirty="0"/>
              <a:t>.</a:t>
            </a:r>
            <a:endParaRPr sz="2400"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/>
          <p:nvPr/>
        </p:nvSpPr>
        <p:spPr>
          <a:xfrm>
            <a:off x="838201" y="365126"/>
            <a:ext cx="8970817" cy="107649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Reference</a:t>
            </a:r>
            <a:endParaRPr sz="4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2"/>
          <p:cNvSpPr txBox="1"/>
          <p:nvPr/>
        </p:nvSpPr>
        <p:spPr>
          <a:xfrm>
            <a:off x="838201" y="1906293"/>
            <a:ext cx="10515600" cy="246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32"/>
          <p:cNvSpPr txBox="1"/>
          <p:nvPr/>
        </p:nvSpPr>
        <p:spPr>
          <a:xfrm>
            <a:off x="990600" y="2058692"/>
            <a:ext cx="5286214" cy="2931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2"/>
          <p:cNvSpPr txBox="1">
            <a:spLocks noGrp="1"/>
          </p:cNvSpPr>
          <p:nvPr>
            <p:ph type="body" idx="1"/>
          </p:nvPr>
        </p:nvSpPr>
        <p:spPr>
          <a:xfrm>
            <a:off x="838200" y="1577150"/>
            <a:ext cx="10515600" cy="50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Aggarwal, C. C. (2016). </a:t>
            </a:r>
            <a:r>
              <a:rPr lang="en-US" sz="2400" i="1"/>
              <a:t>Recommender Systems: The Textbook</a:t>
            </a:r>
            <a:r>
              <a:rPr lang="en-US" sz="2400"/>
              <a:t>. Springer.</a:t>
            </a:r>
            <a:br>
              <a:rPr lang="en-US" sz="2400"/>
            </a:br>
            <a:r>
              <a:rPr lang="en-US" sz="2400"/>
              <a:t> – Provides foundational concepts and algorithms for recommendation systems.</a:t>
            </a:r>
            <a:br>
              <a:rPr lang="en-US" sz="2400"/>
            </a:b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Scikit-learn documentation. (n.d.).</a:t>
            </a:r>
            <a:r>
              <a:rPr lang="en-US" sz="2400">
                <a:uFill>
                  <a:noFill/>
                </a:uFill>
                <a:hlinkClick r:id="rId3"/>
              </a:rPr>
              <a:t> </a:t>
            </a:r>
            <a:r>
              <a:rPr lang="en-US" sz="2400" i="1" u="sng">
                <a:solidFill>
                  <a:schemeClr val="hlink"/>
                </a:solidFill>
                <a:hlinkClick r:id="rId3"/>
              </a:rPr>
              <a:t>https://scikit-learn.org/</a:t>
            </a:r>
            <a:br>
              <a:rPr lang="en-US" sz="2400" i="1" u="sng">
                <a:solidFill>
                  <a:schemeClr val="hlink"/>
                </a:solidFill>
                <a:hlinkClick r:id="rId3"/>
              </a:rPr>
            </a:br>
            <a:r>
              <a:rPr lang="en-US" sz="2400"/>
              <a:t> – Used for model implementation, evaluation metrics, and preprocessing techniques.</a:t>
            </a:r>
            <a:br>
              <a:rPr lang="en-US" sz="2400"/>
            </a:b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Jayanthi, R. &amp; Murugesan, R. (2020). “Medicine Recommendation System using Machine Learning.” </a:t>
            </a:r>
            <a:r>
              <a:rPr lang="en-US" sz="2400" i="1"/>
              <a:t>International Journal of Engineering Research &amp; Technology (IJERT)</a:t>
            </a:r>
            <a:r>
              <a:rPr lang="en-US" sz="2400"/>
              <a:t>, 9(6).</a:t>
            </a:r>
            <a:br>
              <a:rPr lang="en-US" sz="2400"/>
            </a:br>
            <a:r>
              <a:rPr lang="en-US" sz="2400"/>
              <a:t> – Discusses early models in medicine recommendation based on patient data.</a:t>
            </a:r>
            <a:br>
              <a:rPr lang="en-US" sz="2400"/>
            </a:b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Chatterjee, S. et al. (2021). “Drug Recommendation System using Content-based Filtering.” </a:t>
            </a:r>
            <a:r>
              <a:rPr lang="en-US" sz="2400" i="1"/>
              <a:t>IEEE Xplore.</a:t>
            </a:r>
            <a:br>
              <a:rPr lang="en-US" sz="2400" i="1"/>
            </a:br>
            <a:r>
              <a:rPr lang="en-US" sz="2400"/>
              <a:t> – Supports the use of composition similarity in medicine suggestion logic.</a:t>
            </a:r>
            <a:endParaRPr sz="240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"/>
          <p:cNvSpPr/>
          <p:nvPr/>
        </p:nvSpPr>
        <p:spPr>
          <a:xfrm>
            <a:off x="838201" y="365126"/>
            <a:ext cx="9065820" cy="108789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Reference</a:t>
            </a:r>
            <a:endParaRPr sz="4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3"/>
          <p:cNvSpPr txBox="1"/>
          <p:nvPr/>
        </p:nvSpPr>
        <p:spPr>
          <a:xfrm>
            <a:off x="838201" y="1906293"/>
            <a:ext cx="10515600" cy="246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3"/>
          <p:cNvSpPr txBox="1"/>
          <p:nvPr/>
        </p:nvSpPr>
        <p:spPr>
          <a:xfrm>
            <a:off x="990600" y="2058692"/>
            <a:ext cx="5286214" cy="2931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33"/>
          <p:cNvSpPr txBox="1">
            <a:spLocks noGrp="1"/>
          </p:cNvSpPr>
          <p:nvPr>
            <p:ph type="body" idx="1"/>
          </p:nvPr>
        </p:nvSpPr>
        <p:spPr>
          <a:xfrm>
            <a:off x="838200" y="1701400"/>
            <a:ext cx="10515600" cy="50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IBM Qiskit Documentation. (n.d.). </a:t>
            </a:r>
            <a:r>
              <a:rPr lang="en-US" sz="2400" i="1"/>
              <a:t>https://qiskit.org/documentation/</a:t>
            </a:r>
            <a:br>
              <a:rPr lang="en-US" sz="2400" i="1"/>
            </a:br>
            <a:r>
              <a:rPr lang="en-US" sz="2400"/>
              <a:t> – Referenced in exploring hybrid quantum-classical possibilities for encoding improvements.</a:t>
            </a:r>
            <a:br>
              <a:rPr lang="en-US" sz="2400"/>
            </a:b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UCI Machine Learning Repository. (n.d.).</a:t>
            </a:r>
            <a:r>
              <a:rPr lang="en-US" sz="2400">
                <a:uFill>
                  <a:noFill/>
                </a:uFill>
                <a:hlinkClick r:id="rId3"/>
              </a:rPr>
              <a:t> </a:t>
            </a:r>
            <a:r>
              <a:rPr lang="en-US" sz="2400" i="1" u="sng">
                <a:solidFill>
                  <a:schemeClr val="hlink"/>
                </a:solidFill>
                <a:hlinkClick r:id="rId3"/>
              </a:rPr>
              <a:t>https://archive.ics.uci.edu/</a:t>
            </a:r>
            <a:br>
              <a:rPr lang="en-US" sz="2400" i="1" u="sng">
                <a:solidFill>
                  <a:schemeClr val="hlink"/>
                </a:solidFill>
                <a:hlinkClick r:id="rId3"/>
              </a:rPr>
            </a:br>
            <a:r>
              <a:rPr lang="en-US" sz="2400"/>
              <a:t> – Used as a basis for understanding dataset structuring and modeling approaches.</a:t>
            </a:r>
            <a:br>
              <a:rPr lang="en-US" sz="2400"/>
            </a:b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Sharma, A., &amp; Rani, R. (2019). “A Comparative Study of Classification Models in Health Recommendation Systems.” </a:t>
            </a:r>
            <a:r>
              <a:rPr lang="en-US" sz="2400" i="1"/>
              <a:t>Procedia Computer Science, 152</a:t>
            </a:r>
            <a:r>
              <a:rPr lang="en-US" sz="2400"/>
              <a:t>, 102–107.</a:t>
            </a:r>
            <a:br>
              <a:rPr lang="en-US" sz="2400"/>
            </a:br>
            <a:r>
              <a:rPr lang="en-US" sz="2400"/>
              <a:t> – Helped in selecting the best-suited model (Random Forest) for classification.</a:t>
            </a:r>
            <a:br>
              <a:rPr lang="en-US" sz="2400"/>
            </a:b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WHO Medicine Composition Guidelines. (n.d.).</a:t>
            </a:r>
            <a:r>
              <a:rPr lang="en-US" sz="2400">
                <a:uFill>
                  <a:noFill/>
                </a:uFill>
                <a:hlinkClick r:id="rId4"/>
              </a:rPr>
              <a:t> </a:t>
            </a:r>
            <a:r>
              <a:rPr lang="en-US" sz="2400" i="1" u="sng">
                <a:solidFill>
                  <a:schemeClr val="hlink"/>
                </a:solidFill>
                <a:hlinkClick r:id="rId4"/>
              </a:rPr>
              <a:t>https://www.who.int/</a:t>
            </a:r>
            <a:br>
              <a:rPr lang="en-US" sz="2400" i="1" u="sng">
                <a:solidFill>
                  <a:schemeClr val="hlink"/>
                </a:solidFill>
                <a:hlinkClick r:id="rId4"/>
              </a:rPr>
            </a:br>
            <a:r>
              <a:rPr lang="en-US" sz="2400"/>
              <a:t> – Provided standard reference for validating drug composition information.</a:t>
            </a:r>
            <a:endParaRPr sz="240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4"/>
          <p:cNvSpPr txBox="1"/>
          <p:nvPr/>
        </p:nvSpPr>
        <p:spPr>
          <a:xfrm>
            <a:off x="838200" y="1906296"/>
            <a:ext cx="4791748" cy="3487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34"/>
          <p:cNvSpPr/>
          <p:nvPr/>
        </p:nvSpPr>
        <p:spPr>
          <a:xfrm>
            <a:off x="2719450" y="3244332"/>
            <a:ext cx="6828300" cy="15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cap="none">
                <a:solidFill>
                  <a:srgbClr val="71A1D9"/>
                </a:solidFill>
                <a:latin typeface="Algerian"/>
                <a:ea typeface="Algerian"/>
                <a:cs typeface="Algerian"/>
                <a:sym typeface="Algerian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5"/>
          <p:cNvGrpSpPr/>
          <p:nvPr/>
        </p:nvGrpSpPr>
        <p:grpSpPr>
          <a:xfrm>
            <a:off x="766949" y="224858"/>
            <a:ext cx="8780812" cy="1009657"/>
            <a:chOff x="0" y="48878"/>
            <a:chExt cx="8780812" cy="1009657"/>
          </a:xfrm>
        </p:grpSpPr>
        <p:sp>
          <p:nvSpPr>
            <p:cNvPr id="106" name="Google Shape;106;p15"/>
            <p:cNvSpPr/>
            <p:nvPr/>
          </p:nvSpPr>
          <p:spPr>
            <a:xfrm>
              <a:off x="0" y="48878"/>
              <a:ext cx="8780812" cy="1009657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 txBox="1"/>
            <p:nvPr/>
          </p:nvSpPr>
          <p:spPr>
            <a:xfrm>
              <a:off x="49287" y="98165"/>
              <a:ext cx="8682238" cy="9110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0000" tIns="160000" rIns="160000" bIns="160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Literature Survey</a:t>
              </a:r>
              <a:endParaRPr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8" name="Google Shape;108;p15"/>
          <p:cNvSpPr txBox="1">
            <a:spLocks noGrp="1"/>
          </p:cNvSpPr>
          <p:nvPr>
            <p:ph type="body" idx="1"/>
          </p:nvPr>
        </p:nvSpPr>
        <p:spPr>
          <a:xfrm>
            <a:off x="838200" y="1283802"/>
            <a:ext cx="10515600" cy="50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/>
              <a:t>Existing Drug Databases &amp; Search Engines</a:t>
            </a:r>
            <a:endParaRPr sz="2400" b="1" dirty="0"/>
          </a:p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 dirty="0" err="1"/>
              <a:t>PharmEasy</a:t>
            </a:r>
            <a:r>
              <a:rPr lang="en-US" sz="2400" b="1" dirty="0"/>
              <a:t> / </a:t>
            </a:r>
            <a:r>
              <a:rPr lang="en-US" sz="2400" b="1" dirty="0" err="1"/>
              <a:t>NetMeds</a:t>
            </a:r>
            <a:r>
              <a:rPr lang="en-US" sz="2400" b="1" dirty="0"/>
              <a:t> / 1mg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 Provide search options for medicines and show product availability, but they </a:t>
            </a:r>
            <a:r>
              <a:rPr lang="en-US" sz="2400" b="1" dirty="0"/>
              <a:t>lack intelligent substitution suggestions</a:t>
            </a:r>
            <a:r>
              <a:rPr lang="en-US" sz="2400" dirty="0"/>
              <a:t> based on chemical composition.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 dirty="0" err="1"/>
              <a:t>RxNorm</a:t>
            </a:r>
            <a:r>
              <a:rPr lang="en-US" sz="2400" b="1" dirty="0"/>
              <a:t> (by UMLS)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 Standardizes names of clinical drugs and links names to ingredients, but is </a:t>
            </a:r>
            <a:r>
              <a:rPr lang="en-US" sz="2400" b="1" dirty="0"/>
              <a:t>not end-user facing</a:t>
            </a:r>
            <a:r>
              <a:rPr lang="en-US" sz="2400" dirty="0"/>
              <a:t> and requires technical expertise to interpret.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 dirty="0"/>
              <a:t>Observation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 Most existing platforms are either </a:t>
            </a:r>
            <a:r>
              <a:rPr lang="en-US" sz="2400" b="1" dirty="0"/>
              <a:t>not user-friendly</a:t>
            </a:r>
            <a:r>
              <a:rPr lang="en-US" sz="2400" dirty="0"/>
              <a:t>, </a:t>
            </a:r>
            <a:r>
              <a:rPr lang="en-US" sz="2400" b="1" dirty="0"/>
              <a:t>lack real-time recommendations</a:t>
            </a:r>
            <a:r>
              <a:rPr lang="en-US" sz="2400" dirty="0"/>
              <a:t>, or </a:t>
            </a:r>
            <a:r>
              <a:rPr lang="en-US" sz="2400" b="1" dirty="0"/>
              <a:t>do not suggest equivalent branded alternatives</a:t>
            </a:r>
            <a:r>
              <a:rPr lang="en-US" sz="2400" dirty="0"/>
              <a:t>.</a:t>
            </a:r>
            <a:endParaRPr sz="2400" dirty="0"/>
          </a:p>
          <a:p>
            <a:pPr marL="228600" lvl="0" indent="-508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16"/>
          <p:cNvGrpSpPr/>
          <p:nvPr/>
        </p:nvGrpSpPr>
        <p:grpSpPr>
          <a:xfrm>
            <a:off x="766949" y="224858"/>
            <a:ext cx="8780812" cy="1009657"/>
            <a:chOff x="0" y="48878"/>
            <a:chExt cx="8780812" cy="1009657"/>
          </a:xfrm>
        </p:grpSpPr>
        <p:sp>
          <p:nvSpPr>
            <p:cNvPr id="114" name="Google Shape;114;p16"/>
            <p:cNvSpPr/>
            <p:nvPr/>
          </p:nvSpPr>
          <p:spPr>
            <a:xfrm>
              <a:off x="0" y="48878"/>
              <a:ext cx="8780812" cy="1009657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6"/>
            <p:cNvSpPr txBox="1"/>
            <p:nvPr/>
          </p:nvSpPr>
          <p:spPr>
            <a:xfrm>
              <a:off x="49287" y="98165"/>
              <a:ext cx="8682238" cy="9110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0000" tIns="160000" rIns="160000" bIns="160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Literature Survey</a:t>
              </a:r>
              <a:endParaRPr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" name="Google Shape;116;p16"/>
          <p:cNvSpPr txBox="1">
            <a:spLocks noGrp="1"/>
          </p:cNvSpPr>
          <p:nvPr>
            <p:ph type="body" idx="1"/>
          </p:nvPr>
        </p:nvSpPr>
        <p:spPr>
          <a:xfrm>
            <a:off x="838200" y="1283802"/>
            <a:ext cx="10515600" cy="50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/>
              <a:t>ML in Healthcare Recommender Systems</a:t>
            </a:r>
            <a:endParaRPr sz="2400" b="1" dirty="0"/>
          </a:p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 dirty="0"/>
              <a:t>ML in Diagnosis &amp; Treatment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300" dirty="0"/>
              <a:t>Several ML models have been developed for </a:t>
            </a:r>
            <a:r>
              <a:rPr lang="en-US" sz="2300" b="1" dirty="0"/>
              <a:t>disease prediction, treatment planning, and diagnosis</a:t>
            </a:r>
            <a:r>
              <a:rPr lang="en-US" sz="2300" dirty="0"/>
              <a:t>.</a:t>
            </a:r>
            <a:endParaRPr sz="23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 dirty="0"/>
              <a:t>Medicine Recommender Systems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300" dirty="0"/>
              <a:t> Limited work has been done specifically on </a:t>
            </a:r>
            <a:r>
              <a:rPr lang="en-US" sz="2300" b="1" dirty="0"/>
              <a:t>recommending equivalent medicines</a:t>
            </a:r>
            <a:r>
              <a:rPr lang="en-US" sz="2300" dirty="0"/>
              <a:t> using </a:t>
            </a:r>
            <a:r>
              <a:rPr lang="en-US" sz="2300" b="1" dirty="0"/>
              <a:t>ML-based similarity models</a:t>
            </a:r>
            <a:r>
              <a:rPr lang="en-US" sz="2300" dirty="0"/>
              <a:t>.</a:t>
            </a:r>
            <a:endParaRPr sz="23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 dirty="0"/>
              <a:t>Existing Research</a:t>
            </a:r>
            <a:r>
              <a:rPr lang="en-US" sz="2400" dirty="0"/>
              <a:t>:</a:t>
            </a:r>
            <a:endParaRPr sz="2400" dirty="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en-US" dirty="0"/>
              <a:t>"</a:t>
            </a:r>
            <a:r>
              <a:rPr lang="en-US" sz="2200" dirty="0"/>
              <a:t>Drug Recommendation Using Deep Learning" – focused on side-effect predictions, not brand substitutions.</a:t>
            </a:r>
            <a:endParaRPr sz="2200" dirty="0"/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○"/>
            </a:pPr>
            <a:r>
              <a:rPr lang="en-US" sz="2200" dirty="0"/>
              <a:t>"Medical Recommender Systems – A Survey" – highlights importance but lacks composition-level brand mapping.</a:t>
            </a:r>
            <a:endParaRPr sz="2200" dirty="0"/>
          </a:p>
          <a:p>
            <a:pPr marL="228600" lvl="0" indent="-508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7"/>
          <p:cNvGrpSpPr/>
          <p:nvPr/>
        </p:nvGrpSpPr>
        <p:grpSpPr>
          <a:xfrm>
            <a:off x="766949" y="224858"/>
            <a:ext cx="8780812" cy="1009657"/>
            <a:chOff x="0" y="48878"/>
            <a:chExt cx="8780812" cy="1009657"/>
          </a:xfrm>
        </p:grpSpPr>
        <p:sp>
          <p:nvSpPr>
            <p:cNvPr id="122" name="Google Shape;122;p17"/>
            <p:cNvSpPr/>
            <p:nvPr/>
          </p:nvSpPr>
          <p:spPr>
            <a:xfrm>
              <a:off x="0" y="48878"/>
              <a:ext cx="8780812" cy="1009657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7"/>
            <p:cNvSpPr txBox="1"/>
            <p:nvPr/>
          </p:nvSpPr>
          <p:spPr>
            <a:xfrm>
              <a:off x="49287" y="98165"/>
              <a:ext cx="8682238" cy="9110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0000" tIns="160000" rIns="160000" bIns="160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Literature Survey</a:t>
              </a:r>
              <a:endParaRPr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4" name="Google Shape;124;p17"/>
          <p:cNvSpPr txBox="1">
            <a:spLocks noGrp="1"/>
          </p:cNvSpPr>
          <p:nvPr>
            <p:ph type="body" idx="1"/>
          </p:nvPr>
        </p:nvSpPr>
        <p:spPr>
          <a:xfrm>
            <a:off x="791249" y="1185228"/>
            <a:ext cx="10515600" cy="50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/>
              <a:t>Research Gap &amp; Motivation</a:t>
            </a:r>
            <a:endParaRPr sz="2400" b="1" dirty="0"/>
          </a:p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 dirty="0"/>
              <a:t>Gap Identified</a:t>
            </a:r>
            <a:r>
              <a:rPr lang="en-US" sz="2400" dirty="0"/>
              <a:t>:</a:t>
            </a:r>
            <a:endParaRPr sz="2400" dirty="0"/>
          </a:p>
          <a:p>
            <a:pPr marL="914400" lvl="1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 dirty="0"/>
              <a:t>No major system focuses on </a:t>
            </a:r>
            <a:r>
              <a:rPr lang="en-US" sz="2300" b="1" dirty="0"/>
              <a:t>substituting same-composition medicines from various brands</a:t>
            </a:r>
            <a:r>
              <a:rPr lang="en-US" sz="2300" dirty="0"/>
              <a:t> in a user-friendly way.</a:t>
            </a:r>
            <a:endParaRPr sz="2300" dirty="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300" dirty="0"/>
              <a:t>Existing systems do not utilize </a:t>
            </a:r>
            <a:r>
              <a:rPr lang="en-US" sz="2300" b="1" dirty="0"/>
              <a:t>ML models to analyze and suggest interchangeable medicines</a:t>
            </a:r>
            <a:r>
              <a:rPr lang="en-US" sz="2300" dirty="0"/>
              <a:t> dynamically.</a:t>
            </a:r>
            <a:br>
              <a:rPr lang="en-US" dirty="0"/>
            </a:b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 dirty="0"/>
              <a:t>Motivation</a:t>
            </a:r>
            <a:r>
              <a:rPr lang="en-US" sz="2400" dirty="0"/>
              <a:t>:</a:t>
            </a:r>
            <a:endParaRPr sz="2400" dirty="0"/>
          </a:p>
          <a:p>
            <a:pPr marL="914400" lvl="1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 dirty="0"/>
              <a:t>Create a </a:t>
            </a:r>
            <a:r>
              <a:rPr lang="en-US" sz="2300" b="1" dirty="0"/>
              <a:t>ML-powered platform</a:t>
            </a:r>
            <a:r>
              <a:rPr lang="en-US" sz="2300" dirty="0"/>
              <a:t> that addresses </a:t>
            </a:r>
            <a:r>
              <a:rPr lang="en-US" sz="2300" b="1" dirty="0"/>
              <a:t>medicine unavailability, cost concerns</a:t>
            </a:r>
            <a:r>
              <a:rPr lang="en-US" sz="2300" dirty="0"/>
              <a:t>, and </a:t>
            </a:r>
            <a:r>
              <a:rPr lang="en-US" sz="2300" b="1" dirty="0"/>
              <a:t>brand bias</a:t>
            </a:r>
            <a:r>
              <a:rPr lang="en-US" sz="2300" dirty="0"/>
              <a:t>.</a:t>
            </a:r>
            <a:endParaRPr sz="2300" dirty="0"/>
          </a:p>
          <a:p>
            <a:pPr marL="914400" lvl="1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 dirty="0"/>
              <a:t>Empower users with </a:t>
            </a:r>
            <a:r>
              <a:rPr lang="en-US" sz="2300" b="1" dirty="0"/>
              <a:t>informed choices</a:t>
            </a:r>
            <a:r>
              <a:rPr lang="en-US" sz="2300" dirty="0"/>
              <a:t> using a </a:t>
            </a:r>
            <a:r>
              <a:rPr lang="en-US" sz="2300" b="1" dirty="0"/>
              <a:t>simple interface + intelligent backend</a:t>
            </a:r>
            <a:r>
              <a:rPr lang="en-US" sz="2300" dirty="0"/>
              <a:t>.</a:t>
            </a:r>
            <a:endParaRPr sz="2300" dirty="0"/>
          </a:p>
          <a:p>
            <a:pPr marL="228600" lvl="0" indent="-508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838200" y="1556900"/>
            <a:ext cx="10214100" cy="50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 a Medicine Recommender System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that suggests alternative medicines with the </a:t>
            </a:r>
            <a:r>
              <a:rPr lang="en-US" sz="2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chemical composition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different brands.</a:t>
            </a:r>
            <a:b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Integrate Machine Learning techniques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intelligently analyze and match medicine compositions.</a:t>
            </a:r>
            <a:b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Enhance medicine accessibility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users when a specific brand is </a:t>
            </a:r>
            <a:r>
              <a:rPr lang="en-US" sz="2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unavailable or unaffordable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a clean, user-friendly interface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inputting medicine names and displaying relevant alternatives.</a:t>
            </a:r>
            <a:b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Bridge the gap between medical data and usability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transforming static drug info into dynamic, personalized suggestions.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1" name="Google Shape;131;p18"/>
          <p:cNvGrpSpPr/>
          <p:nvPr/>
        </p:nvGrpSpPr>
        <p:grpSpPr>
          <a:xfrm>
            <a:off x="838200" y="307525"/>
            <a:ext cx="8795400" cy="1003044"/>
            <a:chOff x="0" y="3193"/>
            <a:chExt cx="8795400" cy="1319100"/>
          </a:xfrm>
        </p:grpSpPr>
        <p:sp>
          <p:nvSpPr>
            <p:cNvPr id="132" name="Google Shape;132;p18"/>
            <p:cNvSpPr/>
            <p:nvPr/>
          </p:nvSpPr>
          <p:spPr>
            <a:xfrm>
              <a:off x="0" y="3193"/>
              <a:ext cx="8795400" cy="1319100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8"/>
            <p:cNvSpPr txBox="1"/>
            <p:nvPr/>
          </p:nvSpPr>
          <p:spPr>
            <a:xfrm>
              <a:off x="64397" y="67590"/>
              <a:ext cx="8666400" cy="119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9550" tIns="209550" rIns="209550" bIns="2095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Objectives</a:t>
              </a:r>
              <a:endParaRPr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261258" y="365126"/>
            <a:ext cx="10569000" cy="1268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System Architecture</a:t>
            </a:r>
            <a:endParaRPr sz="4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1300" y="1806625"/>
            <a:ext cx="7682125" cy="491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/>
          <p:nvPr/>
        </p:nvSpPr>
        <p:spPr>
          <a:xfrm>
            <a:off x="838201" y="365126"/>
            <a:ext cx="8795286" cy="105543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4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838201" y="1277382"/>
            <a:ext cx="10062600" cy="51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Acquisition &amp; Preprocessing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Collection</a:t>
            </a:r>
            <a:b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Gathered data from online pharmaceutical databases including brand names, compositions, and manufacturer details.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Cleaning</a:t>
            </a:r>
            <a:b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Removed duplicates, corrected inconsistent entries, and standardized composition formats for uniformity.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Extraction</a:t>
            </a:r>
            <a:b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Medicine Name</a:t>
            </a:r>
            <a:b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Active Ingredients (Compositions)</a:t>
            </a:r>
            <a:b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Manufacturer/Brand</a:t>
            </a:r>
            <a:endParaRPr sz="20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Label Encoding &amp; Vectorization</a:t>
            </a:r>
            <a:b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text-based data for compatibility with machine learning models.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/>
          <p:nvPr/>
        </p:nvSpPr>
        <p:spPr>
          <a:xfrm>
            <a:off x="838201" y="365126"/>
            <a:ext cx="8795286" cy="105543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4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838201" y="1365574"/>
            <a:ext cx="9487800" cy="51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Development &amp; Integration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Similarity Matching Using ML</a:t>
            </a:r>
            <a:b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Employed model  </a:t>
            </a:r>
            <a:r>
              <a:rPr lang="en-US" sz="2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Cosine Similarity</a:t>
            </a: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find medicines with the same composition.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Recommendation Engine</a:t>
            </a:r>
            <a:b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Designed to return alternative medicines from different brands with equivalent ingredients.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Interface Integration</a:t>
            </a:r>
            <a:b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Built an interactive frontend using </a:t>
            </a:r>
            <a:r>
              <a:rPr lang="en-US" sz="2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HTML/CSS/JavaScript + Flask</a:t>
            </a: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user queries and result display.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to Online Pharmacy</a:t>
            </a:r>
            <a:b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Integrated “Buy Now” links to platforms like </a:t>
            </a:r>
            <a:r>
              <a:rPr lang="en-US" sz="21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PharmEasy</a:t>
            </a: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real-world applicability.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1515</Words>
  <Application>Microsoft Office PowerPoint</Application>
  <PresentationFormat>Widescreen</PresentationFormat>
  <Paragraphs>109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Arial</vt:lpstr>
      <vt:lpstr>Gill Sans</vt:lpstr>
      <vt:lpstr>Algerian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madhan raj</dc:creator>
  <cp:lastModifiedBy>madhan raj</cp:lastModifiedBy>
  <cp:revision>6</cp:revision>
  <dcterms:modified xsi:type="dcterms:W3CDTF">2025-05-11T13:35:18Z</dcterms:modified>
</cp:coreProperties>
</file>