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embeddedFontLst>
    <p:embeddedFont>
      <p:font typeface="Algerian" panose="04020705040A02060702" pitchFamily="82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Gill Sans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1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4681ba75f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354681ba75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4681ba75f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354681ba75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2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o.int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1524000" y="1559116"/>
            <a:ext cx="9144000" cy="1610556"/>
            <a:chOff x="0" y="585399"/>
            <a:chExt cx="9144000" cy="1216800"/>
          </a:xfrm>
        </p:grpSpPr>
        <p:sp>
          <p:nvSpPr>
            <p:cNvPr id="89" name="Google Shape;89;p13"/>
            <p:cNvSpPr/>
            <p:nvPr/>
          </p:nvSpPr>
          <p:spPr>
            <a:xfrm>
              <a:off x="0" y="585399"/>
              <a:ext cx="9144000" cy="12168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59399" y="644798"/>
              <a:ext cx="9025200" cy="109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Composition-Based Medicine                         Recommendation System</a:t>
              </a:r>
              <a:endParaRPr sz="5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3"/>
          <p:cNvSpPr txBox="1"/>
          <p:nvPr/>
        </p:nvSpPr>
        <p:spPr>
          <a:xfrm>
            <a:off x="3164959" y="3329977"/>
            <a:ext cx="6602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r>
              <a:rPr lang="en-US" sz="2000" b="1" i="0" u="none" strike="noStrike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by</a:t>
            </a:r>
            <a:br>
              <a:rPr lang="en-US" sz="2000" b="1" i="0" u="none" strike="noStrike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000" b="1" i="0" u="none" strike="noStrike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             Madhan Raj</a:t>
            </a:r>
            <a:r>
              <a:rPr lang="en-US" sz="2000" b="1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en-US" sz="2000" b="1" i="0" u="none" strike="noStrike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 (220701148)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5320300" y="4842263"/>
            <a:ext cx="6096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lang="en-US" sz="20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Guide</a:t>
            </a:r>
            <a:br>
              <a:rPr lang="en-US" sz="20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0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lang="en-US" sz="2000" b="1" dirty="0">
                <a:solidFill>
                  <a:srgbClr val="0070C0"/>
                </a:solidFill>
              </a:rPr>
              <a:t>DR. V. AUXILIA OSVIN NANCY..,MTech..,</a:t>
            </a:r>
            <a:r>
              <a:rPr lang="en-US" sz="2000" b="1" dirty="0" err="1">
                <a:solidFill>
                  <a:srgbClr val="0070C0"/>
                </a:solidFill>
              </a:rPr>
              <a:t>Phd</a:t>
            </a:r>
            <a:r>
              <a:rPr lang="en-US" sz="2000" b="1" dirty="0">
                <a:solidFill>
                  <a:srgbClr val="0070C0"/>
                </a:solidFill>
              </a:rPr>
              <a:t>..,</a:t>
            </a:r>
            <a:endParaRPr sz="2000" b="1" dirty="0">
              <a:solidFill>
                <a:srgbClr val="0070C0"/>
              </a:solidFill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      </a:t>
            </a:r>
            <a:br>
              <a:rPr lang="en-US" sz="20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20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670775" y="196989"/>
            <a:ext cx="100050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4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670775" y="1126175"/>
            <a:ext cx="10515600" cy="52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Frontend Development</a:t>
            </a: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User Interface Design</a:t>
            </a:r>
            <a:br>
              <a:rPr lang="en-US" sz="2400" b="1" dirty="0"/>
            </a:br>
            <a:r>
              <a:rPr lang="en-US" sz="2400" dirty="0"/>
              <a:t> Built a clean, responsive UI using </a:t>
            </a:r>
            <a:r>
              <a:rPr lang="en-US" sz="2400" b="1" dirty="0"/>
              <a:t>HTML</a:t>
            </a:r>
            <a:r>
              <a:rPr lang="en-US" sz="2400" dirty="0"/>
              <a:t>, </a:t>
            </a:r>
            <a:r>
              <a:rPr lang="en-US" sz="2400" b="1" dirty="0"/>
              <a:t>CSS</a:t>
            </a:r>
            <a:r>
              <a:rPr lang="en-US" sz="2400" dirty="0"/>
              <a:t>, and </a:t>
            </a:r>
            <a:r>
              <a:rPr lang="en-US" sz="2400" b="1" dirty="0"/>
              <a:t>Bootstrap</a:t>
            </a:r>
            <a:r>
              <a:rPr lang="en-US" sz="2400" dirty="0"/>
              <a:t> for smooth interaction.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Medicine Input Dropdown</a:t>
            </a:r>
            <a:br>
              <a:rPr lang="en-US" sz="2400" b="1" dirty="0"/>
            </a:br>
            <a:r>
              <a:rPr lang="en-US" sz="2400" dirty="0"/>
              <a:t> Implemented using </a:t>
            </a:r>
            <a:r>
              <a:rPr lang="en-US" sz="2400" b="1" dirty="0"/>
              <a:t>Select2</a:t>
            </a:r>
            <a:r>
              <a:rPr lang="en-US" sz="2400" dirty="0"/>
              <a:t> for searchable dropdowns, enhancing usability.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Dynamic Display of Recommendations</a:t>
            </a:r>
            <a:br>
              <a:rPr lang="en-US" sz="2400" b="1" dirty="0"/>
            </a:br>
            <a:r>
              <a:rPr lang="en-US" sz="2400" dirty="0"/>
              <a:t> Used templating in </a:t>
            </a:r>
            <a:r>
              <a:rPr lang="en-US" sz="2400" b="1" dirty="0"/>
              <a:t>Flask (Jinja2)</a:t>
            </a:r>
            <a:r>
              <a:rPr lang="en-US" sz="2400" dirty="0"/>
              <a:t> to show recommendations based on user input.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Vanta.js Background Effects</a:t>
            </a:r>
            <a:br>
              <a:rPr lang="en-US" sz="2400" b="1" dirty="0"/>
            </a:br>
            <a:r>
              <a:rPr lang="en-US" sz="2400" dirty="0"/>
              <a:t> Added animated background using </a:t>
            </a:r>
            <a:r>
              <a:rPr lang="en-US" sz="2400" b="1" dirty="0"/>
              <a:t>Vanta.js</a:t>
            </a:r>
            <a:r>
              <a:rPr lang="en-US" sz="2400" dirty="0"/>
              <a:t> (e.g., Clouds/Halo) to enhance visual appeal.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670775" y="245975"/>
            <a:ext cx="100050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670775" y="1090884"/>
            <a:ext cx="10515600" cy="5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Backend Development</a:t>
            </a:r>
            <a:endParaRPr sz="2400" b="1" dirty="0"/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-US" sz="2300" b="1" dirty="0"/>
              <a:t>Flask Framework</a:t>
            </a:r>
            <a:br>
              <a:rPr lang="en-US" sz="2300" b="1" dirty="0"/>
            </a:br>
            <a:r>
              <a:rPr lang="en-US" sz="2100" dirty="0"/>
              <a:t> Used </a:t>
            </a:r>
            <a:r>
              <a:rPr lang="en-US" sz="2100" b="1" dirty="0"/>
              <a:t>Flask (Python)</a:t>
            </a:r>
            <a:r>
              <a:rPr lang="en-US" sz="2100" dirty="0"/>
              <a:t> to handle user requests, route processing, and render results dynamically.</a:t>
            </a:r>
            <a:endParaRPr sz="2100" dirty="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b="1" dirty="0"/>
              <a:t>Medicine Matching Logic</a:t>
            </a:r>
            <a:br>
              <a:rPr lang="en-US" sz="2300" b="1" dirty="0"/>
            </a:br>
            <a:r>
              <a:rPr lang="en-US" sz="2100" dirty="0"/>
              <a:t> Applied </a:t>
            </a:r>
            <a:r>
              <a:rPr lang="en-US" sz="2100" b="1" dirty="0"/>
              <a:t>string similarity</a:t>
            </a:r>
            <a:r>
              <a:rPr lang="en-US" sz="2100" dirty="0"/>
              <a:t> and </a:t>
            </a:r>
            <a:r>
              <a:rPr lang="en-US" sz="2100" b="1" dirty="0"/>
              <a:t>composition-based mapping</a:t>
            </a:r>
            <a:r>
              <a:rPr lang="en-US" sz="2100" dirty="0"/>
              <a:t> to identify alternative medicines.</a:t>
            </a:r>
            <a:endParaRPr sz="2100" dirty="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b="1" dirty="0"/>
              <a:t>Data Storage</a:t>
            </a:r>
            <a:br>
              <a:rPr lang="en-US" sz="2300" b="1" dirty="0"/>
            </a:br>
            <a:r>
              <a:rPr lang="en-US" sz="2200" dirty="0"/>
              <a:t> </a:t>
            </a:r>
            <a:r>
              <a:rPr lang="en-US" sz="2100" dirty="0"/>
              <a:t>Stored medicine data in structured format (CSV or integrated database) for efficient retrieval.</a:t>
            </a:r>
            <a:endParaRPr sz="2100" dirty="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b="1" dirty="0"/>
              <a:t>Integration with Online Pharmacy</a:t>
            </a:r>
            <a:br>
              <a:rPr lang="en-US" sz="2300" b="1" dirty="0"/>
            </a:br>
            <a:r>
              <a:rPr lang="en-US" sz="2100" dirty="0"/>
              <a:t> Each recommended medicine links to a </a:t>
            </a:r>
            <a:r>
              <a:rPr lang="en-US" sz="2100" b="1" dirty="0" err="1"/>
              <a:t>PharmEasy</a:t>
            </a:r>
            <a:r>
              <a:rPr lang="en-US" sz="2100" dirty="0"/>
              <a:t> search page for real-time availability and purchase.</a:t>
            </a:r>
            <a:endParaRPr sz="21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/>
          <p:nvPr/>
        </p:nvSpPr>
        <p:spPr>
          <a:xfrm>
            <a:off x="670775" y="245975"/>
            <a:ext cx="100053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670775" y="1086379"/>
            <a:ext cx="10515600" cy="52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Testing &amp; Deployment</a:t>
            </a: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Model Validation &amp; Evaluation</a:t>
            </a:r>
            <a:br>
              <a:rPr lang="en-US" sz="2400" b="1" dirty="0"/>
            </a:br>
            <a:r>
              <a:rPr lang="en-US" sz="2400" dirty="0"/>
              <a:t>  Applied metrics like </a:t>
            </a:r>
            <a:r>
              <a:rPr lang="en-US" sz="2400" b="1" dirty="0"/>
              <a:t>accuracy</a:t>
            </a:r>
            <a:r>
              <a:rPr lang="en-US" sz="2400" dirty="0"/>
              <a:t>, </a:t>
            </a:r>
            <a:r>
              <a:rPr lang="en-US" sz="2400" b="1" dirty="0"/>
              <a:t>precision</a:t>
            </a:r>
            <a:r>
              <a:rPr lang="en-US" sz="2400" dirty="0"/>
              <a:t>, and </a:t>
            </a:r>
            <a:r>
              <a:rPr lang="en-US" sz="2400" b="1" dirty="0"/>
              <a:t>recall</a:t>
            </a:r>
            <a:r>
              <a:rPr lang="en-US" sz="2400" dirty="0"/>
              <a:t> to assess recommendation reliability.</a:t>
            </a:r>
            <a:br>
              <a:rPr lang="en-US" sz="2400" dirty="0"/>
            </a:br>
            <a:r>
              <a:rPr lang="en-US" sz="2400" dirty="0"/>
              <a:t>  Cross-validated results using a </a:t>
            </a:r>
            <a:r>
              <a:rPr lang="en-US" sz="2400" b="1" dirty="0"/>
              <a:t>train-test split</a:t>
            </a:r>
            <a:r>
              <a:rPr lang="en-US" sz="2400" dirty="0"/>
              <a:t> approach to avoid overfitting.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Functional Testing</a:t>
            </a:r>
            <a:br>
              <a:rPr lang="en-US" sz="2400" b="1" dirty="0"/>
            </a:br>
            <a:r>
              <a:rPr lang="en-US" sz="2400" dirty="0"/>
              <a:t>  Ensured ML model correctly maps input medicines to alternative compositions and brand names.</a:t>
            </a:r>
            <a:br>
              <a:rPr lang="en-US" sz="2400" dirty="0"/>
            </a:br>
            <a:r>
              <a:rPr lang="en-US" sz="2400" dirty="0"/>
              <a:t>  Verified responsiveness and real-time inference in the Flask app.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Scalability &amp; Enhancement Ready</a:t>
            </a:r>
            <a:br>
              <a:rPr lang="en-US" sz="2400" b="1" dirty="0"/>
            </a:br>
            <a:r>
              <a:rPr lang="en-US" sz="2400" dirty="0"/>
              <a:t>  Framework supports future improvements like </a:t>
            </a:r>
            <a:r>
              <a:rPr lang="en-US" sz="2400" b="1" dirty="0"/>
              <a:t>NLP-based prescription input</a:t>
            </a:r>
            <a:r>
              <a:rPr lang="en-US" sz="2400" dirty="0"/>
              <a:t>, </a:t>
            </a:r>
            <a:r>
              <a:rPr lang="en-US" sz="2400" b="1" dirty="0"/>
              <a:t>user feedback learning</a:t>
            </a:r>
            <a:r>
              <a:rPr lang="en-US" sz="2400" dirty="0"/>
              <a:t>, or </a:t>
            </a:r>
            <a:r>
              <a:rPr lang="en-US" sz="2400" b="1" dirty="0"/>
              <a:t>personalized recommendations</a:t>
            </a:r>
            <a:r>
              <a:rPr lang="en-US" sz="2400" dirty="0"/>
              <a:t>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350" y="2189670"/>
            <a:ext cx="8759725" cy="3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000" y="1485980"/>
            <a:ext cx="9328691" cy="520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475" y="1365030"/>
            <a:ext cx="9328691" cy="516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with existing work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752325" y="1566800"/>
            <a:ext cx="10515600" cy="4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Systems: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Recommendations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Limited to predefined categories like brand or therapeutic use.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Content-Based Filtering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Relies on medicine attributes such as composition but often lacks depth in similarity matching.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Collaborative Filtering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Uses user ratings but performs poorly for less-rated medicines or new products.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Lower precision and recall due to simplistic models and lack of complex data usage.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160317" y="245974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with existing work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9633487" y="6158313"/>
            <a:ext cx="190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333225" y="1236513"/>
            <a:ext cx="10992000" cy="52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Approach: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Composition-Based Recommendations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Uses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Similarity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suggest alternatives with the same active ingredients, enhancing relevance and accuracy.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Precision and Recall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Achieves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92%, Recall: 94%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ensuring more accurate and diverse recommendations.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Personalized and Scalable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Focuses on user-centric suggestions, providing better recommendations and adaptability with growing datasets.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Difference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system outperforms traditional models by utilizing a more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scientifically accurate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data-driven approach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considers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not just superficial attributes like brand name.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 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276075" y="1566800"/>
            <a:ext cx="11263800" cy="52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medicine recommendation system successfully identifies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medicines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similar compositions, providing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personalized suggestions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 improves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accuracy, precision, recall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F1-Score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ensuring more effective and diverse recommendations compared to traditional methods.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system can easily adapt to new medicines and user preferences, making it suitable for real-world applications in healthcare and pharmacies.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/>
          <p:nvPr/>
        </p:nvSpPr>
        <p:spPr>
          <a:xfrm>
            <a:off x="160317" y="245974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 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9633487" y="6158313"/>
            <a:ext cx="190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276075" y="1566800"/>
            <a:ext cx="11263800" cy="52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Gathered data on medicines, including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Encoded categorical data and split the dataset into training and testing sets.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 for classification with a focus on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 similarity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Performance metrics such as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accuracy, precision, recall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F1-Score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assessed the model’s effectiveness.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System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Based on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Similarity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find similar medicines and suggest alternatives.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4"/>
          <p:cNvGrpSpPr/>
          <p:nvPr/>
        </p:nvGrpSpPr>
        <p:grpSpPr>
          <a:xfrm>
            <a:off x="838201" y="373468"/>
            <a:ext cx="9315202" cy="1031354"/>
            <a:chOff x="0" y="8341"/>
            <a:chExt cx="9315202" cy="1031354"/>
          </a:xfrm>
        </p:grpSpPr>
        <p:sp>
          <p:nvSpPr>
            <p:cNvPr id="98" name="Google Shape;98;p14"/>
            <p:cNvSpPr/>
            <p:nvPr/>
          </p:nvSpPr>
          <p:spPr>
            <a:xfrm>
              <a:off x="0" y="8341"/>
              <a:ext cx="9315202" cy="1031354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50347" y="58688"/>
              <a:ext cx="9214508" cy="930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sz="4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755075" y="1516875"/>
            <a:ext cx="10930200" cy="53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The </a:t>
            </a:r>
            <a:r>
              <a:rPr lang="en-US" sz="2400" b="1" dirty="0"/>
              <a:t>Medicine Recommendation System</a:t>
            </a:r>
            <a:r>
              <a:rPr lang="en-US" sz="2400" dirty="0"/>
              <a:t> is a </a:t>
            </a:r>
            <a:r>
              <a:rPr lang="en-US" sz="2400" b="1" dirty="0"/>
              <a:t>machine learning-based web application</a:t>
            </a:r>
            <a:r>
              <a:rPr lang="en-US" sz="2400" dirty="0"/>
              <a:t> that suggests </a:t>
            </a:r>
            <a:r>
              <a:rPr lang="en-US" sz="2400" b="1" dirty="0"/>
              <a:t>alternative medicines</a:t>
            </a:r>
            <a:r>
              <a:rPr lang="en-US" sz="2400" dirty="0"/>
              <a:t> with the </a:t>
            </a:r>
            <a:r>
              <a:rPr lang="en-US" sz="2400" b="1" dirty="0"/>
              <a:t>same chemical composition</a:t>
            </a:r>
            <a:r>
              <a:rPr lang="en-US" sz="2400" dirty="0"/>
              <a:t> but from </a:t>
            </a:r>
            <a:r>
              <a:rPr lang="en-US" sz="2400" b="1" dirty="0"/>
              <a:t>different brands</a:t>
            </a:r>
            <a:r>
              <a:rPr lang="en-US" sz="2400" dirty="0"/>
              <a:t>.</a:t>
            </a:r>
            <a:br>
              <a:rPr lang="en-US" sz="2400" dirty="0"/>
            </a:br>
            <a:endParaRPr sz="2400" dirty="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It aims to solve issues related to </a:t>
            </a:r>
            <a:r>
              <a:rPr lang="en-US" sz="2400" b="1" dirty="0"/>
              <a:t>medicine unavailability</a:t>
            </a:r>
            <a:r>
              <a:rPr lang="en-US" sz="2400" dirty="0"/>
              <a:t>, </a:t>
            </a:r>
            <a:r>
              <a:rPr lang="en-US" sz="2400" b="1" dirty="0"/>
              <a:t>cost variation</a:t>
            </a:r>
            <a:r>
              <a:rPr lang="en-US" sz="2400" dirty="0"/>
              <a:t>, and </a:t>
            </a:r>
            <a:r>
              <a:rPr lang="en-US" sz="2400" b="1" dirty="0"/>
              <a:t>brand dependency</a:t>
            </a:r>
            <a:r>
              <a:rPr lang="en-US" sz="2400" dirty="0"/>
              <a:t> in real-time.</a:t>
            </a:r>
            <a:br>
              <a:rPr lang="en-US" sz="2400" dirty="0"/>
            </a:br>
            <a:endParaRPr sz="2400" dirty="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The system uses </a:t>
            </a:r>
            <a:r>
              <a:rPr lang="en-US" sz="2400" b="1" dirty="0"/>
              <a:t>ML models</a:t>
            </a:r>
            <a:r>
              <a:rPr lang="en-US" sz="2400" dirty="0"/>
              <a:t> trained on a structured dataset of medicines and compositions to ensure accurate and relevant recommendations.</a:t>
            </a:r>
            <a:br>
              <a:rPr lang="en-US" sz="2400" dirty="0"/>
            </a:br>
            <a:endParaRPr sz="2400" dirty="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With an intuitive user interface, the platform enables users to enter a medicine name and instantly receive </a:t>
            </a:r>
            <a:r>
              <a:rPr lang="en-US" sz="2400" b="1" dirty="0"/>
              <a:t>ML-driven alternatives</a:t>
            </a:r>
            <a:r>
              <a:rPr lang="en-US" sz="2400" dirty="0"/>
              <a:t> along with </a:t>
            </a:r>
            <a:r>
              <a:rPr lang="en-US" sz="2400" b="1" dirty="0"/>
              <a:t>purchase links</a:t>
            </a:r>
            <a:r>
              <a:rPr lang="en-US" sz="2400" dirty="0"/>
              <a:t>.</a:t>
            </a:r>
            <a:endParaRPr sz="24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/>
          <p:nvPr/>
        </p:nvSpPr>
        <p:spPr>
          <a:xfrm>
            <a:off x="838201" y="365126"/>
            <a:ext cx="8970817" cy="10764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838201" y="1906293"/>
            <a:ext cx="10515600" cy="246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990600" y="2058692"/>
            <a:ext cx="5286214" cy="293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2"/>
          <p:cNvSpPr txBox="1">
            <a:spLocks noGrp="1"/>
          </p:cNvSpPr>
          <p:nvPr>
            <p:ph type="body" idx="1"/>
          </p:nvPr>
        </p:nvSpPr>
        <p:spPr>
          <a:xfrm>
            <a:off x="838200" y="1577150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Aggarwal, C. C. (2016). </a:t>
            </a:r>
            <a:r>
              <a:rPr lang="en-US" sz="2400" i="1"/>
              <a:t>Recommender Systems: The Textbook</a:t>
            </a:r>
            <a:r>
              <a:rPr lang="en-US" sz="2400"/>
              <a:t>. Springer.</a:t>
            </a:r>
            <a:br>
              <a:rPr lang="en-US" sz="2400"/>
            </a:br>
            <a:r>
              <a:rPr lang="en-US" sz="2400"/>
              <a:t> – Provides foundational concepts and algorithms for recommendation systems.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Scikit-learn documentation. (n.d.).</a:t>
            </a:r>
            <a:r>
              <a:rPr lang="en-US" sz="2400">
                <a:uFill>
                  <a:noFill/>
                </a:uFill>
                <a:hlinkClick r:id="rId3"/>
              </a:rPr>
              <a:t> </a:t>
            </a:r>
            <a:r>
              <a:rPr lang="en-US" sz="2400" i="1" u="sng">
                <a:solidFill>
                  <a:schemeClr val="hlink"/>
                </a:solidFill>
                <a:hlinkClick r:id="rId3"/>
              </a:rPr>
              <a:t>https://scikit-learn.org/</a:t>
            </a:r>
            <a:br>
              <a:rPr lang="en-US" sz="2400" i="1" u="sng">
                <a:solidFill>
                  <a:schemeClr val="hlink"/>
                </a:solidFill>
                <a:hlinkClick r:id="rId3"/>
              </a:rPr>
            </a:br>
            <a:r>
              <a:rPr lang="en-US" sz="2400"/>
              <a:t> – Used for model implementation, evaluation metrics, and preprocessing techniques.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Jayanthi, R. &amp; Murugesan, R. (2020). “Medicine Recommendation System using Machine Learning.” </a:t>
            </a:r>
            <a:r>
              <a:rPr lang="en-US" sz="2400" i="1"/>
              <a:t>International Journal of Engineering Research &amp; Technology (IJERT)</a:t>
            </a:r>
            <a:r>
              <a:rPr lang="en-US" sz="2400"/>
              <a:t>, 9(6).</a:t>
            </a:r>
            <a:br>
              <a:rPr lang="en-US" sz="2400"/>
            </a:br>
            <a:r>
              <a:rPr lang="en-US" sz="2400"/>
              <a:t> – Discusses early models in medicine recommendation based on patient data.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Chatterjee, S. et al. (2021). “Drug Recommendation System using Content-based Filtering.” </a:t>
            </a:r>
            <a:r>
              <a:rPr lang="en-US" sz="2400" i="1"/>
              <a:t>IEEE Xplore.</a:t>
            </a:r>
            <a:br>
              <a:rPr lang="en-US" sz="2400" i="1"/>
            </a:br>
            <a:r>
              <a:rPr lang="en-US" sz="2400"/>
              <a:t> – Supports the use of composition similarity in medicine suggestion logic.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/>
          <p:nvPr/>
        </p:nvSpPr>
        <p:spPr>
          <a:xfrm>
            <a:off x="838201" y="365126"/>
            <a:ext cx="9065820" cy="10878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838201" y="1906293"/>
            <a:ext cx="10515600" cy="246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990600" y="2058692"/>
            <a:ext cx="5286214" cy="293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3"/>
          <p:cNvSpPr txBox="1">
            <a:spLocks noGrp="1"/>
          </p:cNvSpPr>
          <p:nvPr>
            <p:ph type="body" idx="1"/>
          </p:nvPr>
        </p:nvSpPr>
        <p:spPr>
          <a:xfrm>
            <a:off x="838200" y="1701400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IBM Qiskit Documentation. (n.d.). </a:t>
            </a:r>
            <a:r>
              <a:rPr lang="en-US" sz="2400" i="1"/>
              <a:t>https://qiskit.org/documentation/</a:t>
            </a:r>
            <a:br>
              <a:rPr lang="en-US" sz="2400" i="1"/>
            </a:br>
            <a:r>
              <a:rPr lang="en-US" sz="2400"/>
              <a:t> – Referenced in exploring hybrid quantum-classical possibilities for encoding improvements.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UCI Machine Learning Repository. (n.d.).</a:t>
            </a:r>
            <a:r>
              <a:rPr lang="en-US" sz="2400">
                <a:uFill>
                  <a:noFill/>
                </a:uFill>
                <a:hlinkClick r:id="rId3"/>
              </a:rPr>
              <a:t> </a:t>
            </a:r>
            <a:r>
              <a:rPr lang="en-US" sz="2400" i="1" u="sng">
                <a:solidFill>
                  <a:schemeClr val="hlink"/>
                </a:solidFill>
                <a:hlinkClick r:id="rId3"/>
              </a:rPr>
              <a:t>https://archive.ics.uci.edu/</a:t>
            </a:r>
            <a:br>
              <a:rPr lang="en-US" sz="2400" i="1" u="sng">
                <a:solidFill>
                  <a:schemeClr val="hlink"/>
                </a:solidFill>
                <a:hlinkClick r:id="rId3"/>
              </a:rPr>
            </a:br>
            <a:r>
              <a:rPr lang="en-US" sz="2400"/>
              <a:t> – Used as a basis for understanding dataset structuring and modeling approaches.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Sharma, A., &amp; Rani, R. (2019). “A Comparative Study of Classification Models in Health Recommendation Systems.” </a:t>
            </a:r>
            <a:r>
              <a:rPr lang="en-US" sz="2400" i="1"/>
              <a:t>Procedia Computer Science, 152</a:t>
            </a:r>
            <a:r>
              <a:rPr lang="en-US" sz="2400"/>
              <a:t>, 102–107.</a:t>
            </a:r>
            <a:br>
              <a:rPr lang="en-US" sz="2400"/>
            </a:br>
            <a:r>
              <a:rPr lang="en-US" sz="2400"/>
              <a:t> – Helped in selecting the best-suited model (Random Forest) for classification.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WHO Medicine Composition Guidelines. (n.d.).</a:t>
            </a:r>
            <a:r>
              <a:rPr lang="en-US" sz="2400">
                <a:uFill>
                  <a:noFill/>
                </a:uFill>
                <a:hlinkClick r:id="rId4"/>
              </a:rPr>
              <a:t> </a:t>
            </a:r>
            <a:r>
              <a:rPr lang="en-US" sz="2400" i="1" u="sng">
                <a:solidFill>
                  <a:schemeClr val="hlink"/>
                </a:solidFill>
                <a:hlinkClick r:id="rId4"/>
              </a:rPr>
              <a:t>https://www.who.int/</a:t>
            </a:r>
            <a:br>
              <a:rPr lang="en-US" sz="2400" i="1" u="sng">
                <a:solidFill>
                  <a:schemeClr val="hlink"/>
                </a:solidFill>
                <a:hlinkClick r:id="rId4"/>
              </a:rPr>
            </a:br>
            <a:r>
              <a:rPr lang="en-US" sz="2400"/>
              <a:t> – Provided standard reference for validating drug composition information.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/>
        </p:nvSpPr>
        <p:spPr>
          <a:xfrm>
            <a:off x="838200" y="1906296"/>
            <a:ext cx="4791748" cy="348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2719450" y="3244332"/>
            <a:ext cx="68283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cap="none">
                <a:solidFill>
                  <a:srgbClr val="71A1D9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06" name="Google Shape;106;p15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 Survey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838200" y="1283802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Existing Drug Databases &amp; Search Engines</a:t>
            </a: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 err="1"/>
              <a:t>PharmEasy</a:t>
            </a:r>
            <a:r>
              <a:rPr lang="en-US" sz="2400" b="1" dirty="0"/>
              <a:t> / </a:t>
            </a:r>
            <a:r>
              <a:rPr lang="en-US" sz="2400" b="1" dirty="0" err="1"/>
              <a:t>NetMeds</a:t>
            </a:r>
            <a:r>
              <a:rPr lang="en-US" sz="2400" b="1" dirty="0"/>
              <a:t> / 1mg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Provide search options for medicines and show product availability, but they </a:t>
            </a:r>
            <a:r>
              <a:rPr lang="en-US" sz="2400" b="1" dirty="0"/>
              <a:t>lack intelligent substitution suggestions</a:t>
            </a:r>
            <a:r>
              <a:rPr lang="en-US" sz="2400" dirty="0"/>
              <a:t> based on chemical composition.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 err="1"/>
              <a:t>RxNorm</a:t>
            </a:r>
            <a:r>
              <a:rPr lang="en-US" sz="2400" b="1" dirty="0"/>
              <a:t> (by UMLS)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Standardizes names of clinical drugs and links names to ingredients, but is </a:t>
            </a:r>
            <a:r>
              <a:rPr lang="en-US" sz="2400" b="1" dirty="0"/>
              <a:t>not end-user facing</a:t>
            </a:r>
            <a:r>
              <a:rPr lang="en-US" sz="2400" dirty="0"/>
              <a:t> and requires technical expertise to interpret.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Observation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Most existing platforms are either </a:t>
            </a:r>
            <a:r>
              <a:rPr lang="en-US" sz="2400" b="1" dirty="0"/>
              <a:t>not user-friendly</a:t>
            </a:r>
            <a:r>
              <a:rPr lang="en-US" sz="2400" dirty="0"/>
              <a:t>, </a:t>
            </a:r>
            <a:r>
              <a:rPr lang="en-US" sz="2400" b="1" dirty="0"/>
              <a:t>lack real-time recommendations</a:t>
            </a:r>
            <a:r>
              <a:rPr lang="en-US" sz="2400" dirty="0"/>
              <a:t>, or </a:t>
            </a:r>
            <a:r>
              <a:rPr lang="en-US" sz="2400" b="1" dirty="0"/>
              <a:t>do not suggest equivalent branded alternatives</a:t>
            </a:r>
            <a:r>
              <a:rPr lang="en-US" sz="2400" dirty="0"/>
              <a:t>.</a:t>
            </a: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6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14" name="Google Shape;114;p16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 Survey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838200" y="1283802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ML in Healthcare Recommender Systems</a:t>
            </a: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ML in Diagnosis &amp; Treatment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300" dirty="0"/>
              <a:t>Several ML models have been developed for </a:t>
            </a:r>
            <a:r>
              <a:rPr lang="en-US" sz="2300" b="1" dirty="0"/>
              <a:t>disease prediction, treatment planning, and diagnosis</a:t>
            </a:r>
            <a:r>
              <a:rPr lang="en-US" sz="2300" dirty="0"/>
              <a:t>.</a:t>
            </a:r>
            <a:endParaRPr sz="23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Medicine Recommender Systems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300" dirty="0"/>
              <a:t> Limited work has been done specifically on </a:t>
            </a:r>
            <a:r>
              <a:rPr lang="en-US" sz="2300" b="1" dirty="0"/>
              <a:t>recommending equivalent medicines</a:t>
            </a:r>
            <a:r>
              <a:rPr lang="en-US" sz="2300" dirty="0"/>
              <a:t> using </a:t>
            </a:r>
            <a:r>
              <a:rPr lang="en-US" sz="2300" b="1" dirty="0"/>
              <a:t>ML-based similarity models</a:t>
            </a:r>
            <a:r>
              <a:rPr lang="en-US" sz="2300" dirty="0"/>
              <a:t>.</a:t>
            </a:r>
            <a:endParaRPr sz="23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Existing Research</a:t>
            </a:r>
            <a:r>
              <a:rPr lang="en-US" sz="2400" dirty="0"/>
              <a:t>:</a:t>
            </a:r>
            <a:endParaRPr sz="2400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dirty="0"/>
              <a:t>"</a:t>
            </a:r>
            <a:r>
              <a:rPr lang="en-US" sz="2200" dirty="0"/>
              <a:t>Drug Recommendation Using Deep Learning" – focused on side-effect predictions, not brand substitutions.</a:t>
            </a:r>
            <a:endParaRPr sz="2200" dirty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 dirty="0"/>
              <a:t>"Medical Recommender Systems – A Survey" – highlights importance but lacks composition-level brand mapping.</a:t>
            </a:r>
            <a:endParaRPr sz="2200" dirty="0"/>
          </a:p>
          <a:p>
            <a:pPr marL="228600" lvl="0" indent="-50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22" name="Google Shape;122;p17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 Survey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791249" y="1185228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Research Gap &amp; Motivation</a:t>
            </a: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Gap Identified</a:t>
            </a:r>
            <a:r>
              <a:rPr lang="en-US" sz="2400" dirty="0"/>
              <a:t>:</a:t>
            </a:r>
            <a:endParaRPr sz="2400" dirty="0"/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No major system focuses on </a:t>
            </a:r>
            <a:r>
              <a:rPr lang="en-US" sz="2300" b="1" dirty="0"/>
              <a:t>substituting same-composition medicines from various brands</a:t>
            </a:r>
            <a:r>
              <a:rPr lang="en-US" sz="2300" dirty="0"/>
              <a:t> in a user-friendly way.</a:t>
            </a:r>
            <a:endParaRPr sz="2300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300" dirty="0"/>
              <a:t>Existing systems do not utilize </a:t>
            </a:r>
            <a:r>
              <a:rPr lang="en-US" sz="2300" b="1" dirty="0"/>
              <a:t>ML models to analyze and suggest interchangeable medicines</a:t>
            </a:r>
            <a:r>
              <a:rPr lang="en-US" sz="2300" dirty="0"/>
              <a:t> dynamically.</a:t>
            </a:r>
            <a:br>
              <a:rPr lang="en-US" dirty="0"/>
            </a:b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Motivation</a:t>
            </a:r>
            <a:r>
              <a:rPr lang="en-US" sz="2400" dirty="0"/>
              <a:t>:</a:t>
            </a:r>
            <a:endParaRPr sz="2400" dirty="0"/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Create a </a:t>
            </a:r>
            <a:r>
              <a:rPr lang="en-US" sz="2300" b="1" dirty="0"/>
              <a:t>ML-powered platform</a:t>
            </a:r>
            <a:r>
              <a:rPr lang="en-US" sz="2300" dirty="0"/>
              <a:t> that addresses </a:t>
            </a:r>
            <a:r>
              <a:rPr lang="en-US" sz="2300" b="1" dirty="0"/>
              <a:t>medicine unavailability, cost concerns</a:t>
            </a:r>
            <a:r>
              <a:rPr lang="en-US" sz="2300" dirty="0"/>
              <a:t>, and </a:t>
            </a:r>
            <a:r>
              <a:rPr lang="en-US" sz="2300" b="1" dirty="0"/>
              <a:t>brand bias</a:t>
            </a:r>
            <a:r>
              <a:rPr lang="en-US" sz="2300" dirty="0"/>
              <a:t>.</a:t>
            </a:r>
            <a:endParaRPr sz="2300" dirty="0"/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Empower users with </a:t>
            </a:r>
            <a:r>
              <a:rPr lang="en-US" sz="2300" b="1" dirty="0"/>
              <a:t>informed choices</a:t>
            </a:r>
            <a:r>
              <a:rPr lang="en-US" sz="2300" dirty="0"/>
              <a:t> using a </a:t>
            </a:r>
            <a:r>
              <a:rPr lang="en-US" sz="2300" b="1" dirty="0"/>
              <a:t>simple interface + intelligent backend</a:t>
            </a:r>
            <a:r>
              <a:rPr lang="en-US" sz="2300" dirty="0"/>
              <a:t>.</a:t>
            </a:r>
            <a:endParaRPr sz="2300" dirty="0"/>
          </a:p>
          <a:p>
            <a:pPr marL="228600" lvl="0" indent="-50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838200" y="1556900"/>
            <a:ext cx="10214100" cy="5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Medicine Recommender System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suggests alternative medicines with the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chemical composition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different brands.</a:t>
            </a:r>
            <a:b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Machine Learning techniques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intelligently analyze and match medicine compositions.</a:t>
            </a:r>
            <a:b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medicine accessibility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users when a specific brand is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unavailable or unaffordable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 clean, user-friendly interface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inputting medicine names and displaying relevant alternatives.</a:t>
            </a:r>
            <a:b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Bridge the gap between medical data and usability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transforming static drug info into dynamic, personalized suggestions.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8"/>
          <p:cNvGrpSpPr/>
          <p:nvPr/>
        </p:nvGrpSpPr>
        <p:grpSpPr>
          <a:xfrm>
            <a:off x="838200" y="307525"/>
            <a:ext cx="8795400" cy="1003044"/>
            <a:chOff x="0" y="3193"/>
            <a:chExt cx="8795400" cy="1319100"/>
          </a:xfrm>
        </p:grpSpPr>
        <p:sp>
          <p:nvSpPr>
            <p:cNvPr id="132" name="Google Shape;132;p18"/>
            <p:cNvSpPr/>
            <p:nvPr/>
          </p:nvSpPr>
          <p:spPr>
            <a:xfrm>
              <a:off x="0" y="3193"/>
              <a:ext cx="8795400" cy="13191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64397" y="67590"/>
              <a:ext cx="8666400" cy="119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50" tIns="209550" rIns="209550" bIns="209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Objectives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261258" y="365126"/>
            <a:ext cx="10569000" cy="1268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Architecture</a:t>
            </a:r>
            <a:endParaRPr sz="4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300" y="1806625"/>
            <a:ext cx="7682125" cy="49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838201" y="365126"/>
            <a:ext cx="8795286" cy="105543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838201" y="1277382"/>
            <a:ext cx="10062600" cy="51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Acquisition &amp; Preprocessing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Gathered data from online pharmaceutical databases including brand names, compositions, and manufacturer details.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Removed duplicates, corrected inconsistent entries, and standardized composition formats for uniformity.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Medicine Name</a:t>
            </a:r>
            <a:b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Ingredients (Compositions)</a:t>
            </a:r>
            <a:b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Manufacturer/Brand</a:t>
            </a:r>
            <a:endParaRPr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Encoding &amp; Vectorization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text-based data for compatibility with machine learning models.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838201" y="365126"/>
            <a:ext cx="8795286" cy="105543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838201" y="1365574"/>
            <a:ext cx="9487800" cy="51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Development &amp; Integration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Similarity Matching Using ML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Employed model  </a:t>
            </a:r>
            <a:r>
              <a:rPr lang="en-US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Similarity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find medicines with the same composition.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Engine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Designed to return alternative medicines from different brands with equivalent ingredients.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Interface Integration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an interactive frontend using </a:t>
            </a:r>
            <a:r>
              <a:rPr lang="en-US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HTML/CSS/JavaScript + Flask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user queries and result display.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Online Pharmacy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“Buy Now” links to platforms like </a:t>
            </a:r>
            <a:r>
              <a:rPr lang="en-US" sz="21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PharmEasy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real-world applicability.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1516</Words>
  <Application>Microsoft Office PowerPoint</Application>
  <PresentationFormat>Widescreen</PresentationFormat>
  <Paragraphs>109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Algerian</vt:lpstr>
      <vt:lpstr>Calibri</vt:lpstr>
      <vt:lpstr>Gill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madhan raj</cp:lastModifiedBy>
  <cp:revision>3</cp:revision>
  <dcterms:modified xsi:type="dcterms:W3CDTF">2025-05-11T10:57:03Z</dcterms:modified>
</cp:coreProperties>
</file>