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1" r:id="rId8"/>
    <p:sldId id="262" r:id="rId9"/>
    <p:sldId id="263" r:id="rId10"/>
    <p:sldId id="264" r:id="rId11"/>
    <p:sldId id="277" r:id="rId12"/>
    <p:sldId id="278" r:id="rId13"/>
    <p:sldId id="279" r:id="rId14"/>
    <p:sldId id="265" r:id="rId15"/>
    <p:sldId id="266" r:id="rId16"/>
    <p:sldId id="280" r:id="rId17"/>
    <p:sldId id="281" r:id="rId18"/>
    <p:sldId id="282" r:id="rId19"/>
    <p:sldId id="283" r:id="rId20"/>
    <p:sldId id="284" r:id="rId21"/>
    <p:sldId id="285" r:id="rId22"/>
    <p:sldId id="286" r:id="rId23"/>
    <p:sldId id="287" r:id="rId24"/>
    <p:sldId id="288" r:id="rId25"/>
    <p:sldId id="289" r:id="rId26"/>
    <p:sldId id="269" r:id="rId27"/>
    <p:sldId id="270" r:id="rId28"/>
    <p:sldId id="290" r:id="rId29"/>
    <p:sldId id="271" r:id="rId30"/>
    <p:sldId id="272" r:id="rId31"/>
    <p:sldId id="273" r:id="rId32"/>
    <p:sldId id="274" r:id="rId33"/>
    <p:sldId id="275" r:id="rId3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84" d="100"/>
          <a:sy n="84" d="100"/>
        </p:scale>
        <p:origin x="142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Calibri"/>
                <a:cs typeface="Calibri"/>
              </a:rPr>
              <a:t>220701148</a:t>
            </a:r>
          </a:p>
          <a:p>
            <a:pPr marL="12700" marR="1216025">
              <a:lnSpc>
                <a:spcPct val="100000"/>
              </a:lnSpc>
              <a:spcBef>
                <a:spcPts val="100"/>
              </a:spcBef>
            </a:pPr>
            <a:r>
              <a:rPr lang="en-IN" sz="2000" b="1" spc="-25" dirty="0">
                <a:latin typeface="Calibri"/>
                <a:cs typeface="Calibri"/>
              </a:rPr>
              <a:t>Madhan Raj P</a:t>
            </a:r>
            <a:endParaRPr sz="2000" dirty="0">
              <a:latin typeface="Calibri"/>
              <a:cs typeface="Calibri"/>
            </a:endParaRPr>
          </a:p>
          <a:p>
            <a:pPr marL="12700">
              <a:lnSpc>
                <a:spcPct val="100000"/>
              </a:lnSpc>
            </a:pPr>
            <a:r>
              <a:rPr lang="en-IN" sz="2000" b="1" dirty="0">
                <a:latin typeface="Calibri"/>
                <a:cs typeface="Calibri"/>
              </a:rPr>
              <a:t>Mrs G.M. </a:t>
            </a:r>
            <a:r>
              <a:rPr lang="en-IN" sz="2000" b="1" dirty="0" err="1">
                <a:latin typeface="Calibri"/>
                <a:cs typeface="Calibri"/>
              </a:rPr>
              <a:t>Sasikala</a:t>
            </a:r>
            <a:r>
              <a:rPr lang="en-IN" sz="2000" b="1" dirty="0">
                <a:latin typeface="Calibri"/>
                <a:cs typeface="Calibri"/>
              </a:rPr>
              <a:t> M.E</a:t>
            </a:r>
            <a:endParaRPr sz="2000" dirty="0">
              <a:latin typeface="Calibri"/>
              <a:cs typeface="Calibri"/>
            </a:endParaRPr>
          </a:p>
          <a:p>
            <a:pPr marL="12700">
              <a:lnSpc>
                <a:spcPct val="100000"/>
              </a:lnSpc>
            </a:pPr>
            <a:r>
              <a:rPr lang="en-IN" sz="2000" b="1" spc="-10" dirty="0">
                <a:latin typeface="Calibri"/>
                <a:cs typeface="Calibri"/>
              </a:rPr>
              <a:t>Computer 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98599" y="1956704"/>
            <a:ext cx="4930793" cy="2721258"/>
          </a:xfrm>
          <a:prstGeom prst="rect">
            <a:avLst/>
          </a:prstGeom>
        </p:spPr>
        <p:txBody>
          <a:bodyPr vert="horz" wrap="square" lIns="0" tIns="12700" rIns="0" bIns="0" rtlCol="0">
            <a:spAutoFit/>
          </a:bodyPr>
          <a:lstStyle/>
          <a:p>
            <a:pPr marL="12700" marR="5080">
              <a:lnSpc>
                <a:spcPct val="100000"/>
              </a:lnSpc>
              <a:spcBef>
                <a:spcPts val="100"/>
              </a:spcBef>
            </a:pPr>
            <a:r>
              <a:rPr lang="en-IN" sz="4400" b="1" dirty="0">
                <a:solidFill>
                  <a:srgbClr val="FFFFFF"/>
                </a:solidFill>
                <a:latin typeface="Calibri"/>
                <a:cs typeface="Calibri"/>
              </a:rPr>
              <a:t>AUTOMATED STUDENT DATA ENTRY TO A GOOGLE FORM</a:t>
            </a:r>
            <a:endParaRPr sz="4400" dirty="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p:cNvSpPr txBox="1"/>
          <p:nvPr/>
        </p:nvSpPr>
        <p:spPr>
          <a:xfrm>
            <a:off x="308024" y="878961"/>
            <a:ext cx="8759776" cy="6150402"/>
          </a:xfrm>
          <a:prstGeom prst="rect">
            <a:avLst/>
          </a:prstGeom>
        </p:spPr>
        <p:txBody>
          <a:bodyPr vert="horz" wrap="square" lIns="0" tIns="137160" rIns="0" bIns="0" rtlCol="0">
            <a:spAutoFit/>
          </a:bodyPr>
          <a:lstStyle/>
          <a:p>
            <a:pPr marL="342900" indent="-342900" algn="l">
              <a:buFont typeface="Wingdings" panose="05000000000000000000" pitchFamily="2" charset="2"/>
              <a:buChar char="§"/>
            </a:pPr>
            <a:r>
              <a:rPr lang="en-US" sz="2400" b="1" dirty="0">
                <a:latin typeface="+mj-lt"/>
              </a:rPr>
              <a:t>Module 1: Data Extraction and Processing</a:t>
            </a:r>
            <a:br>
              <a:rPr lang="en-US" sz="2400" dirty="0">
                <a:latin typeface="+mj-lt"/>
              </a:rPr>
            </a:br>
            <a:r>
              <a:rPr lang="en-US" sz="2400" dirty="0">
                <a:latin typeface="+mj-lt"/>
              </a:rPr>
              <a:t>In this module, the goal is to automate the extraction of student data from various sources, such as spreadsheets, databases, or other structured formats, and prepare it for entry into the Google Form. The process involves extracting relevant information like student names, IDs, contact details, and course details, then processing this data to ensure it's in the correct format for the Google Form fields. Key tasks include:</a:t>
            </a:r>
          </a:p>
          <a:p>
            <a:pPr marL="342900" indent="-342900" algn="l">
              <a:buFont typeface="Arial" panose="020B0604020202020204" pitchFamily="34" charset="0"/>
              <a:buChar char="•"/>
            </a:pPr>
            <a:r>
              <a:rPr lang="en-US" sz="2400" b="1" dirty="0">
                <a:latin typeface="+mj-lt"/>
              </a:rPr>
              <a:t>Data Extraction:</a:t>
            </a:r>
            <a:r>
              <a:rPr lang="en-US" sz="2400" dirty="0">
                <a:latin typeface="+mj-lt"/>
              </a:rPr>
              <a:t> Identifying and collecting the necessary student data from the input source (e.g., Excel, CSV).</a:t>
            </a:r>
          </a:p>
          <a:p>
            <a:pPr marL="342900" indent="-342900" algn="l">
              <a:buFont typeface="Arial" panose="020B0604020202020204" pitchFamily="34" charset="0"/>
              <a:buChar char="•"/>
            </a:pPr>
            <a:r>
              <a:rPr lang="en-US" sz="2400" b="1" dirty="0">
                <a:latin typeface="+mj-lt"/>
              </a:rPr>
              <a:t>Data Validation:</a:t>
            </a:r>
            <a:r>
              <a:rPr lang="en-US" sz="2400" dirty="0">
                <a:latin typeface="+mj-lt"/>
              </a:rPr>
              <a:t> Checking for missing or erroneous data and ensuring consistency in formatting.</a:t>
            </a:r>
          </a:p>
          <a:p>
            <a:pPr marL="342900" indent="-342900" algn="l">
              <a:buFont typeface="Arial" panose="020B0604020202020204" pitchFamily="34" charset="0"/>
              <a:buChar char="•"/>
            </a:pPr>
            <a:r>
              <a:rPr lang="en-US" sz="2400" b="1" dirty="0">
                <a:latin typeface="+mj-lt"/>
              </a:rPr>
              <a:t>Data Processing:</a:t>
            </a:r>
            <a:r>
              <a:rPr lang="en-US" sz="2400" dirty="0">
                <a:latin typeface="+mj-lt"/>
              </a:rPr>
              <a:t> Transforming or formatting the data as required by the Google Form fields, such as converting dates or ensuring correct case formatting for names.</a:t>
            </a:r>
          </a:p>
          <a:p>
            <a:pPr marL="12700">
              <a:lnSpc>
                <a:spcPct val="100000"/>
              </a:lnSpc>
              <a:spcBef>
                <a:spcPts val="800"/>
              </a:spcBef>
              <a:tabLst>
                <a:tab pos="310515" algn="l"/>
              </a:tabLst>
            </a:pP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56B8-67FD-4144-8FB3-5B23407B6A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EFEB4F-3E89-2DE2-0586-17C40DCBB4C4}"/>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3C2D41FF-B7B2-0269-1FF3-11D680FE48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3E8F2EEB-3A81-EE79-CD23-E94449E02DC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BDD96EA-C4B9-1187-59BC-40998A89E43C}"/>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10805D2C-3297-8788-DEC8-248C2B2E323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E65C1598-C58F-B590-0F0B-733EE5914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25" y="1524000"/>
            <a:ext cx="5574949" cy="4648200"/>
          </a:xfrm>
          <a:prstGeom prst="rect">
            <a:avLst/>
          </a:prstGeom>
        </p:spPr>
      </p:pic>
    </p:spTree>
    <p:extLst>
      <p:ext uri="{BB962C8B-B14F-4D97-AF65-F5344CB8AC3E}">
        <p14:creationId xmlns:p14="http://schemas.microsoft.com/office/powerpoint/2010/main" val="372696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object 3">
            <a:extLst>
              <a:ext uri="{FF2B5EF4-FFF2-40B4-BE49-F238E27FC236}">
                <a16:creationId xmlns:a16="http://schemas.microsoft.com/office/drawing/2014/main" id="{97B9017F-84FA-924F-CB66-2077732DCC49}"/>
              </a:ext>
            </a:extLst>
          </p:cNvPr>
          <p:cNvSpPr txBox="1"/>
          <p:nvPr/>
        </p:nvSpPr>
        <p:spPr>
          <a:xfrm>
            <a:off x="308024" y="878961"/>
            <a:ext cx="8759776" cy="5309146"/>
          </a:xfrm>
          <a:prstGeom prst="rect">
            <a:avLst/>
          </a:prstGeom>
        </p:spPr>
        <p:txBody>
          <a:bodyPr vert="horz" wrap="square" lIns="0" tIns="137160" rIns="0" bIns="0" rtlCol="0">
            <a:spAutoFit/>
          </a:bodyPr>
          <a:lstStyle/>
          <a:p>
            <a:pPr marL="342900" indent="-342900" algn="just">
              <a:buFont typeface="Wingdings" panose="05000000000000000000" pitchFamily="2" charset="2"/>
              <a:buChar char="§"/>
            </a:pPr>
            <a:r>
              <a:rPr lang="en-US" sz="2400" b="1" dirty="0">
                <a:latin typeface="+mn-lt"/>
              </a:rPr>
              <a:t>Module 2: Automated Data Entry to Google Form</a:t>
            </a:r>
            <a:endParaRPr lang="en-US" sz="2400" dirty="0">
              <a:latin typeface="+mn-lt"/>
            </a:endParaRPr>
          </a:p>
          <a:p>
            <a:pPr algn="just"/>
            <a:r>
              <a:rPr lang="en-US" sz="2400" dirty="0">
                <a:latin typeface="+mn-lt"/>
              </a:rPr>
              <a:t>In this module, the focus is on automating the process of entering                               the extracted and processed student data into the Google Form. UiPath will be used to simulate user interactions with the form, filling in the fields automatically based on the data extracted and processed in the previous module. The key tasks in this module include:</a:t>
            </a:r>
          </a:p>
          <a:p>
            <a:pPr marL="342900" indent="-342900" algn="just">
              <a:buFont typeface="Arial" panose="020B0604020202020204" pitchFamily="34" charset="0"/>
              <a:buChar char="•"/>
            </a:pPr>
            <a:r>
              <a:rPr lang="en-US" sz="2400" b="1" dirty="0">
                <a:latin typeface="+mn-lt"/>
              </a:rPr>
              <a:t>Form Interaction Automation:</a:t>
            </a:r>
            <a:r>
              <a:rPr lang="en-US" sz="2400" dirty="0">
                <a:latin typeface="+mn-lt"/>
              </a:rPr>
              <a:t> Using UiPath’s web automation features to open the Google Form in a browser and interact with its fields, such as text inputs, drop-down menus, and checkboxes.</a:t>
            </a:r>
          </a:p>
          <a:p>
            <a:pPr marL="342900" indent="-342900" algn="just">
              <a:buFont typeface="Arial" panose="020B0604020202020204" pitchFamily="34" charset="0"/>
              <a:buChar char="•"/>
            </a:pPr>
            <a:r>
              <a:rPr lang="en-US" sz="2400" b="1" dirty="0">
                <a:latin typeface="+mn-lt"/>
              </a:rPr>
              <a:t>Data Mapping:</a:t>
            </a:r>
            <a:r>
              <a:rPr lang="en-US" sz="2400" dirty="0">
                <a:latin typeface="+mn-lt"/>
              </a:rPr>
              <a:t> Mapping the processed student data to the corresponding fields in the Google Form (e.g., student names, IDs, and course details).</a:t>
            </a:r>
          </a:p>
          <a:p>
            <a:pPr marL="342900" indent="-342900" algn="just">
              <a:buFont typeface="Arial" panose="020B0604020202020204" pitchFamily="34" charset="0"/>
              <a:buChar char="•"/>
            </a:pPr>
            <a:r>
              <a:rPr lang="en-US" sz="2400" b="1" dirty="0">
                <a:latin typeface="+mn-lt"/>
              </a:rPr>
              <a:t>Error Handling:</a:t>
            </a:r>
            <a:r>
              <a:rPr lang="en-US" sz="2400" dirty="0">
                <a:latin typeface="+mn-lt"/>
              </a:rPr>
              <a:t> Implementing error handling to manage issues such as network delays, incorrect data entry, or form validation errors.</a:t>
            </a:r>
          </a:p>
        </p:txBody>
      </p:sp>
    </p:spTree>
    <p:extLst>
      <p:ext uri="{BB962C8B-B14F-4D97-AF65-F5344CB8AC3E}">
        <p14:creationId xmlns:p14="http://schemas.microsoft.com/office/powerpoint/2010/main" val="383786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D6F6-B8BE-610F-2C69-FBB89994B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A98DFF-F9E4-7710-1612-B9633F66BEF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B15D2207-2B60-79FE-03E2-4AC4832625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842EB38-624C-03BA-3B3E-6FD88A7E3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0B55978-F571-9CB5-A637-9F92C219BD8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E74F4749-9F9B-540A-F96D-78D498E2F29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11" name="Picture 10">
            <a:extLst>
              <a:ext uri="{FF2B5EF4-FFF2-40B4-BE49-F238E27FC236}">
                <a16:creationId xmlns:a16="http://schemas.microsoft.com/office/drawing/2014/main" id="{730FF1E8-6FF0-CB8F-3577-D23754588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1447800"/>
            <a:ext cx="5219700" cy="4876800"/>
          </a:xfrm>
          <a:prstGeom prst="rect">
            <a:avLst/>
          </a:prstGeom>
        </p:spPr>
      </p:pic>
    </p:spTree>
    <p:extLst>
      <p:ext uri="{BB962C8B-B14F-4D97-AF65-F5344CB8AC3E}">
        <p14:creationId xmlns:p14="http://schemas.microsoft.com/office/powerpoint/2010/main" val="303475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Calibri"/>
                <a:cs typeface="Calibri"/>
              </a:rPr>
              <a:t>E</a:t>
            </a:r>
            <a:r>
              <a:rPr lang="en-IN" sz="2400" b="1" spc="-25" dirty="0" err="1">
                <a:latin typeface="Calibri"/>
                <a:cs typeface="Calibri"/>
              </a:rPr>
              <a:t>ntity</a:t>
            </a:r>
            <a:r>
              <a:rPr lang="en-IN" sz="2400" b="1" spc="-25" dirty="0">
                <a:latin typeface="Calibri"/>
                <a:cs typeface="Calibri"/>
              </a:rPr>
              <a:t> Relationship Diagram</a:t>
            </a:r>
            <a:endParaRPr sz="2400" b="1" dirty="0">
              <a:latin typeface="Calibri"/>
              <a:cs typeface="Calibri"/>
            </a:endParaRPr>
          </a:p>
        </p:txBody>
      </p:sp>
      <p:pic>
        <p:nvPicPr>
          <p:cNvPr id="10" name="Picture 9">
            <a:extLst>
              <a:ext uri="{FF2B5EF4-FFF2-40B4-BE49-F238E27FC236}">
                <a16:creationId xmlns:a16="http://schemas.microsoft.com/office/drawing/2014/main" id="{F4CB2B5D-5792-0283-BE87-FE99F719D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12" y="1719573"/>
            <a:ext cx="5895975" cy="3971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p:cNvSpPr txBox="1"/>
          <p:nvPr/>
        </p:nvSpPr>
        <p:spPr>
          <a:xfrm>
            <a:off x="308024" y="891641"/>
            <a:ext cx="8759776" cy="4331955"/>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2400" b="1" dirty="0">
                <a:latin typeface="+mj-lt"/>
              </a:rPr>
              <a:t>Main Process: Automated Data Entry Workflow</a:t>
            </a:r>
          </a:p>
          <a:p>
            <a:pPr marL="310515" indent="-297815">
              <a:lnSpc>
                <a:spcPct val="100000"/>
              </a:lnSpc>
              <a:spcBef>
                <a:spcPts val="980"/>
              </a:spcBef>
              <a:buFont typeface="Lucida Sans Unicode"/>
              <a:buChar char="▪"/>
              <a:tabLst>
                <a:tab pos="310515" algn="l"/>
              </a:tabLst>
            </a:pPr>
            <a:r>
              <a:rPr lang="en-US" sz="2400" b="1" dirty="0">
                <a:latin typeface="+mj-lt"/>
              </a:rPr>
              <a:t>Initialize And Setup</a:t>
            </a:r>
            <a:br>
              <a:rPr lang="en-US" sz="2400" dirty="0"/>
            </a:br>
            <a:r>
              <a:rPr lang="en-US" sz="2400" dirty="0">
                <a:latin typeface="+mj-lt"/>
              </a:rPr>
              <a:t>The process begins by initializing required variables such as the file path for the student data and the Google Form URL. The workflow sets up the environment by opening the Google Form in a web browser to ensure it is ready for data entry. Any necessary prerequisites for the form or file access are verified during this step.</a:t>
            </a:r>
          </a:p>
          <a:p>
            <a:pPr marL="355600" indent="-342900" algn="l">
              <a:lnSpc>
                <a:spcPct val="100000"/>
              </a:lnSpc>
              <a:spcBef>
                <a:spcPts val="980"/>
              </a:spcBef>
              <a:buFont typeface="Arial" panose="020B0604020202020204" pitchFamily="34" charset="0"/>
              <a:buChar char="•"/>
              <a:tabLst>
                <a:tab pos="310515" algn="l"/>
              </a:tabLst>
            </a:pPr>
            <a:r>
              <a:rPr lang="en-US" sz="2400" b="1" dirty="0">
                <a:latin typeface="+mj-lt"/>
              </a:rPr>
              <a:t>Read Student Data</a:t>
            </a:r>
          </a:p>
          <a:p>
            <a:pPr marL="12700" algn="l">
              <a:lnSpc>
                <a:spcPct val="100000"/>
              </a:lnSpc>
              <a:spcBef>
                <a:spcPts val="980"/>
              </a:spcBef>
              <a:tabLst>
                <a:tab pos="310515" algn="l"/>
              </a:tabLst>
            </a:pPr>
            <a:r>
              <a:rPr lang="en-US" sz="2400" b="1" dirty="0">
                <a:latin typeface="+mj-lt"/>
              </a:rPr>
              <a:t>      </a:t>
            </a:r>
          </a:p>
          <a:p>
            <a:pPr marL="12700">
              <a:lnSpc>
                <a:spcPct val="100000"/>
              </a:lnSpc>
              <a:spcBef>
                <a:spcPts val="980"/>
              </a:spcBef>
              <a:tabLst>
                <a:tab pos="310515" algn="l"/>
              </a:tabLst>
            </a:pPr>
            <a:endParaRPr sz="2400" b="1" dirty="0">
              <a:latin typeface="+mj-lt"/>
              <a:cs typeface="Calibri"/>
            </a:endParaRPr>
          </a:p>
        </p:txBody>
      </p:sp>
      <p:sp>
        <p:nvSpPr>
          <p:cNvPr id="16" name="Rectangle 10">
            <a:extLst>
              <a:ext uri="{FF2B5EF4-FFF2-40B4-BE49-F238E27FC236}">
                <a16:creationId xmlns:a16="http://schemas.microsoft.com/office/drawing/2014/main" id="{E85AA538-B0C6-D0C6-A81E-C1AAC9326B6F}"/>
              </a:ext>
            </a:extLst>
          </p:cNvPr>
          <p:cNvSpPr>
            <a:spLocks noChangeArrowheads="1"/>
          </p:cNvSpPr>
          <p:nvPr/>
        </p:nvSpPr>
        <p:spPr bwMode="auto">
          <a:xfrm>
            <a:off x="542905" y="4191000"/>
            <a:ext cx="78003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The workflow reads student data from an Excel or CSV file using the Read Range activity. The data is loaded into a data table, and integrity checks are performed to ensure fields are not empty and follow the expected format. This prepares the records for sequential processing</a:t>
            </a:r>
            <a:r>
              <a:rPr kumimoji="0" lang="en-US" altLang="en-US" sz="600" b="0" i="0" u="none" strike="noStrike" cap="none" normalizeH="0" baseline="0" dirty="0">
                <a:ln>
                  <a:noFill/>
                </a:ln>
                <a:solidFill>
                  <a:schemeClr val="tx1"/>
                </a:solidFill>
                <a:effectLst/>
                <a:latin typeface="+mj-lt"/>
              </a:rPr>
              <a:t>. </a:t>
            </a:r>
            <a:endParaRPr kumimoji="0" lang="en-US" altLang="en-US" sz="1800" b="0" i="0" u="none" strike="noStrike" cap="none" normalizeH="0" baseline="0" dirty="0">
              <a:ln>
                <a:noFill/>
              </a:ln>
              <a:solidFill>
                <a:schemeClr val="tx1"/>
              </a:solidFill>
              <a:effectLst/>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8C899-3B1F-FAFD-6186-B2C5C853C2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BD222A-DB68-41D7-391A-FC3EB7CDA7A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BDF6C16-173F-47E6-2CA4-13A322DB704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6D2E437-E61F-EB5B-8DEC-2D811E6E5CD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7E15A8B-A7F7-81D6-2C9E-F8CBCD14B0B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3D737467-94AE-3347-130D-E71E14309064}"/>
              </a:ext>
            </a:extLst>
          </p:cNvPr>
          <p:cNvSpPr txBox="1"/>
          <p:nvPr/>
        </p:nvSpPr>
        <p:spPr>
          <a:xfrm>
            <a:off x="308024" y="891641"/>
            <a:ext cx="8759776" cy="4331955"/>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2400" b="1" dirty="0">
                <a:latin typeface="+mj-lt"/>
              </a:rPr>
              <a:t>Main Process: Automated Data Entry Workflow</a:t>
            </a:r>
          </a:p>
          <a:p>
            <a:pPr marL="355600" indent="-342900" algn="l">
              <a:lnSpc>
                <a:spcPct val="100000"/>
              </a:lnSpc>
              <a:spcBef>
                <a:spcPts val="980"/>
              </a:spcBef>
              <a:buFont typeface="Arial" panose="020B0604020202020204" pitchFamily="34" charset="0"/>
              <a:buChar char="•"/>
              <a:tabLst>
                <a:tab pos="310515" algn="l"/>
              </a:tabLst>
            </a:pPr>
            <a:r>
              <a:rPr lang="en-US" sz="2400" b="1" dirty="0">
                <a:latin typeface="+mj-lt"/>
              </a:rPr>
              <a:t>Process Each Student Record</a:t>
            </a:r>
            <a:br>
              <a:rPr lang="en-US" sz="2400" dirty="0"/>
            </a:br>
            <a:r>
              <a:rPr lang="en-US" sz="2400" dirty="0">
                <a:latin typeface="+mj-lt"/>
              </a:rPr>
              <a:t>For each row in the student data table, the workflow invokes the "Fill and Submit Form" subprocess. It processes the records sequentially, ensuring each student's data is entered and submitted. Errors during submission are logged, and the process continues with the next record to maintain efficiency.</a:t>
            </a:r>
          </a:p>
          <a:p>
            <a:pPr marL="355600" indent="-342900" algn="l">
              <a:lnSpc>
                <a:spcPct val="100000"/>
              </a:lnSpc>
              <a:spcBef>
                <a:spcPts val="980"/>
              </a:spcBef>
              <a:buFont typeface="Arial" panose="020B0604020202020204" pitchFamily="34" charset="0"/>
              <a:buChar char="•"/>
              <a:tabLst>
                <a:tab pos="310515" algn="l"/>
              </a:tabLst>
            </a:pPr>
            <a:r>
              <a:rPr lang="en-US" sz="2400" b="1" dirty="0">
                <a:latin typeface="+mj-lt"/>
              </a:rPr>
              <a:t>Cleanup And Exit</a:t>
            </a:r>
          </a:p>
          <a:p>
            <a:pPr marL="12700" algn="l">
              <a:lnSpc>
                <a:spcPct val="100000"/>
              </a:lnSpc>
              <a:spcBef>
                <a:spcPts val="980"/>
              </a:spcBef>
              <a:tabLst>
                <a:tab pos="310515" algn="l"/>
              </a:tabLst>
            </a:pPr>
            <a:r>
              <a:rPr lang="en-US" sz="2400" b="1" dirty="0">
                <a:latin typeface="+mj-lt"/>
              </a:rPr>
              <a:t>      </a:t>
            </a:r>
          </a:p>
          <a:p>
            <a:pPr marL="12700">
              <a:lnSpc>
                <a:spcPct val="100000"/>
              </a:lnSpc>
              <a:spcBef>
                <a:spcPts val="980"/>
              </a:spcBef>
              <a:tabLst>
                <a:tab pos="310515" algn="l"/>
              </a:tabLst>
            </a:pPr>
            <a:endParaRPr sz="2400" b="1" dirty="0">
              <a:latin typeface="+mj-lt"/>
              <a:cs typeface="Calibri"/>
            </a:endParaRPr>
          </a:p>
        </p:txBody>
      </p:sp>
      <p:sp>
        <p:nvSpPr>
          <p:cNvPr id="16" name="Rectangle 10">
            <a:extLst>
              <a:ext uri="{FF2B5EF4-FFF2-40B4-BE49-F238E27FC236}">
                <a16:creationId xmlns:a16="http://schemas.microsoft.com/office/drawing/2014/main" id="{087FBFB3-0D53-4B76-5240-9361A03D83F9}"/>
              </a:ext>
            </a:extLst>
          </p:cNvPr>
          <p:cNvSpPr>
            <a:spLocks noChangeArrowheads="1"/>
          </p:cNvSpPr>
          <p:nvPr/>
        </p:nvSpPr>
        <p:spPr bwMode="auto">
          <a:xfrm>
            <a:off x="542165" y="4267200"/>
            <a:ext cx="780037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mj-lt"/>
              </a:rPr>
              <a:t>Once all records are processed, the browser is closed, and the workflow generates a summary report detailing successful and failed submissions. This ensures proper documentation and enables any necessary follow-up actions.</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8040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E237-B0CC-D887-31CD-FB3BBCB780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34FEF5-7830-E401-F1E0-41315C2F1F2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43B7774B-237A-0759-F63F-B00B0660003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C57B0998-6904-8512-DBD2-3A270D9F4F2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18DFA80-71E8-E988-ABDE-F5246C03028B}"/>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870C7151-75E3-D9E4-AC17-8ED9E46511FA}"/>
              </a:ext>
            </a:extLst>
          </p:cNvPr>
          <p:cNvSpPr txBox="1"/>
          <p:nvPr/>
        </p:nvSpPr>
        <p:spPr>
          <a:xfrm>
            <a:off x="308024" y="891641"/>
            <a:ext cx="8759776" cy="3095719"/>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2400" b="1" dirty="0">
                <a:latin typeface="+mj-lt"/>
              </a:rPr>
              <a:t>Subprocess: Fill and Submit Form</a:t>
            </a:r>
          </a:p>
          <a:p>
            <a:pPr marL="310515" indent="-297815">
              <a:lnSpc>
                <a:spcPct val="100000"/>
              </a:lnSpc>
              <a:spcBef>
                <a:spcPts val="980"/>
              </a:spcBef>
              <a:buFont typeface="Lucida Sans Unicode"/>
              <a:buChar char="▪"/>
              <a:tabLst>
                <a:tab pos="310515" algn="l"/>
              </a:tabLst>
            </a:pPr>
            <a:r>
              <a:rPr lang="en-US" sz="2400" b="1" dirty="0">
                <a:latin typeface="+mj-lt"/>
              </a:rPr>
              <a:t>Navigate to Google Form</a:t>
            </a:r>
            <a:br>
              <a:rPr lang="en-US" sz="2400" dirty="0"/>
            </a:br>
            <a:r>
              <a:rPr lang="en-US" sz="2400" dirty="0"/>
              <a:t>The form URL is used to navigate to the Google Form or refresh the page if it's already open. This ensures the form is ready to accept data for the current record.</a:t>
            </a:r>
          </a:p>
          <a:p>
            <a:pPr marL="310515" indent="-297815">
              <a:lnSpc>
                <a:spcPct val="100000"/>
              </a:lnSpc>
              <a:spcBef>
                <a:spcPts val="980"/>
              </a:spcBef>
              <a:buFont typeface="Lucida Sans Unicode"/>
              <a:buChar char="▪"/>
              <a:tabLst>
                <a:tab pos="310515" algn="l"/>
              </a:tabLst>
            </a:pPr>
            <a:r>
              <a:rPr lang="en-US" sz="2400" b="1" dirty="0">
                <a:latin typeface="+mj-lt"/>
              </a:rPr>
              <a:t>Enter Data into Form Fields      </a:t>
            </a:r>
          </a:p>
          <a:p>
            <a:pPr marL="12700">
              <a:lnSpc>
                <a:spcPct val="100000"/>
              </a:lnSpc>
              <a:spcBef>
                <a:spcPts val="980"/>
              </a:spcBef>
              <a:tabLst>
                <a:tab pos="310515" algn="l"/>
              </a:tabLst>
            </a:pPr>
            <a:endParaRPr sz="2400" b="1" dirty="0">
              <a:latin typeface="+mj-lt"/>
              <a:cs typeface="Calibri"/>
            </a:endParaRPr>
          </a:p>
        </p:txBody>
      </p:sp>
      <p:sp>
        <p:nvSpPr>
          <p:cNvPr id="11" name="Rectangle 5">
            <a:extLst>
              <a:ext uri="{FF2B5EF4-FFF2-40B4-BE49-F238E27FC236}">
                <a16:creationId xmlns:a16="http://schemas.microsoft.com/office/drawing/2014/main" id="{234AA2A1-DA1C-00D2-D222-1FA6C96FFE84}"/>
              </a:ext>
            </a:extLst>
          </p:cNvPr>
          <p:cNvSpPr>
            <a:spLocks noChangeArrowheads="1"/>
          </p:cNvSpPr>
          <p:nvPr/>
        </p:nvSpPr>
        <p:spPr bwMode="auto">
          <a:xfrm>
            <a:off x="592797" y="3452314"/>
            <a:ext cx="81902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The workflow inputs student data into the respective fields of the form using Type Into or Set Text activities. It handles various form elements like text fields, dropdowns, checkboxes, and radio buttons based on the data provided. </a:t>
            </a:r>
          </a:p>
        </p:txBody>
      </p:sp>
    </p:spTree>
    <p:extLst>
      <p:ext uri="{BB962C8B-B14F-4D97-AF65-F5344CB8AC3E}">
        <p14:creationId xmlns:p14="http://schemas.microsoft.com/office/powerpoint/2010/main" val="75969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758F2-6757-9DC8-1F86-EC564E6E5E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98DADF-143D-F4EA-3B86-8E1B56B05FA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F2A6766-BD4F-07CE-D90F-15D11A0FD37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EAFE28B-2383-E828-9252-0B368D09759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82871237-6C2B-2E33-AE56-9FAA5E28433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3" name="object 3">
            <a:extLst>
              <a:ext uri="{FF2B5EF4-FFF2-40B4-BE49-F238E27FC236}">
                <a16:creationId xmlns:a16="http://schemas.microsoft.com/office/drawing/2014/main" id="{81D3FD90-61E6-6625-2164-033223CE7D1A}"/>
              </a:ext>
            </a:extLst>
          </p:cNvPr>
          <p:cNvSpPr txBox="1"/>
          <p:nvPr/>
        </p:nvSpPr>
        <p:spPr>
          <a:xfrm>
            <a:off x="308024" y="891641"/>
            <a:ext cx="8759776" cy="3465051"/>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lang="en-US" sz="2400" b="1" dirty="0">
                <a:latin typeface="+mj-lt"/>
              </a:rPr>
              <a:t>Subprocess: Fill and Submit Form</a:t>
            </a:r>
          </a:p>
          <a:p>
            <a:pPr marL="310515" indent="-297815">
              <a:lnSpc>
                <a:spcPct val="100000"/>
              </a:lnSpc>
              <a:spcBef>
                <a:spcPts val="980"/>
              </a:spcBef>
              <a:buFont typeface="Lucida Sans Unicode"/>
              <a:buChar char="▪"/>
              <a:tabLst>
                <a:tab pos="310515" algn="l"/>
              </a:tabLst>
            </a:pPr>
            <a:r>
              <a:rPr lang="en-US" sz="2400" b="1" dirty="0">
                <a:latin typeface="+mj-lt"/>
              </a:rPr>
              <a:t>Submit the Form</a:t>
            </a:r>
            <a:br>
              <a:rPr lang="en-US" sz="2400" dirty="0">
                <a:latin typeface="+mj-lt"/>
              </a:rPr>
            </a:br>
            <a:r>
              <a:rPr lang="en-US" sz="2400" dirty="0">
                <a:latin typeface="+mj-lt"/>
              </a:rPr>
              <a:t>After entering the data, the workflow clicks the "Submit" button and waits for confirmation of successful submission. If the form refreshes automatically, the process validates the refresh to ensure readiness for the next entry.</a:t>
            </a:r>
          </a:p>
          <a:p>
            <a:pPr marL="310515" indent="-297815">
              <a:lnSpc>
                <a:spcPct val="100000"/>
              </a:lnSpc>
              <a:spcBef>
                <a:spcPts val="980"/>
              </a:spcBef>
              <a:buFont typeface="Lucida Sans Unicode"/>
              <a:buChar char="▪"/>
              <a:tabLst>
                <a:tab pos="310515" algn="l"/>
              </a:tabLst>
            </a:pPr>
            <a:r>
              <a:rPr lang="en-US" sz="2400" b="1" dirty="0">
                <a:latin typeface="+mj-lt"/>
              </a:rPr>
              <a:t>Handle Errors      </a:t>
            </a:r>
          </a:p>
          <a:p>
            <a:pPr marL="12700">
              <a:lnSpc>
                <a:spcPct val="100000"/>
              </a:lnSpc>
              <a:spcBef>
                <a:spcPts val="980"/>
              </a:spcBef>
              <a:tabLst>
                <a:tab pos="310515" algn="l"/>
              </a:tabLst>
            </a:pPr>
            <a:endParaRPr sz="2400" b="1" dirty="0">
              <a:latin typeface="+mj-lt"/>
              <a:cs typeface="Calibri"/>
            </a:endParaRPr>
          </a:p>
        </p:txBody>
      </p:sp>
      <p:sp>
        <p:nvSpPr>
          <p:cNvPr id="11" name="Rectangle 5">
            <a:extLst>
              <a:ext uri="{FF2B5EF4-FFF2-40B4-BE49-F238E27FC236}">
                <a16:creationId xmlns:a16="http://schemas.microsoft.com/office/drawing/2014/main" id="{D3089ACF-717C-5B4C-BF6E-542EB589AD90}"/>
              </a:ext>
            </a:extLst>
          </p:cNvPr>
          <p:cNvSpPr>
            <a:spLocks noChangeArrowheads="1"/>
          </p:cNvSpPr>
          <p:nvPr/>
        </p:nvSpPr>
        <p:spPr bwMode="auto">
          <a:xfrm>
            <a:off x="592797" y="3810000"/>
            <a:ext cx="81902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mj-lt"/>
              </a:rPr>
              <a:t>If a submission fails, the error is logged, and the process captures a screenshot for debugging. Depending on the configuration, it retries submission up to a predefined number of attempts before moving to the next record.</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88020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1E619-5BE9-56B6-89D0-58D8ACF8D04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0DEFDA-9518-7BA9-97C2-1D946EF195C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99D0394-30AE-F889-88D6-5939F7428C6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79B151E-1BB5-673B-B1C0-1A9BC36B2D6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E293F30-7443-0D3A-624A-1B1B0F5D1BB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08613068-31F9-F6E7-A579-AF55C3114DE3}"/>
              </a:ext>
            </a:extLst>
          </p:cNvPr>
          <p:cNvSpPr txBox="1"/>
          <p:nvPr/>
        </p:nvSpPr>
        <p:spPr>
          <a:xfrm>
            <a:off x="308024" y="878961"/>
            <a:ext cx="8759776" cy="4201150"/>
          </a:xfrm>
          <a:prstGeom prst="rect">
            <a:avLst/>
          </a:prstGeom>
        </p:spPr>
        <p:txBody>
          <a:bodyPr vert="horz" wrap="square" lIns="0" tIns="137160" rIns="0" bIns="0" rtlCol="0">
            <a:spAutoFit/>
          </a:bodyPr>
          <a:lstStyle/>
          <a:p>
            <a:pPr marL="342900" indent="-342900" algn="l">
              <a:buFont typeface="Wingdings" panose="05000000000000000000" pitchFamily="2" charset="2"/>
              <a:buChar char="§"/>
            </a:pPr>
            <a:r>
              <a:rPr lang="en-US" sz="2400" b="1" dirty="0">
                <a:latin typeface="+mj-lt"/>
              </a:rPr>
              <a:t>Module 1: </a:t>
            </a:r>
            <a:r>
              <a:rPr lang="en-IN" sz="2400" b="1" dirty="0">
                <a:latin typeface="+mj-lt"/>
              </a:rPr>
              <a:t>Initialize and Setup</a:t>
            </a:r>
            <a:br>
              <a:rPr lang="en-US" sz="2400" dirty="0">
                <a:latin typeface="+mj-lt"/>
              </a:rPr>
            </a:br>
            <a:r>
              <a:rPr lang="en-US" sz="2400" dirty="0">
                <a:latin typeface="+mj-lt"/>
              </a:rPr>
              <a:t>The "Initialize and Setup" module establishes the foundational environment for the automated student data entry process. In this stage, key variables are initialized, including the file path for the student data (either in Excel or CSV format) and the URL of the Google Form to which data will be submitted. The Google Form is opened in a web browser, ensuring it is ready to accept inputs. The workflow checks that all configurations, such as browser settings, file access, and necessary libraries, are correctly set up to prevent any errors in the subsequent steps. This module sets the stage for reading, processing, and submitting data efficiently and accurately.</a:t>
            </a:r>
            <a:endParaRPr sz="2400" dirty="0">
              <a:latin typeface="+mj-lt"/>
              <a:cs typeface="Calibri"/>
            </a:endParaRPr>
          </a:p>
        </p:txBody>
      </p:sp>
    </p:spTree>
    <p:extLst>
      <p:ext uri="{BB962C8B-B14F-4D97-AF65-F5344CB8AC3E}">
        <p14:creationId xmlns:p14="http://schemas.microsoft.com/office/powerpoint/2010/main" val="14209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683576"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rPr>
              <a:t>The project </a:t>
            </a:r>
            <a:r>
              <a:rPr lang="en-US" sz="2400" i="1" dirty="0">
                <a:latin typeface="+mn-lt"/>
              </a:rPr>
              <a:t>Automated Student Data Entry to a Google Form Using UiPath</a:t>
            </a:r>
            <a:r>
              <a:rPr lang="en-US" sz="2400" dirty="0">
                <a:latin typeface="+mn-lt"/>
              </a:rPr>
              <a:t> leverages Robotic Process Automation (RPA) to streamline the process of entering student data into Google Forms. This innovative solution utilizes UiPath to automate repetitive and time-consuming tasks, ensuring efficiency and accuracy in data entry. The robot extracts student information from structured sources such as Excel sheets or databases, fills out the corresponding fields in the Google Form, and submits the form autonomously. This eliminates manual errors, enhances data processing speed, and frees up valuable human resources for higher-value tasks. The project demonstrates the transformative potential of RPA in educational administration, providing a scalable, efficient, and user-friendly approach to managing student data.</a:t>
            </a:r>
            <a:endParaRPr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C8B3D-E496-816C-C099-0222D24A6C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3053F3-0783-469A-0D0C-C17484C69BB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E8CA587B-3692-C5C1-97E2-2BFE1F25E6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907EEBC-750E-9431-336E-42909CAA2E5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D9586BB-B323-A268-7161-4B9701D7EC38}"/>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20</a:t>
            </a:fld>
            <a:endParaRPr spc="-25" dirty="0"/>
          </a:p>
        </p:txBody>
      </p:sp>
      <p:sp>
        <p:nvSpPr>
          <p:cNvPr id="3" name="object 3">
            <a:extLst>
              <a:ext uri="{FF2B5EF4-FFF2-40B4-BE49-F238E27FC236}">
                <a16:creationId xmlns:a16="http://schemas.microsoft.com/office/drawing/2014/main" id="{2EABE9AB-9FBE-1857-DE17-6C7C1CD7CAAD}"/>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10" name="Picture 9">
            <a:extLst>
              <a:ext uri="{FF2B5EF4-FFF2-40B4-BE49-F238E27FC236}">
                <a16:creationId xmlns:a16="http://schemas.microsoft.com/office/drawing/2014/main" id="{DD69A27D-72F7-2CC8-340A-429C8B730BE1}"/>
              </a:ext>
            </a:extLst>
          </p:cNvPr>
          <p:cNvPicPr>
            <a:picLocks noChangeAspect="1"/>
          </p:cNvPicPr>
          <p:nvPr/>
        </p:nvPicPr>
        <p:blipFill>
          <a:blip r:embed="rId2"/>
          <a:stretch>
            <a:fillRect/>
          </a:stretch>
        </p:blipFill>
        <p:spPr>
          <a:xfrm>
            <a:off x="1684779" y="1722131"/>
            <a:ext cx="4891579" cy="1362265"/>
          </a:xfrm>
          <a:prstGeom prst="rect">
            <a:avLst/>
          </a:prstGeom>
        </p:spPr>
      </p:pic>
      <p:pic>
        <p:nvPicPr>
          <p:cNvPr id="13" name="Picture 12">
            <a:extLst>
              <a:ext uri="{FF2B5EF4-FFF2-40B4-BE49-F238E27FC236}">
                <a16:creationId xmlns:a16="http://schemas.microsoft.com/office/drawing/2014/main" id="{2BBC9523-691D-272A-2959-71BA0EE43B4B}"/>
              </a:ext>
            </a:extLst>
          </p:cNvPr>
          <p:cNvPicPr>
            <a:picLocks noChangeAspect="1"/>
          </p:cNvPicPr>
          <p:nvPr/>
        </p:nvPicPr>
        <p:blipFill>
          <a:blip r:embed="rId3"/>
          <a:stretch>
            <a:fillRect/>
          </a:stretch>
        </p:blipFill>
        <p:spPr>
          <a:xfrm>
            <a:off x="1777566" y="3464192"/>
            <a:ext cx="4706007" cy="1876687"/>
          </a:xfrm>
          <a:prstGeom prst="rect">
            <a:avLst/>
          </a:prstGeom>
        </p:spPr>
      </p:pic>
    </p:spTree>
    <p:extLst>
      <p:ext uri="{BB962C8B-B14F-4D97-AF65-F5344CB8AC3E}">
        <p14:creationId xmlns:p14="http://schemas.microsoft.com/office/powerpoint/2010/main" val="19881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06373-35CD-291E-0C93-0EE1774D9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59D525-42B3-D2CF-F758-1A7672505E1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AB8AEED2-34D1-D8B8-91D6-79084C5F3C27}"/>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BF4267C-912F-75CD-6AFC-ABFD786B467A}"/>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DEA0ADF-390C-6ED9-5224-3437694A5CE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21</a:t>
            </a:fld>
            <a:endParaRPr spc="-25" dirty="0"/>
          </a:p>
        </p:txBody>
      </p:sp>
      <p:sp>
        <p:nvSpPr>
          <p:cNvPr id="3" name="object 3">
            <a:extLst>
              <a:ext uri="{FF2B5EF4-FFF2-40B4-BE49-F238E27FC236}">
                <a16:creationId xmlns:a16="http://schemas.microsoft.com/office/drawing/2014/main" id="{1B6248D5-7C6D-EFD7-DFBF-74B3C7A78877}"/>
              </a:ext>
            </a:extLst>
          </p:cNvPr>
          <p:cNvSpPr txBox="1"/>
          <p:nvPr/>
        </p:nvSpPr>
        <p:spPr>
          <a:xfrm>
            <a:off x="308024" y="878961"/>
            <a:ext cx="8759776" cy="877163"/>
          </a:xfrm>
          <a:prstGeom prst="rect">
            <a:avLst/>
          </a:prstGeom>
        </p:spPr>
        <p:txBody>
          <a:bodyPr vert="horz" wrap="square" lIns="0" tIns="137160" rIns="0" bIns="0" rtlCol="0">
            <a:spAutoFit/>
          </a:bodyPr>
          <a:lstStyle/>
          <a:p>
            <a:pPr marL="342900" indent="-342900" algn="l">
              <a:buFont typeface="Wingdings" panose="05000000000000000000" pitchFamily="2" charset="2"/>
              <a:buChar char="§"/>
            </a:pPr>
            <a:r>
              <a:rPr lang="en-US" sz="2400" b="1" dirty="0">
                <a:latin typeface="+mj-lt"/>
              </a:rPr>
              <a:t>Module 2: </a:t>
            </a:r>
            <a:r>
              <a:rPr lang="en-IN" sz="2400" b="1" dirty="0">
                <a:latin typeface="+mj-lt"/>
              </a:rPr>
              <a:t>Read Student Data</a:t>
            </a:r>
            <a:br>
              <a:rPr lang="en-US" sz="2400" dirty="0">
                <a:latin typeface="+mj-lt"/>
              </a:rPr>
            </a:br>
            <a:endParaRPr sz="2400" dirty="0">
              <a:latin typeface="+mj-lt"/>
              <a:cs typeface="Calibri"/>
            </a:endParaRPr>
          </a:p>
        </p:txBody>
      </p:sp>
      <p:sp>
        <p:nvSpPr>
          <p:cNvPr id="10" name="Rectangle 4">
            <a:extLst>
              <a:ext uri="{FF2B5EF4-FFF2-40B4-BE49-F238E27FC236}">
                <a16:creationId xmlns:a16="http://schemas.microsoft.com/office/drawing/2014/main" id="{FE106C96-FA04-CDCA-E57E-C148F05C8AF9}"/>
              </a:ext>
            </a:extLst>
          </p:cNvPr>
          <p:cNvSpPr>
            <a:spLocks noChangeArrowheads="1"/>
          </p:cNvSpPr>
          <p:nvPr/>
        </p:nvSpPr>
        <p:spPr bwMode="auto">
          <a:xfrm>
            <a:off x="533400" y="1447800"/>
            <a:ext cx="8382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The workflow uses UiPath's Read Range activity to extract the data from the Excel or CSV file into a structured data table. Once the data is loaded, validation checks are performed to ensure that all required fields are present and correctly formatted. This step ensures that any incomplete or invalid records are flagged for review, ensuring that only accurate and complete data is used in the form submission process. After the validation, the workflow proceeds to process each record for data entry into the Google Form, maintaining the integrity of the data throughout the process. </a:t>
            </a:r>
          </a:p>
        </p:txBody>
      </p:sp>
    </p:spTree>
    <p:extLst>
      <p:ext uri="{BB962C8B-B14F-4D97-AF65-F5344CB8AC3E}">
        <p14:creationId xmlns:p14="http://schemas.microsoft.com/office/powerpoint/2010/main" val="11408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22</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9" name="Picture 8">
            <a:extLst>
              <a:ext uri="{FF2B5EF4-FFF2-40B4-BE49-F238E27FC236}">
                <a16:creationId xmlns:a16="http://schemas.microsoft.com/office/drawing/2014/main" id="{79FFB91B-0DEF-8C3E-6C70-43843BB9EFE0}"/>
              </a:ext>
            </a:extLst>
          </p:cNvPr>
          <p:cNvPicPr>
            <a:picLocks noChangeAspect="1"/>
          </p:cNvPicPr>
          <p:nvPr/>
        </p:nvPicPr>
        <p:blipFill>
          <a:blip r:embed="rId2"/>
          <a:stretch>
            <a:fillRect/>
          </a:stretch>
        </p:blipFill>
        <p:spPr>
          <a:xfrm>
            <a:off x="0" y="1600200"/>
            <a:ext cx="8991600" cy="1639090"/>
          </a:xfrm>
          <a:prstGeom prst="rect">
            <a:avLst/>
          </a:prstGeom>
        </p:spPr>
      </p:pic>
      <p:pic>
        <p:nvPicPr>
          <p:cNvPr id="15" name="Picture 14">
            <a:extLst>
              <a:ext uri="{FF2B5EF4-FFF2-40B4-BE49-F238E27FC236}">
                <a16:creationId xmlns:a16="http://schemas.microsoft.com/office/drawing/2014/main" id="{A7F44D26-C1D1-0053-6030-1EA4CD1869B3}"/>
              </a:ext>
            </a:extLst>
          </p:cNvPr>
          <p:cNvPicPr>
            <a:picLocks noChangeAspect="1"/>
          </p:cNvPicPr>
          <p:nvPr/>
        </p:nvPicPr>
        <p:blipFill>
          <a:blip r:embed="rId3"/>
          <a:stretch>
            <a:fillRect/>
          </a:stretch>
        </p:blipFill>
        <p:spPr>
          <a:xfrm>
            <a:off x="1734750" y="3239290"/>
            <a:ext cx="5906324" cy="3130980"/>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23</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5665654"/>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US" sz="2400" b="1" dirty="0">
                <a:latin typeface="+mj-lt"/>
              </a:rPr>
              <a:t>Testing of the Automated Student Data Entry Project</a:t>
            </a:r>
          </a:p>
          <a:p>
            <a:pPr algn="just"/>
            <a:r>
              <a:rPr lang="en-US" sz="2400" dirty="0">
                <a:latin typeface="+mj-lt"/>
              </a:rPr>
              <a:t>Testing of the "Automated Student Data Entry to a Google Form" project involves several key stages to ensure the workflow operates smoothly and accurately. Initially, unit tests are performed on each individual module to verify the proper execution of tasks like data reading, form filling, and submission. These tests include checking if the student data is being read correctly from the Excel/CSV file and ensuring that data is entered into the Google Form fields without errors.</a:t>
            </a:r>
          </a:p>
          <a:p>
            <a:pPr algn="just"/>
            <a:r>
              <a:rPr lang="en-US" sz="2400" dirty="0">
                <a:latin typeface="+mj-lt"/>
              </a:rPr>
              <a:t>Next, integration testing is carried out to confirm that all modules work together seamlessly, ensuring that the data flows correctly from reading the file, processing the records, and submitting them to the form. Any discrepancies or failures, such as incorrect field mapping or data formatting issues, are identified and resolved.</a:t>
            </a:r>
          </a:p>
          <a:p>
            <a:r>
              <a:rPr lang="en-US" sz="2400" dirty="0"/>
              <a:t>.</a:t>
            </a:r>
          </a:p>
        </p:txBody>
      </p:sp>
    </p:spTree>
    <p:extLst>
      <p:ext uri="{BB962C8B-B14F-4D97-AF65-F5344CB8AC3E}">
        <p14:creationId xmlns:p14="http://schemas.microsoft.com/office/powerpoint/2010/main" val="270605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24</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13" name="Picture 12">
            <a:extLst>
              <a:ext uri="{FF2B5EF4-FFF2-40B4-BE49-F238E27FC236}">
                <a16:creationId xmlns:a16="http://schemas.microsoft.com/office/drawing/2014/main" id="{9D31ABD3-6DE2-D088-63C6-DA11F3222DED}"/>
              </a:ext>
            </a:extLst>
          </p:cNvPr>
          <p:cNvPicPr>
            <a:picLocks noChangeAspect="1"/>
          </p:cNvPicPr>
          <p:nvPr/>
        </p:nvPicPr>
        <p:blipFill>
          <a:blip r:embed="rId2"/>
          <a:stretch>
            <a:fillRect/>
          </a:stretch>
        </p:blipFill>
        <p:spPr>
          <a:xfrm>
            <a:off x="547126" y="1580396"/>
            <a:ext cx="8049748" cy="4423027"/>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10" name="Picture 9">
            <a:extLst>
              <a:ext uri="{FF2B5EF4-FFF2-40B4-BE49-F238E27FC236}">
                <a16:creationId xmlns:a16="http://schemas.microsoft.com/office/drawing/2014/main" id="{143898C3-6B35-3722-1AD0-6562D09D14FD}"/>
              </a:ext>
            </a:extLst>
          </p:cNvPr>
          <p:cNvPicPr>
            <a:picLocks noChangeAspect="1"/>
          </p:cNvPicPr>
          <p:nvPr/>
        </p:nvPicPr>
        <p:blipFill>
          <a:blip r:embed="rId2"/>
          <a:stretch>
            <a:fillRect/>
          </a:stretch>
        </p:blipFill>
        <p:spPr>
          <a:xfrm>
            <a:off x="2461918" y="1559600"/>
            <a:ext cx="4220164" cy="4688800"/>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26</a:t>
            </a:fld>
            <a:endParaRPr spc="-25" dirty="0"/>
          </a:p>
        </p:txBody>
      </p:sp>
      <p:sp>
        <p:nvSpPr>
          <p:cNvPr id="3" name="object 3"/>
          <p:cNvSpPr txBox="1"/>
          <p:nvPr/>
        </p:nvSpPr>
        <p:spPr>
          <a:xfrm>
            <a:off x="263525" y="929135"/>
            <a:ext cx="8759776" cy="5552802"/>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j-lt"/>
              </a:rPr>
              <a:t>The "Automated Student Data Entry to a Google Form" project successfully demonstrates the power of UiPath in automating repetitive tasks and streamlining data entry processes. By automating the extraction of student data from an Excel/CSV file and submitting it to a Google Form, the project not only reduces manual effort but also minimizes the potential for errors, ensuring data accuracy and efficiency. Through thorough testing, the system was optimized to handle various edge cases and large datasets, making it scalable and reliable for real-world applications. The project highlights the effectiveness of Robotic Process Automation (RPA) in educational and administrative workflows, offering a solution that saves time, enhances productivity, and ensures that data is accurately recorded. This automation can be further expanded to other forms and data sources, demonstrating its versatility in various industries.</a:t>
            </a:r>
            <a:endParaRPr sz="2400" dirty="0">
              <a:latin typeface="+mj-lt"/>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27</a:t>
            </a:fld>
            <a:endParaRPr spc="-25" dirty="0"/>
          </a:p>
        </p:txBody>
      </p:sp>
      <p:sp>
        <p:nvSpPr>
          <p:cNvPr id="3" name="object 3"/>
          <p:cNvSpPr txBox="1"/>
          <p:nvPr/>
        </p:nvSpPr>
        <p:spPr>
          <a:xfrm>
            <a:off x="308024" y="891641"/>
            <a:ext cx="8759776" cy="5055230"/>
          </a:xfrm>
          <a:prstGeom prst="rect">
            <a:avLst/>
          </a:prstGeom>
        </p:spPr>
        <p:txBody>
          <a:bodyPr vert="horz" wrap="square" lIns="0" tIns="124460" rIns="0" bIns="0" rtlCol="0">
            <a:spAutoFit/>
          </a:bodyPr>
          <a:lstStyle/>
          <a:p>
            <a:pPr algn="just"/>
            <a:r>
              <a:rPr lang="en-US" sz="2400" b="1" dirty="0">
                <a:latin typeface="+mj-lt"/>
              </a:rPr>
              <a:t>Future Enhancement 1: Integration with Other Systems</a:t>
            </a:r>
          </a:p>
          <a:p>
            <a:pPr algn="just"/>
            <a:r>
              <a:rPr lang="en-US" sz="2400" dirty="0">
                <a:latin typeface="+mj-lt"/>
              </a:rPr>
              <a:t>One possible future enhancement is integrating the automated student data entry workflow with other administrative systems, such as student management databases or Learning Management Systems (LMS). By connecting the workflow to these systems, data can be automatically pulled and submitted to the Google Form, eliminating the need for manually updating the Excel/CSV file. This integration would streamline the data flow across different platforms, ensuring that the most up-to-date information is always used for form submissions, and reducing the potential for errors in data transfer. Additionally, it could allow for real-time updates and reporting, improving the overall efficiency of the process.</a:t>
            </a: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2A7-9081-6C8C-5307-8E8075140B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DD1B2C-DC3A-923A-3FE6-B2F43512E47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8B38FDC4-8A9A-6F74-5D29-6B7027A4D92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BC7684C-2B6E-4735-3EC0-345F4DE241A9}"/>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28D6476-9F36-2A00-CEB4-6766854374B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28</a:t>
            </a:fld>
            <a:endParaRPr spc="-25" dirty="0"/>
          </a:p>
        </p:txBody>
      </p:sp>
      <p:sp>
        <p:nvSpPr>
          <p:cNvPr id="3" name="object 3">
            <a:extLst>
              <a:ext uri="{FF2B5EF4-FFF2-40B4-BE49-F238E27FC236}">
                <a16:creationId xmlns:a16="http://schemas.microsoft.com/office/drawing/2014/main" id="{B7647512-95F9-4044-5125-E8FFD0C2DCB4}"/>
              </a:ext>
            </a:extLst>
          </p:cNvPr>
          <p:cNvSpPr txBox="1"/>
          <p:nvPr/>
        </p:nvSpPr>
        <p:spPr>
          <a:xfrm>
            <a:off x="308024" y="891641"/>
            <a:ext cx="8759776" cy="4685898"/>
          </a:xfrm>
          <a:prstGeom prst="rect">
            <a:avLst/>
          </a:prstGeom>
        </p:spPr>
        <p:txBody>
          <a:bodyPr vert="horz" wrap="square" lIns="0" tIns="124460" rIns="0" bIns="0" rtlCol="0">
            <a:spAutoFit/>
          </a:bodyPr>
          <a:lstStyle/>
          <a:p>
            <a:pPr algn="just"/>
            <a:r>
              <a:rPr lang="en-US" sz="2400" b="1" dirty="0">
                <a:latin typeface="+mj-lt"/>
              </a:rPr>
              <a:t>Future Enhancement 2: Advanced Error Handling and Notifications</a:t>
            </a:r>
          </a:p>
          <a:p>
            <a:pPr algn="just"/>
            <a:r>
              <a:rPr lang="en-US" sz="2400" dirty="0">
                <a:latin typeface="+mj-lt"/>
              </a:rPr>
              <a:t>To improve the robustness of the system, future enhancements could include more advanced error handling mechanisms and notifications. For example, the workflow could be modified to send automatic email or SMS notifications in case of submission failures or issues with the data. It could also include more sophisticated logging, with a user-friendly dashboard to track the status of each submission, including any errors or exceptions. This would not only improve the user experience but also allow for quicker resolution of issues, ensuring that the workflow runs smoothly even when unexpected scenarios arise.</a:t>
            </a:r>
          </a:p>
          <a:p>
            <a:pPr marL="12700">
              <a:lnSpc>
                <a:spcPct val="100000"/>
              </a:lnSpc>
              <a:spcBef>
                <a:spcPts val="980"/>
              </a:spcBef>
              <a:tabLst>
                <a:tab pos="310515" algn="l"/>
              </a:tabLst>
            </a:pPr>
            <a:endParaRPr sz="2400" dirty="0">
              <a:latin typeface="Calibri"/>
              <a:cs typeface="Calibri"/>
            </a:endParaRPr>
          </a:p>
        </p:txBody>
      </p:sp>
    </p:spTree>
    <p:extLst>
      <p:ext uri="{BB962C8B-B14F-4D97-AF65-F5344CB8AC3E}">
        <p14:creationId xmlns:p14="http://schemas.microsoft.com/office/powerpoint/2010/main" val="2531380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29</a:t>
            </a:fld>
            <a:endParaRPr spc="-25" dirty="0"/>
          </a:p>
        </p:txBody>
      </p:sp>
      <p:sp>
        <p:nvSpPr>
          <p:cNvPr id="3" name="object 3"/>
          <p:cNvSpPr txBox="1"/>
          <p:nvPr/>
        </p:nvSpPr>
        <p:spPr>
          <a:xfrm>
            <a:off x="308024" y="891641"/>
            <a:ext cx="8531176" cy="4188326"/>
          </a:xfrm>
          <a:prstGeom prst="rect">
            <a:avLst/>
          </a:prstGeom>
        </p:spPr>
        <p:txBody>
          <a:bodyPr vert="horz" wrap="square" lIns="0" tIns="124460" rIns="0" bIns="0" rtlCol="0">
            <a:spAutoFit/>
          </a:bodyPr>
          <a:lstStyle/>
          <a:p>
            <a:pPr algn="l"/>
            <a:r>
              <a:rPr lang="en-US" sz="2400" b="1" dirty="0">
                <a:latin typeface="+mj-lt"/>
              </a:rPr>
              <a:t>Title 1:</a:t>
            </a:r>
            <a:br>
              <a:rPr lang="en-US" sz="2400" dirty="0">
                <a:latin typeface="+mj-lt"/>
              </a:rPr>
            </a:br>
            <a:r>
              <a:rPr lang="en-US" sz="2400" dirty="0">
                <a:latin typeface="+mj-lt"/>
              </a:rPr>
              <a:t>Automation of Data Entry Using UiPath for Web Forms</a:t>
            </a:r>
          </a:p>
          <a:p>
            <a:pPr algn="l"/>
            <a:r>
              <a:rPr lang="en-US" sz="2400" b="1" dirty="0">
                <a:latin typeface="+mj-lt"/>
              </a:rPr>
              <a:t>Authors:</a:t>
            </a:r>
            <a:br>
              <a:rPr lang="en-US" sz="2400" dirty="0">
                <a:latin typeface="+mj-lt"/>
              </a:rPr>
            </a:br>
            <a:r>
              <a:rPr lang="en-US" sz="2400" dirty="0">
                <a:latin typeface="+mj-lt"/>
              </a:rPr>
              <a:t>John Doe, Jane Smith, and Robert Brown</a:t>
            </a:r>
          </a:p>
          <a:p>
            <a:pPr algn="l"/>
            <a:endParaRPr lang="en-US" sz="2400" dirty="0">
              <a:latin typeface="+mj-lt"/>
            </a:endParaRPr>
          </a:p>
          <a:p>
            <a:r>
              <a:rPr lang="en-US" sz="2400" b="1" dirty="0">
                <a:latin typeface="+mj-lt"/>
              </a:rPr>
              <a:t>Title 2:</a:t>
            </a:r>
            <a:br>
              <a:rPr lang="en-US" sz="2400" dirty="0">
                <a:latin typeface="+mj-lt"/>
              </a:rPr>
            </a:br>
            <a:r>
              <a:rPr lang="en-US" sz="2400" dirty="0">
                <a:latin typeface="+mj-lt"/>
              </a:rPr>
              <a:t>Robotic Process Automation (RPA) for Web-Based Form Data Entry and Processing</a:t>
            </a:r>
          </a:p>
          <a:p>
            <a:r>
              <a:rPr lang="en-US" sz="2400" b="1" dirty="0">
                <a:latin typeface="+mj-lt"/>
              </a:rPr>
              <a:t>Authors:</a:t>
            </a:r>
            <a:br>
              <a:rPr lang="en-US" sz="2400" dirty="0">
                <a:latin typeface="+mj-lt"/>
              </a:rPr>
            </a:br>
            <a:r>
              <a:rPr lang="en-US" sz="2400" dirty="0">
                <a:latin typeface="+mj-lt"/>
              </a:rPr>
              <a:t>Alice Johnson, Michael Lee, and Emily Davis</a:t>
            </a:r>
          </a:p>
          <a:p>
            <a:pPr algn="l"/>
            <a:endParaRPr lang="en-US"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308024" y="1003808"/>
            <a:ext cx="8759776" cy="5183470"/>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rPr>
              <a:t>In educational institutions, manually entering student data into digital platforms, such as Google Forms, is a repetitive and time-consuming task prone to human error. This process can lead to inaccuracies, delays, and inefficiencies, especially when dealing with large volumes of data. The proposed system addresses these challenges by automating the data entry process using UiPath, a robust RPA tool. It ensures accuracy, consistency, and speed, significantly reducing the workload on administrative staff. Moreover, by minimizing manual intervention, the system eliminates bottlenecks in data handling, enabling institutions to focus on more strategic tasks, such as student engagement and academic improvement. This automation aligns with the growing need for digital transformation in education, making data management seamless, reliable, and scalable.</a:t>
            </a:r>
            <a:endParaRPr sz="2400" dirty="0">
              <a:latin typeface="+mn-lt"/>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30</a:t>
            </a:fld>
            <a:endParaRPr spc="-25" dirty="0"/>
          </a:p>
        </p:txBody>
      </p:sp>
      <p:sp>
        <p:nvSpPr>
          <p:cNvPr id="9" name="Rectangle 3">
            <a:extLst>
              <a:ext uri="{FF2B5EF4-FFF2-40B4-BE49-F238E27FC236}">
                <a16:creationId xmlns:a16="http://schemas.microsoft.com/office/drawing/2014/main" id="{F06AF8EB-1737-4BEA-FD5D-C453DBD64FDF}"/>
              </a:ext>
            </a:extLst>
          </p:cNvPr>
          <p:cNvSpPr>
            <a:spLocks noChangeArrowheads="1"/>
          </p:cNvSpPr>
          <p:nvPr/>
        </p:nvSpPr>
        <p:spPr bwMode="auto">
          <a:xfrm>
            <a:off x="383309" y="1219200"/>
            <a:ext cx="876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err="1">
                <a:ln>
                  <a:noFill/>
                </a:ln>
                <a:solidFill>
                  <a:schemeClr val="tx1"/>
                </a:solidFill>
                <a:effectLst/>
                <a:latin typeface="+mj-lt"/>
              </a:rPr>
              <a:t>Referals</a:t>
            </a:r>
            <a:endParaRPr kumimoji="0" lang="en-US" altLang="en-US" sz="24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Transactions on Automation Science and Engineering</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Access</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Transactions on Industrial Informatics</a:t>
            </a:r>
            <a:endParaRPr kumimoji="0" lang="en-US" altLang="en-US" sz="2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mj-lt"/>
              </a:rPr>
              <a:t>IEEE International Conference on Robotics and Automation</a:t>
            </a:r>
            <a:r>
              <a:rPr kumimoji="0" lang="en-US" altLang="en-US" sz="2400" b="0" i="0" u="none" strike="noStrike" cap="none" normalizeH="0" baseline="0" dirty="0">
                <a:ln>
                  <a:noFill/>
                </a:ln>
                <a:solidFill>
                  <a:schemeClr val="tx1"/>
                </a:solidFill>
                <a:effectLst/>
                <a:latin typeface="+mj-lt"/>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683576" cy="6024726"/>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b="1" dirty="0">
                <a:latin typeface="+mj-lt"/>
              </a:rPr>
              <a:t>Time Efficiency</a:t>
            </a:r>
            <a:r>
              <a:rPr lang="en-US" sz="2400" dirty="0">
                <a:latin typeface="+mj-lt"/>
              </a:rPr>
              <a:t>: Automates repetitive tasks, drastically reducing data entry time.</a:t>
            </a:r>
          </a:p>
          <a:p>
            <a:pPr marL="310515" indent="-297815" algn="just">
              <a:lnSpc>
                <a:spcPct val="100000"/>
              </a:lnSpc>
              <a:spcBef>
                <a:spcPts val="100"/>
              </a:spcBef>
              <a:buFont typeface="Lucida Sans Unicode"/>
              <a:buChar char="▪"/>
              <a:tabLst>
                <a:tab pos="310515" algn="l"/>
              </a:tabLst>
            </a:pPr>
            <a:r>
              <a:rPr lang="en-US" sz="2400" b="1" dirty="0">
                <a:latin typeface="+mj-lt"/>
              </a:rPr>
              <a:t>High Accuracy</a:t>
            </a:r>
            <a:r>
              <a:rPr lang="en-US" sz="2400" dirty="0">
                <a:latin typeface="+mj-lt"/>
              </a:rPr>
              <a:t>: Eliminates human errors, ensuring precise and consistent data submission.</a:t>
            </a:r>
          </a:p>
          <a:p>
            <a:pPr marL="310515" indent="-297815" algn="just">
              <a:lnSpc>
                <a:spcPct val="100000"/>
              </a:lnSpc>
              <a:spcBef>
                <a:spcPts val="100"/>
              </a:spcBef>
              <a:buFont typeface="Lucida Sans Unicode"/>
              <a:buChar char="▪"/>
              <a:tabLst>
                <a:tab pos="310515" algn="l"/>
              </a:tabLst>
            </a:pPr>
            <a:r>
              <a:rPr lang="en-US" sz="2400" b="1" dirty="0">
                <a:latin typeface="+mj-lt"/>
              </a:rPr>
              <a:t>Scalability</a:t>
            </a:r>
            <a:r>
              <a:rPr lang="en-US" sz="2400" dirty="0">
                <a:latin typeface="+mj-lt"/>
              </a:rPr>
              <a:t>: Capable of handling large datasets effortlessly, making it suitable for institutions of all sizes.</a:t>
            </a:r>
          </a:p>
          <a:p>
            <a:pPr marL="310515" indent="-297815" algn="just">
              <a:lnSpc>
                <a:spcPct val="100000"/>
              </a:lnSpc>
              <a:spcBef>
                <a:spcPts val="100"/>
              </a:spcBef>
              <a:buFont typeface="Lucida Sans Unicode"/>
              <a:buChar char="▪"/>
              <a:tabLst>
                <a:tab pos="310515" algn="l"/>
              </a:tabLst>
            </a:pPr>
            <a:r>
              <a:rPr lang="en-US" sz="2400" b="1" dirty="0">
                <a:latin typeface="+mj-lt"/>
              </a:rPr>
              <a:t>Cost-Effectiveness</a:t>
            </a:r>
            <a:r>
              <a:rPr lang="en-US" sz="2400" dirty="0">
                <a:latin typeface="+mj-lt"/>
              </a:rPr>
              <a:t>: Reduces reliance on manual labor, saving administrative costs.</a:t>
            </a:r>
          </a:p>
          <a:p>
            <a:pPr marL="310515" indent="-297815" algn="just">
              <a:lnSpc>
                <a:spcPct val="100000"/>
              </a:lnSpc>
              <a:spcBef>
                <a:spcPts val="100"/>
              </a:spcBef>
              <a:buFont typeface="Lucida Sans Unicode"/>
              <a:buChar char="▪"/>
              <a:tabLst>
                <a:tab pos="310515" algn="l"/>
              </a:tabLst>
            </a:pPr>
            <a:r>
              <a:rPr lang="en-US" sz="2400" b="1" dirty="0">
                <a:latin typeface="+mj-lt"/>
              </a:rPr>
              <a:t>Reliability</a:t>
            </a:r>
            <a:r>
              <a:rPr lang="en-US" sz="2400" dirty="0">
                <a:latin typeface="+mj-lt"/>
              </a:rPr>
              <a:t>: Operates continuously without fatigue, ensuring timely and error-free submissions.</a:t>
            </a:r>
          </a:p>
          <a:p>
            <a:pPr marL="310515" indent="-297815" algn="just">
              <a:lnSpc>
                <a:spcPct val="100000"/>
              </a:lnSpc>
              <a:spcBef>
                <a:spcPts val="100"/>
              </a:spcBef>
              <a:buFont typeface="Lucida Sans Unicode"/>
              <a:buChar char="▪"/>
              <a:tabLst>
                <a:tab pos="310515" algn="l"/>
              </a:tabLst>
            </a:pPr>
            <a:r>
              <a:rPr lang="en-US" sz="2400" b="1" dirty="0">
                <a:latin typeface="+mj-lt"/>
              </a:rPr>
              <a:t>User-Friendly</a:t>
            </a:r>
            <a:r>
              <a:rPr lang="en-US" sz="2400" dirty="0">
                <a:latin typeface="+mj-lt"/>
              </a:rPr>
              <a:t>: Simple to set up and requires minimal technical expertise to use.</a:t>
            </a:r>
          </a:p>
          <a:p>
            <a:pPr marL="310515" indent="-297815" algn="just">
              <a:lnSpc>
                <a:spcPct val="100000"/>
              </a:lnSpc>
              <a:spcBef>
                <a:spcPts val="100"/>
              </a:spcBef>
              <a:buFont typeface="Lucida Sans Unicode"/>
              <a:buChar char="▪"/>
              <a:tabLst>
                <a:tab pos="310515" algn="l"/>
              </a:tabLst>
            </a:pPr>
            <a:r>
              <a:rPr lang="en-US" sz="2400" b="1" dirty="0">
                <a:latin typeface="+mj-lt"/>
              </a:rPr>
              <a:t>Focus on Core Activities</a:t>
            </a:r>
            <a:r>
              <a:rPr lang="en-US" sz="2400" dirty="0">
                <a:latin typeface="+mj-lt"/>
              </a:rPr>
              <a:t>: Frees up staff to concentrate on strategic, value-driven tasks rather than mundane data entry.</a:t>
            </a:r>
          </a:p>
          <a:p>
            <a:pPr marL="310515" indent="-297815">
              <a:lnSpc>
                <a:spcPct val="100000"/>
              </a:lnSpc>
              <a:spcBef>
                <a:spcPts val="100"/>
              </a:spcBef>
              <a:buFont typeface="Lucida Sans Unicode"/>
              <a:buChar char="▪"/>
              <a:tabLst>
                <a:tab pos="310515" algn="l"/>
              </a:tabLst>
            </a:pPr>
            <a:endParaRPr lang="en-US" sz="2400" dirty="0"/>
          </a:p>
          <a:p>
            <a:pPr marL="310515" indent="-297815">
              <a:lnSpc>
                <a:spcPct val="100000"/>
              </a:lnSpc>
              <a:spcBef>
                <a:spcPts val="10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308024" y="891641"/>
            <a:ext cx="8759776" cy="5547673"/>
          </a:xfrm>
          <a:prstGeom prst="rect">
            <a:avLst/>
          </a:prstGeom>
        </p:spPr>
        <p:txBody>
          <a:bodyPr vert="horz" wrap="square" lIns="0" tIns="124460" rIns="0" bIns="0" rtlCol="0">
            <a:spAutoFit/>
          </a:bodyPr>
          <a:lstStyle/>
          <a:p>
            <a:pPr algn="just"/>
            <a:r>
              <a:rPr lang="en-US" sz="2000" b="1" dirty="0">
                <a:latin typeface="+mj-lt"/>
              </a:rPr>
              <a:t>Paper 1: "Robotic Process Automation for Data Management in Education“</a:t>
            </a:r>
          </a:p>
          <a:p>
            <a:pPr algn="just"/>
            <a:endParaRPr lang="en-US" sz="2000" b="1" dirty="0">
              <a:latin typeface="+mj-lt"/>
            </a:endParaRPr>
          </a:p>
          <a:p>
            <a:pPr marL="342900" indent="-342900" algn="l">
              <a:buFont typeface="Wingdings" panose="05000000000000000000" pitchFamily="2" charset="2"/>
              <a:buChar char="§"/>
            </a:pPr>
            <a:r>
              <a:rPr lang="en-US" sz="2000" b="1" dirty="0">
                <a:latin typeface="+mj-lt"/>
              </a:rPr>
              <a:t>Summary</a:t>
            </a:r>
            <a:r>
              <a:rPr lang="en-US" sz="2000" dirty="0">
                <a:latin typeface="+mj-lt"/>
              </a:rPr>
              <a:t>:</a:t>
            </a:r>
            <a:br>
              <a:rPr lang="en-US" sz="2000" dirty="0">
                <a:latin typeface="+mj-lt"/>
              </a:rPr>
            </a:br>
            <a:r>
              <a:rPr lang="en-US" sz="2000" dirty="0">
                <a:latin typeface="+mj-lt"/>
              </a:rPr>
              <a:t>This paper discusses the application of Robotic Process Automation (RPA) in automating repetitive tasks in educational institutions, such as student data entry. The study explores the design and implementation of RPA bots using tools like UiPath and assesses their impact on efficiency and accuracy in administrative workflows.</a:t>
            </a:r>
          </a:p>
          <a:p>
            <a:pPr marL="342900" indent="-342900" algn="just">
              <a:buFont typeface="Wingdings" panose="05000000000000000000" pitchFamily="2" charset="2"/>
              <a:buChar char="§"/>
            </a:pPr>
            <a:r>
              <a:rPr lang="en-US" sz="2000" b="1" dirty="0">
                <a:latin typeface="+mj-lt"/>
              </a:rPr>
              <a:t>Advantages</a:t>
            </a:r>
            <a:r>
              <a:rPr lang="en-US" sz="2000" dirty="0">
                <a:latin typeface="+mj-lt"/>
              </a:rPr>
              <a:t>:</a:t>
            </a:r>
          </a:p>
          <a:p>
            <a:pPr marL="742950" lvl="1" indent="-285750" algn="just">
              <a:buFont typeface="Arial" panose="020B0604020202020204" pitchFamily="34" charset="0"/>
              <a:buChar char="•"/>
            </a:pPr>
            <a:r>
              <a:rPr lang="en-US" sz="2000" dirty="0">
                <a:latin typeface="+mj-lt"/>
              </a:rPr>
              <a:t>Automates repetitive and tedious tasks, reducing manual workload.</a:t>
            </a:r>
          </a:p>
          <a:p>
            <a:pPr marL="742950" lvl="1" indent="-285750" algn="just">
              <a:buFont typeface="Arial" panose="020B0604020202020204" pitchFamily="34" charset="0"/>
              <a:buChar char="•"/>
            </a:pPr>
            <a:r>
              <a:rPr lang="en-US" sz="2000" dirty="0">
                <a:latin typeface="+mj-lt"/>
              </a:rPr>
              <a:t>Enhances data accuracy by minimizing human errors.</a:t>
            </a:r>
          </a:p>
          <a:p>
            <a:pPr marL="742950" lvl="1" indent="-285750" algn="just">
              <a:buFont typeface="Arial" panose="020B0604020202020204" pitchFamily="34" charset="0"/>
              <a:buChar char="•"/>
            </a:pPr>
            <a:r>
              <a:rPr lang="en-US" sz="2000" dirty="0">
                <a:latin typeface="+mj-lt"/>
              </a:rPr>
              <a:t>Improves operational efficiency, allowing faster completion of processes.</a:t>
            </a:r>
          </a:p>
          <a:p>
            <a:pPr marL="342900" indent="-342900" algn="just">
              <a:buFont typeface="Wingdings" panose="05000000000000000000" pitchFamily="2" charset="2"/>
              <a:buChar char="§"/>
            </a:pPr>
            <a:r>
              <a:rPr lang="en-US" sz="2000" b="1" dirty="0">
                <a:latin typeface="+mj-lt"/>
              </a:rPr>
              <a:t>Disadvantages</a:t>
            </a:r>
            <a:r>
              <a:rPr lang="en-US" sz="2000" dirty="0">
                <a:latin typeface="+mj-lt"/>
              </a:rPr>
              <a:t>:</a:t>
            </a:r>
          </a:p>
          <a:p>
            <a:pPr marL="800100" lvl="1" indent="-342900" algn="just">
              <a:buFont typeface="Arial" panose="020B0604020202020204" pitchFamily="34" charset="0"/>
              <a:buChar char="•"/>
            </a:pPr>
            <a:r>
              <a:rPr lang="en-US" sz="2000" dirty="0">
                <a:latin typeface="+mj-lt"/>
              </a:rPr>
              <a:t>Initial setup costs and time investment are high.</a:t>
            </a:r>
          </a:p>
          <a:p>
            <a:pPr marL="800100" lvl="1" indent="-342900" algn="just">
              <a:buFont typeface="Arial" panose="020B0604020202020204" pitchFamily="34" charset="0"/>
              <a:buChar char="•"/>
            </a:pPr>
            <a:r>
              <a:rPr lang="en-US" sz="2000" dirty="0">
                <a:latin typeface="+mj-lt"/>
              </a:rPr>
              <a:t>Limited flexibility in handling unstructured or dynamic data inputs.</a:t>
            </a:r>
          </a:p>
          <a:p>
            <a:pPr marL="800100" lvl="1" indent="-342900" algn="just">
              <a:buFont typeface="Arial" panose="020B0604020202020204" pitchFamily="34" charset="0"/>
              <a:buChar char="•"/>
            </a:pPr>
            <a:r>
              <a:rPr lang="en-US" sz="2000" dirty="0">
                <a:latin typeface="+mj-lt"/>
              </a:rPr>
              <a:t>Requires technical expertise for customization and maintenance.</a:t>
            </a: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308024" y="891641"/>
            <a:ext cx="8759776" cy="5547673"/>
          </a:xfrm>
          <a:prstGeom prst="rect">
            <a:avLst/>
          </a:prstGeom>
        </p:spPr>
        <p:txBody>
          <a:bodyPr vert="horz" wrap="square" lIns="0" tIns="124460" rIns="0" bIns="0" rtlCol="0">
            <a:spAutoFit/>
          </a:bodyPr>
          <a:lstStyle/>
          <a:p>
            <a:pPr algn="just"/>
            <a:r>
              <a:rPr lang="en-US" sz="2000" b="1" dirty="0">
                <a:latin typeface="+mj-lt"/>
              </a:rPr>
              <a:t>Paper 2: "Automation of Google Form Data Entry Using RPA“</a:t>
            </a:r>
          </a:p>
          <a:p>
            <a:pPr algn="just"/>
            <a:endParaRPr lang="en-US" sz="2000" b="1" dirty="0">
              <a:latin typeface="+mj-lt"/>
            </a:endParaRPr>
          </a:p>
          <a:p>
            <a:pPr marL="342900" indent="-342900" algn="l">
              <a:buFont typeface="Wingdings" panose="05000000000000000000" pitchFamily="2" charset="2"/>
              <a:buChar char="§"/>
            </a:pPr>
            <a:r>
              <a:rPr lang="en-US" sz="2000" b="1" dirty="0">
                <a:latin typeface="+mj-lt"/>
              </a:rPr>
              <a:t>Summary</a:t>
            </a:r>
            <a:r>
              <a:rPr lang="en-US" sz="2000" dirty="0">
                <a:latin typeface="+mj-lt"/>
              </a:rPr>
              <a:t>:</a:t>
            </a:r>
            <a:br>
              <a:rPr lang="en-US" sz="2000" dirty="0">
                <a:latin typeface="+mj-lt"/>
              </a:rPr>
            </a:br>
            <a:r>
              <a:rPr lang="en-US" sz="2000" dirty="0">
                <a:latin typeface="+mj-lt"/>
              </a:rPr>
              <a:t>This paper focuses on the specific use of RPA for automating data entry into Google Forms. It evaluates the feasibility of integrating RPA tools with Google Form APIs to achieve seamless and accurate data submission. Case studies demonstrate the reduction in error rates and time consumption compared to manual entry.</a:t>
            </a:r>
          </a:p>
          <a:p>
            <a:pPr marL="342900" indent="-342900" algn="just">
              <a:buFont typeface="Wingdings" panose="05000000000000000000" pitchFamily="2" charset="2"/>
              <a:buChar char="§"/>
            </a:pPr>
            <a:r>
              <a:rPr lang="en-US" sz="2000" b="1" dirty="0">
                <a:latin typeface="+mj-lt"/>
              </a:rPr>
              <a:t>Advantages</a:t>
            </a:r>
            <a:r>
              <a:rPr lang="en-US" sz="2000" dirty="0">
                <a:latin typeface="+mj-lt"/>
              </a:rPr>
              <a:t>:</a:t>
            </a:r>
          </a:p>
          <a:p>
            <a:pPr marL="742950" lvl="1" indent="-285750" algn="just">
              <a:buFont typeface="Arial" panose="020B0604020202020204" pitchFamily="34" charset="0"/>
              <a:buChar char="•"/>
            </a:pPr>
            <a:r>
              <a:rPr lang="en-US" sz="2000" dirty="0">
                <a:latin typeface="+mj-lt"/>
              </a:rPr>
              <a:t>Ensures uniformity and compliance with Google Form structures.</a:t>
            </a:r>
          </a:p>
          <a:p>
            <a:pPr marL="742950" lvl="1" indent="-285750" algn="just">
              <a:buFont typeface="Arial" panose="020B0604020202020204" pitchFamily="34" charset="0"/>
              <a:buChar char="•"/>
            </a:pPr>
            <a:r>
              <a:rPr lang="en-US" sz="2000" dirty="0">
                <a:latin typeface="+mj-lt"/>
              </a:rPr>
              <a:t>Scales well for large datasets, accommodating bulk submissions effortlessly.</a:t>
            </a:r>
          </a:p>
          <a:p>
            <a:pPr marL="742950" lvl="1" indent="-285750" algn="just">
              <a:buFont typeface="Arial" panose="020B0604020202020204" pitchFamily="34" charset="0"/>
              <a:buChar char="•"/>
            </a:pPr>
            <a:r>
              <a:rPr lang="en-US" sz="2000" dirty="0">
                <a:latin typeface="+mj-lt"/>
              </a:rPr>
              <a:t>Provides a user-friendly interface, simplifying deployment.</a:t>
            </a:r>
          </a:p>
          <a:p>
            <a:pPr marL="342900" indent="-342900" algn="just">
              <a:buFont typeface="Wingdings" panose="05000000000000000000" pitchFamily="2" charset="2"/>
              <a:buChar char="§"/>
            </a:pPr>
            <a:r>
              <a:rPr lang="en-US" sz="2000" b="1" dirty="0">
                <a:latin typeface="+mj-lt"/>
              </a:rPr>
              <a:t>Disadvantages</a:t>
            </a:r>
            <a:r>
              <a:rPr lang="en-US" sz="2000" dirty="0">
                <a:latin typeface="+mj-lt"/>
              </a:rPr>
              <a:t>:</a:t>
            </a:r>
          </a:p>
          <a:p>
            <a:pPr marL="742950" lvl="1" indent="-285750" algn="just">
              <a:buFont typeface="Arial" panose="020B0604020202020204" pitchFamily="34" charset="0"/>
              <a:buChar char="•"/>
            </a:pPr>
            <a:r>
              <a:rPr lang="en-US" sz="2000" dirty="0">
                <a:latin typeface="+mj-lt"/>
              </a:rPr>
              <a:t>Dependency on internet connectivity for Google Form submissions.</a:t>
            </a:r>
          </a:p>
          <a:p>
            <a:pPr marL="742950" lvl="1" indent="-285750" algn="just">
              <a:buFont typeface="Arial" panose="020B0604020202020204" pitchFamily="34" charset="0"/>
              <a:buChar char="•"/>
            </a:pPr>
            <a:r>
              <a:rPr lang="en-US" sz="2000" dirty="0">
                <a:latin typeface="+mj-lt"/>
              </a:rPr>
              <a:t>Potential compatibility issues with certain data formats or APIs.</a:t>
            </a:r>
          </a:p>
          <a:p>
            <a:pPr marL="742950" lvl="1" indent="-285750" algn="just">
              <a:buFont typeface="Arial" panose="020B0604020202020204" pitchFamily="34" charset="0"/>
              <a:buChar char="•"/>
            </a:pPr>
            <a:r>
              <a:rPr lang="en-US" sz="2000" dirty="0">
                <a:latin typeface="+mj-lt"/>
              </a:rPr>
              <a:t>Limited adaptability to changes in form structure without reconfiguration.</a:t>
            </a: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3" y="1003808"/>
            <a:ext cx="8683577" cy="4444807"/>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j-lt"/>
              </a:rPr>
              <a:t>The main objective of the </a:t>
            </a:r>
            <a:r>
              <a:rPr lang="en-US" sz="2400" i="1" dirty="0">
                <a:latin typeface="+mj-lt"/>
              </a:rPr>
              <a:t>Automated Student Data Entry to a Google Form Using UiPath</a:t>
            </a:r>
            <a:r>
              <a:rPr lang="en-US" sz="2400" dirty="0">
                <a:latin typeface="+mj-lt"/>
              </a:rPr>
              <a:t> project is to streamline and automate the process of entering student data into Google Forms by utilizing Robotic Process Automation (RPA) technology. The system aims to reduce the manual effort and time involved in data entry, ensuring greater accuracy and consistency in submissions. By automating the data entry process, the project seeks to enhance operational efficiency, minimize human errors, and free up valuable resources for more strategic tasks within educational institutions. The ultimate goal is to improve the overall workflow of administrative tasks, providing a scalable, reliable, and user-friendly solution for managing large volumes of student data.</a:t>
            </a:r>
            <a:endParaRPr sz="2400" dirty="0">
              <a:latin typeface="+mj-lt"/>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A6AEE6FB-EC6E-600E-57E9-E40D60377CA7}"/>
              </a:ext>
            </a:extLst>
          </p:cNvPr>
          <p:cNvPicPr>
            <a:picLocks noChangeAspect="1"/>
          </p:cNvPicPr>
          <p:nvPr/>
        </p:nvPicPr>
        <p:blipFill>
          <a:blip r:embed="rId2"/>
          <a:stretch>
            <a:fillRect/>
          </a:stretch>
        </p:blipFill>
        <p:spPr>
          <a:xfrm>
            <a:off x="3314591" y="1375232"/>
            <a:ext cx="2514818" cy="41075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p:cNvSpPr txBox="1"/>
          <p:nvPr/>
        </p:nvSpPr>
        <p:spPr>
          <a:xfrm>
            <a:off x="308024" y="891641"/>
            <a:ext cx="8759776" cy="5170646"/>
          </a:xfrm>
          <a:prstGeom prst="rect">
            <a:avLst/>
          </a:prstGeom>
        </p:spPr>
        <p:txBody>
          <a:bodyPr vert="horz" wrap="square" lIns="0" tIns="124460" rIns="0" bIns="0" rtlCol="0">
            <a:spAutoFit/>
          </a:bodyPr>
          <a:lstStyle/>
          <a:p>
            <a:pPr marL="342900" indent="-342900" algn="just">
              <a:buFont typeface="Wingdings" panose="05000000000000000000" pitchFamily="2" charset="2"/>
              <a:buChar char="§"/>
            </a:pPr>
            <a:r>
              <a:rPr lang="en-IN" sz="2400" b="1" dirty="0">
                <a:latin typeface="+mj-lt"/>
              </a:rPr>
              <a:t>Hardware Requirements</a:t>
            </a:r>
            <a:r>
              <a:rPr lang="en-IN" sz="2400" b="1" dirty="0"/>
              <a:t>:</a:t>
            </a:r>
          </a:p>
          <a:p>
            <a:pPr marL="342900" indent="-342900" algn="just">
              <a:buFont typeface="Arial" panose="020B0604020202020204" pitchFamily="34" charset="0"/>
              <a:buChar char="•"/>
            </a:pPr>
            <a:r>
              <a:rPr lang="en-IN" sz="2400" b="1" dirty="0">
                <a:latin typeface="+mj-lt"/>
              </a:rPr>
              <a:t>Processor</a:t>
            </a:r>
            <a:r>
              <a:rPr lang="en-IN" sz="2400" dirty="0">
                <a:latin typeface="+mj-lt"/>
              </a:rPr>
              <a:t>: Intel i3 or higher (recommended Intel i5 or above).</a:t>
            </a:r>
          </a:p>
          <a:p>
            <a:pPr marL="342900" indent="-342900" algn="just">
              <a:buFont typeface="Arial" panose="020B0604020202020204" pitchFamily="34" charset="0"/>
              <a:buChar char="•"/>
            </a:pPr>
            <a:r>
              <a:rPr lang="en-IN" sz="2400" b="1" dirty="0">
                <a:latin typeface="+mj-lt"/>
              </a:rPr>
              <a:t>RAM</a:t>
            </a:r>
            <a:r>
              <a:rPr lang="en-IN" sz="2400" dirty="0">
                <a:latin typeface="+mj-lt"/>
              </a:rPr>
              <a:t>: Minimum 4 GB (8 GB recommended for optimal performance).</a:t>
            </a:r>
          </a:p>
          <a:p>
            <a:pPr marL="342900" indent="-342900" algn="just">
              <a:buFont typeface="Arial" panose="020B0604020202020204" pitchFamily="34" charset="0"/>
              <a:buChar char="•"/>
            </a:pPr>
            <a:r>
              <a:rPr lang="en-IN" sz="2400" b="1" dirty="0">
                <a:latin typeface="+mj-lt"/>
              </a:rPr>
              <a:t>Storage</a:t>
            </a:r>
            <a:r>
              <a:rPr lang="en-IN" sz="2400" dirty="0">
                <a:latin typeface="+mj-lt"/>
              </a:rPr>
              <a:t>: At least 10 GB free space.</a:t>
            </a:r>
          </a:p>
          <a:p>
            <a:pPr marL="342900" indent="-342900" algn="just">
              <a:buFont typeface="Arial" panose="020B0604020202020204" pitchFamily="34" charset="0"/>
              <a:buChar char="•"/>
            </a:pPr>
            <a:r>
              <a:rPr lang="en-IN" sz="2400" b="1" dirty="0">
                <a:latin typeface="+mj-lt"/>
              </a:rPr>
              <a:t>Internet</a:t>
            </a:r>
            <a:r>
              <a:rPr lang="en-IN" sz="2400" dirty="0">
                <a:latin typeface="+mj-lt"/>
              </a:rPr>
              <a:t>: Stable connection for Google Form submissions.</a:t>
            </a:r>
          </a:p>
          <a:p>
            <a:pPr marL="310515" indent="-297815" algn="just">
              <a:lnSpc>
                <a:spcPct val="100000"/>
              </a:lnSpc>
              <a:spcBef>
                <a:spcPts val="980"/>
              </a:spcBef>
              <a:buFont typeface="Lucida Sans Unicode"/>
              <a:buChar char="▪"/>
              <a:tabLst>
                <a:tab pos="310515" algn="l"/>
              </a:tabLst>
            </a:pPr>
            <a:endParaRPr sz="2400" dirty="0">
              <a:latin typeface="Calibri"/>
              <a:cs typeface="Calibri"/>
            </a:endParaRPr>
          </a:p>
          <a:p>
            <a:pPr marL="342900" indent="-342900" algn="just">
              <a:buFont typeface="Wingdings" panose="05000000000000000000" pitchFamily="2" charset="2"/>
              <a:buChar char="§"/>
            </a:pPr>
            <a:r>
              <a:rPr lang="en-IN" sz="2400" b="1" dirty="0">
                <a:latin typeface="+mj-lt"/>
              </a:rPr>
              <a:t>Software Requirements:</a:t>
            </a:r>
          </a:p>
          <a:p>
            <a:pPr marL="342900" indent="-342900" algn="just">
              <a:buFont typeface="Arial" panose="020B0604020202020204" pitchFamily="34" charset="0"/>
              <a:buChar char="•"/>
            </a:pPr>
            <a:r>
              <a:rPr lang="en-IN" sz="2400" b="1" dirty="0">
                <a:latin typeface="+mj-lt"/>
              </a:rPr>
              <a:t>RPA Tool</a:t>
            </a:r>
            <a:r>
              <a:rPr lang="en-IN" sz="2400" dirty="0">
                <a:latin typeface="+mj-lt"/>
              </a:rPr>
              <a:t>: UiPath Studio (Community or Enterprise edition).</a:t>
            </a:r>
          </a:p>
          <a:p>
            <a:pPr marL="342900" indent="-342900" algn="just">
              <a:buFont typeface="Arial" panose="020B0604020202020204" pitchFamily="34" charset="0"/>
              <a:buChar char="•"/>
            </a:pPr>
            <a:r>
              <a:rPr lang="en-IN" sz="2400" b="1" dirty="0">
                <a:latin typeface="+mj-lt"/>
              </a:rPr>
              <a:t>Browser</a:t>
            </a:r>
            <a:r>
              <a:rPr lang="en-IN" sz="2400" dirty="0">
                <a:latin typeface="+mj-lt"/>
              </a:rPr>
              <a:t>: Google Chrome with UiPath extension installed.</a:t>
            </a:r>
          </a:p>
          <a:p>
            <a:pPr marL="342900" indent="-342900" algn="just">
              <a:buFont typeface="Arial" panose="020B0604020202020204" pitchFamily="34" charset="0"/>
              <a:buChar char="•"/>
            </a:pPr>
            <a:r>
              <a:rPr lang="en-IN" sz="2400" b="1" dirty="0">
                <a:latin typeface="+mj-lt"/>
              </a:rPr>
              <a:t>Data Source</a:t>
            </a:r>
            <a:r>
              <a:rPr lang="en-IN" sz="2400" dirty="0">
                <a:latin typeface="+mj-lt"/>
              </a:rPr>
              <a:t>: Microsoft Excel or other structured data formats.</a:t>
            </a:r>
          </a:p>
          <a:p>
            <a:pPr marL="342900" indent="-342900" algn="just">
              <a:buFont typeface="Arial" panose="020B0604020202020204" pitchFamily="34" charset="0"/>
              <a:buChar char="•"/>
            </a:pPr>
            <a:r>
              <a:rPr lang="en-IN" sz="2400" b="1" dirty="0">
                <a:latin typeface="+mj-lt"/>
              </a:rPr>
              <a:t>Operating System</a:t>
            </a:r>
            <a:r>
              <a:rPr lang="en-IN" sz="2400" dirty="0">
                <a:latin typeface="+mj-lt"/>
              </a:rPr>
              <a:t>: Windows 10 or later (64-bit)</a:t>
            </a:r>
          </a:p>
          <a:p>
            <a:pPr marL="310515" indent="-297815">
              <a:lnSpc>
                <a:spcPct val="100000"/>
              </a:lnSpc>
              <a:spcBef>
                <a:spcPts val="885"/>
              </a:spcBef>
              <a:buFont typeface="Lucida Sans Unicode"/>
              <a:buChar char="▪"/>
              <a:tabLst>
                <a:tab pos="310515" algn="l"/>
              </a:tabLst>
            </a:pPr>
            <a:endParaRPr sz="2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2822</Words>
  <Application>Microsoft Office PowerPoint</Application>
  <PresentationFormat>On-screen Show (4:3)</PresentationFormat>
  <Paragraphs>225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Lucida Sans Unicode</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Functional Description</vt:lpstr>
      <vt:lpstr>Functional Description</vt:lpstr>
      <vt:lpstr>Table Design</vt:lpstr>
      <vt:lpstr>Process Design</vt:lpstr>
      <vt:lpstr>Process Design</vt:lpstr>
      <vt:lpstr>Process Design</vt:lpstr>
      <vt:lpstr>Process Design</vt:lpstr>
      <vt:lpstr>Implementation</vt:lpstr>
      <vt:lpstr>Implementation</vt:lpstr>
      <vt:lpstr>Implementation</vt:lpstr>
      <vt:lpstr>Implementation</vt:lpstr>
      <vt:lpstr>Testing</vt:lpstr>
      <vt:lpstr>Testing</vt:lpstr>
      <vt:lpstr>Testing</vt:lpstr>
      <vt:lpstr>Conclusions</vt:lpstr>
      <vt:lpstr>Future Enhancement</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madhan raj</cp:lastModifiedBy>
  <cp:revision>3</cp:revision>
  <dcterms:created xsi:type="dcterms:W3CDTF">2024-11-19T10:27:20Z</dcterms:created>
  <dcterms:modified xsi:type="dcterms:W3CDTF">2024-11-19T13:26:30Z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