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sldIdLst>
    <p:sldId id="558" r:id="rId5"/>
    <p:sldId id="531" r:id="rId6"/>
    <p:sldId id="533" r:id="rId7"/>
    <p:sldId id="547" r:id="rId8"/>
    <p:sldId id="548" r:id="rId9"/>
    <p:sldId id="549" r:id="rId10"/>
    <p:sldId id="550" r:id="rId11"/>
    <p:sldId id="551" r:id="rId12"/>
    <p:sldId id="552" r:id="rId13"/>
    <p:sldId id="553" r:id="rId14"/>
    <p:sldId id="554" r:id="rId15"/>
    <p:sldId id="555" r:id="rId16"/>
    <p:sldId id="556" r:id="rId17"/>
    <p:sldId id="557" r:id="rId18"/>
    <p:sldId id="536" r:id="rId19"/>
    <p:sldId id="537" r:id="rId20"/>
    <p:sldId id="538" r:id="rId21"/>
    <p:sldId id="54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2857"/>
    <a:srgbClr val="8822EE"/>
    <a:srgbClr val="F01688"/>
    <a:srgbClr val="2F21F3"/>
    <a:srgbClr val="FEB52B"/>
    <a:srgbClr val="F01689"/>
    <a:srgbClr val="6F22E3"/>
    <a:srgbClr val="E218A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22"/>
  </p:normalViewPr>
  <p:slideViewPr>
    <p:cSldViewPr snapToGrid="0">
      <p:cViewPr>
        <p:scale>
          <a:sx n="91" d="100"/>
          <a:sy n="91" d="100"/>
        </p:scale>
        <p:origin x="-1320" y="-4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microsoft.com/office/2018/10/relationships/authors" Target="author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commentAuthors" Target="commentAuthor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notesMaster" Target="notesMasters/notesMaster1.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pPr/>
              <a:t>3/21/2025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pPr/>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C058E0-0852-DB43-83D6-BD76659FF1D8}" type="slidenum">
              <a:rPr lang="en-US" smtClean="0"/>
              <a:pPr/>
              <a:t>8</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 name="Title 9"/>
          <p:cNvSpPr>
            <a:spLocks noGrp="1"/>
          </p:cNvSpPr>
          <p:nvPr>
            <p:ph type="ctrTitle"/>
          </p:nvPr>
        </p:nvSpPr>
        <p:spPr>
          <a:xfrm>
            <a:off x="2238103" y="766353"/>
            <a:ext cx="6984275" cy="2577737"/>
          </a:xfrm>
        </p:spPr>
        <p:txBody>
          <a:bodyPr/>
          <a:lstStyle/>
          <a:p>
            <a:r>
              <a:rPr lang="en-IN" u="sng" dirty="0"/>
              <a:t>FAKE NEWS DETECTION USING NLP</a:t>
            </a:r>
            <a:endParaRPr lang="en-US" u="sng" dirty="0"/>
          </a:p>
        </p:txBody>
      </p:sp>
      <p:sp>
        <p:nvSpPr>
          <p:cNvPr id="14" name="TextBox 13"/>
          <p:cNvSpPr txBox="1"/>
          <p:nvPr/>
        </p:nvSpPr>
        <p:spPr>
          <a:xfrm>
            <a:off x="2403566" y="2769327"/>
            <a:ext cx="7463246" cy="830997"/>
          </a:xfrm>
          <a:prstGeom prst="rect">
            <a:avLst/>
          </a:prstGeom>
          <a:noFill/>
        </p:spPr>
        <p:txBody>
          <a:bodyPr wrap="square" rtlCol="0">
            <a:spAutoFit/>
          </a:bodyPr>
          <a:lstStyle/>
          <a:p>
            <a:r>
              <a:rPr lang="en-US" sz="2400" dirty="0">
                <a:solidFill>
                  <a:schemeClr val="bg1"/>
                </a:solidFill>
                <a:latin typeface="Bahnschrift" pitchFamily="34" charset="0"/>
              </a:rPr>
              <a:t>Department of Artificial Intelligence &amp; Data Science,</a:t>
            </a:r>
          </a:p>
          <a:p>
            <a:r>
              <a:rPr lang="en-US" sz="2400" dirty="0">
                <a:solidFill>
                  <a:schemeClr val="bg1"/>
                </a:solidFill>
                <a:latin typeface="Bahnschrift" pitchFamily="34" charset="0"/>
              </a:rPr>
              <a:t>                            CSE(AI&amp;ML)</a:t>
            </a:r>
          </a:p>
        </p:txBody>
      </p:sp>
      <p:sp>
        <p:nvSpPr>
          <p:cNvPr id="15" name="TextBox 14"/>
          <p:cNvSpPr txBox="1"/>
          <p:nvPr/>
        </p:nvSpPr>
        <p:spPr>
          <a:xfrm>
            <a:off x="4502332" y="3718560"/>
            <a:ext cx="2294218" cy="584775"/>
          </a:xfrm>
          <a:prstGeom prst="rect">
            <a:avLst/>
          </a:prstGeom>
          <a:noFill/>
        </p:spPr>
        <p:txBody>
          <a:bodyPr wrap="none" rtlCol="0">
            <a:spAutoFit/>
          </a:bodyPr>
          <a:lstStyle/>
          <a:p>
            <a:r>
              <a:rPr lang="en-US" sz="3200" b="1" i="1" dirty="0">
                <a:solidFill>
                  <a:srgbClr val="FFFF00"/>
                </a:solidFill>
                <a:latin typeface="Algerian" pitchFamily="82" charset="0"/>
              </a:rPr>
              <a:t>BOOTCAMP</a:t>
            </a:r>
          </a:p>
        </p:txBody>
      </p:sp>
      <p:pic>
        <p:nvPicPr>
          <p:cNvPr id="1026" name="Picture 2"/>
          <p:cNvPicPr>
            <a:picLocks noChangeAspect="1" noChangeArrowheads="1"/>
          </p:cNvPicPr>
          <p:nvPr/>
        </p:nvPicPr>
        <p:blipFill>
          <a:blip r:embed="rId2"/>
          <a:srcRect/>
          <a:stretch>
            <a:fillRect/>
          </a:stretch>
        </p:blipFill>
        <p:spPr bwMode="auto">
          <a:xfrm>
            <a:off x="4981302" y="4512529"/>
            <a:ext cx="1445622" cy="10566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3210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706879" y="1079863"/>
            <a:ext cx="7795913" cy="614716"/>
          </a:xfrm>
        </p:spPr>
        <p:txBody>
          <a:bodyPr>
            <a:normAutofit fontScale="90000"/>
          </a:bodyPr>
          <a:lstStyle/>
          <a:p>
            <a:r>
              <a:rPr lang="en-US" sz="2200" dirty="0">
                <a:latin typeface="Bahnschrift SemiBold SemiConden" pitchFamily="34" charset="0"/>
              </a:rPr>
              <a:t>Step 3: Load and Explore the Dataset</a:t>
            </a:r>
            <a:br>
              <a:rPr lang="en-US" dirty="0"/>
            </a:b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2041832" y="3770811"/>
            <a:ext cx="6361940" cy="2862562"/>
          </a:xfrm>
        </p:spPr>
        <p:txBody>
          <a:bodyPr/>
          <a:lstStyle/>
          <a:p>
            <a:pPr>
              <a:buNone/>
            </a:pPr>
            <a:r>
              <a:rPr lang="en-US" dirty="0"/>
              <a:t>     </a:t>
            </a:r>
          </a:p>
          <a:p>
            <a:pPr>
              <a:lnSpc>
                <a:spcPct val="100000"/>
              </a:lnSpc>
            </a:pPr>
            <a:r>
              <a:rPr lang="en-US" sz="1600" dirty="0">
                <a:latin typeface="Bahnschrift SemiBold" pitchFamily="34" charset="0"/>
              </a:rPr>
              <a:t>Loads a dataset (news.csv) which should contain two columns: </a:t>
            </a:r>
          </a:p>
          <a:p>
            <a:pPr lvl="1">
              <a:lnSpc>
                <a:spcPct val="100000"/>
              </a:lnSpc>
            </a:pPr>
            <a:r>
              <a:rPr lang="en-US" sz="1600" b="1" dirty="0">
                <a:latin typeface="Bahnschrift SemiBold" pitchFamily="34" charset="0"/>
              </a:rPr>
              <a:t>text</a:t>
            </a:r>
            <a:r>
              <a:rPr lang="en-US" sz="1600" dirty="0">
                <a:latin typeface="Bahnschrift SemiBold" pitchFamily="34" charset="0"/>
              </a:rPr>
              <a:t> (The news article)</a:t>
            </a:r>
          </a:p>
          <a:p>
            <a:pPr lvl="1">
              <a:lnSpc>
                <a:spcPct val="100000"/>
              </a:lnSpc>
            </a:pPr>
            <a:r>
              <a:rPr lang="en-US" sz="1600" b="1" dirty="0">
                <a:latin typeface="Bahnschrift SemiBold" pitchFamily="34" charset="0"/>
              </a:rPr>
              <a:t>label</a:t>
            </a:r>
            <a:r>
              <a:rPr lang="en-US" sz="1600" dirty="0">
                <a:latin typeface="Bahnschrift SemiBold" pitchFamily="34" charset="0"/>
              </a:rPr>
              <a:t> (Either "Fake" or "Real")</a:t>
            </a:r>
          </a:p>
          <a:p>
            <a:pPr>
              <a:lnSpc>
                <a:spcPct val="100000"/>
              </a:lnSpc>
            </a:pPr>
            <a:r>
              <a:rPr lang="en-US" sz="1600" dirty="0">
                <a:latin typeface="Bahnschrift SemiBold" pitchFamily="34" charset="0"/>
              </a:rPr>
              <a:t>Checks for </a:t>
            </a:r>
            <a:r>
              <a:rPr lang="en-US" sz="1600" b="1" dirty="0">
                <a:latin typeface="Bahnschrift SemiBold" pitchFamily="34" charset="0"/>
              </a:rPr>
              <a:t>missing values</a:t>
            </a:r>
            <a:r>
              <a:rPr lang="en-US" sz="1600" dirty="0">
                <a:latin typeface="Bahnschrift SemiBold" pitchFamily="34" charset="0"/>
              </a:rPr>
              <a:t>.</a:t>
            </a:r>
          </a:p>
          <a:p>
            <a:pPr>
              <a:lnSpc>
                <a:spcPct val="100000"/>
              </a:lnSpc>
            </a:pPr>
            <a:r>
              <a:rPr lang="en-US" sz="1600" dirty="0">
                <a:latin typeface="Bahnschrift SemiBold" pitchFamily="34" charset="0"/>
              </a:rPr>
              <a:t>Displays dataset structure (df.info()).</a:t>
            </a:r>
          </a:p>
          <a:p>
            <a:pPr>
              <a:lnSpc>
                <a:spcPct val="100000"/>
              </a:lnSpc>
            </a:pPr>
            <a:r>
              <a:rPr lang="en-US" sz="1600" dirty="0">
                <a:latin typeface="Bahnschrift SemiBold" pitchFamily="34" charset="0"/>
              </a:rPr>
              <a:t>Prints a </a:t>
            </a:r>
            <a:r>
              <a:rPr lang="en-US" sz="1600" b="1" dirty="0">
                <a:latin typeface="Bahnschrift SemiBold" pitchFamily="34" charset="0"/>
              </a:rPr>
              <a:t>sample</a:t>
            </a:r>
            <a:r>
              <a:rPr lang="en-US" sz="1600" dirty="0">
                <a:latin typeface="Bahnschrift SemiBold" pitchFamily="34" charset="0"/>
              </a:rPr>
              <a:t> of the dataset (</a:t>
            </a:r>
            <a:r>
              <a:rPr lang="en-US" sz="1600" dirty="0" err="1">
                <a:latin typeface="Bahnschrift SemiBold" pitchFamily="34" charset="0"/>
              </a:rPr>
              <a:t>df.head</a:t>
            </a:r>
            <a:r>
              <a:rPr lang="en-US" sz="1600" dirty="0">
                <a:latin typeface="Bahnschrift SemiBold" pitchFamily="34" charset="0"/>
              </a:rPr>
              <a:t>()).</a:t>
            </a:r>
          </a:p>
          <a:p>
            <a:pPr marL="342900" indent="-342900">
              <a:buNone/>
            </a:pPr>
            <a:endParaRPr lang="en-IN"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6" name="Rectangle 5"/>
          <p:cNvSpPr/>
          <p:nvPr/>
        </p:nvSpPr>
        <p:spPr>
          <a:xfrm>
            <a:off x="2142308" y="1267155"/>
            <a:ext cx="5347063" cy="3139321"/>
          </a:xfrm>
          <a:prstGeom prst="rect">
            <a:avLst/>
          </a:prstGeom>
          <a:solidFill>
            <a:schemeClr val="tx1"/>
          </a:solidFill>
        </p:spPr>
        <p:txBody>
          <a:bodyPr wrap="square">
            <a:spAutoFit/>
          </a:bodyPr>
          <a:lstStyle/>
          <a:p>
            <a:r>
              <a:rPr lang="en-US" dirty="0" err="1">
                <a:solidFill>
                  <a:schemeClr val="bg1"/>
                </a:solidFill>
              </a:rPr>
              <a:t>df</a:t>
            </a:r>
            <a:r>
              <a:rPr lang="en-US" dirty="0">
                <a:solidFill>
                  <a:schemeClr val="bg1"/>
                </a:solidFill>
              </a:rPr>
              <a:t> = </a:t>
            </a:r>
            <a:r>
              <a:rPr lang="en-US" dirty="0" err="1">
                <a:solidFill>
                  <a:schemeClr val="bg1"/>
                </a:solidFill>
              </a:rPr>
              <a:t>pd.read_csv</a:t>
            </a:r>
            <a:r>
              <a:rPr lang="en-US" dirty="0">
                <a:solidFill>
                  <a:schemeClr val="bg1"/>
                </a:solidFill>
              </a:rPr>
              <a:t>("news.csv")  # Ensure dataset has 'text' and 'label' columns</a:t>
            </a:r>
          </a:p>
          <a:p>
            <a:endParaRPr lang="en-US" dirty="0">
              <a:solidFill>
                <a:schemeClr val="bg1"/>
              </a:solidFill>
            </a:endParaRPr>
          </a:p>
          <a:p>
            <a:r>
              <a:rPr lang="en-US" dirty="0">
                <a:solidFill>
                  <a:schemeClr val="bg1"/>
                </a:solidFill>
              </a:rPr>
              <a:t># Check for missing values</a:t>
            </a:r>
          </a:p>
          <a:p>
            <a:r>
              <a:rPr lang="en-US" dirty="0">
                <a:solidFill>
                  <a:schemeClr val="bg1"/>
                </a:solidFill>
              </a:rPr>
              <a:t>print(</a:t>
            </a:r>
            <a:r>
              <a:rPr lang="en-US" dirty="0" err="1">
                <a:solidFill>
                  <a:schemeClr val="bg1"/>
                </a:solidFill>
              </a:rPr>
              <a:t>df.isnull</a:t>
            </a:r>
            <a:r>
              <a:rPr lang="en-US" dirty="0">
                <a:solidFill>
                  <a:schemeClr val="bg1"/>
                </a:solidFill>
              </a:rPr>
              <a:t>().sum())</a:t>
            </a:r>
          </a:p>
          <a:p>
            <a:endParaRPr lang="en-US" dirty="0">
              <a:solidFill>
                <a:schemeClr val="bg1"/>
              </a:solidFill>
            </a:endParaRPr>
          </a:p>
          <a:p>
            <a:r>
              <a:rPr lang="en-US" dirty="0">
                <a:solidFill>
                  <a:schemeClr val="bg1"/>
                </a:solidFill>
              </a:rPr>
              <a:t># Display dataset info</a:t>
            </a:r>
          </a:p>
          <a:p>
            <a:r>
              <a:rPr lang="en-US" dirty="0">
                <a:solidFill>
                  <a:schemeClr val="bg1"/>
                </a:solidFill>
              </a:rPr>
              <a:t>print(df.info())</a:t>
            </a:r>
          </a:p>
          <a:p>
            <a:endParaRPr lang="en-US" dirty="0">
              <a:solidFill>
                <a:schemeClr val="bg1"/>
              </a:solidFill>
            </a:endParaRPr>
          </a:p>
          <a:p>
            <a:r>
              <a:rPr lang="en-US" dirty="0">
                <a:solidFill>
                  <a:schemeClr val="bg1"/>
                </a:solidFill>
              </a:rPr>
              <a:t># View sample data</a:t>
            </a:r>
          </a:p>
          <a:p>
            <a:r>
              <a:rPr lang="en-US" dirty="0">
                <a:solidFill>
                  <a:schemeClr val="bg1"/>
                </a:solidFill>
              </a:rPr>
              <a:t>print(</a:t>
            </a:r>
            <a:r>
              <a:rPr lang="en-US" dirty="0" err="1">
                <a:solidFill>
                  <a:schemeClr val="bg1"/>
                </a:solidFill>
              </a:rPr>
              <a:t>df.head</a:t>
            </a:r>
            <a:r>
              <a:rPr lang="en-US" dirty="0">
                <a:solidFill>
                  <a:schemeClr val="bg1"/>
                </a:solidFill>
              </a:rPr>
              <a:t>())</a:t>
            </a:r>
          </a:p>
        </p:txBody>
      </p:sp>
    </p:spTree>
    <p:extLst>
      <p:ext uri="{BB962C8B-B14F-4D97-AF65-F5344CB8AC3E}">
        <p14:creationId xmlns:p14="http://schemas.microsoft.com/office/powerpoint/2010/main" val="354802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dirty="0"/>
              <a:t>Step 4: Text Preprocessing</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40942" y="1365123"/>
            <a:ext cx="9108948" cy="2863977"/>
          </a:xfrm>
          <a:solidFill>
            <a:schemeClr val="tx1"/>
          </a:solidFill>
        </p:spPr>
        <p:txBody>
          <a:bodyPr/>
          <a:lstStyle/>
          <a:p>
            <a:pPr marL="342900" indent="-342900">
              <a:lnSpc>
                <a:spcPct val="100000"/>
              </a:lnSpc>
              <a:buNone/>
            </a:pPr>
            <a:r>
              <a:rPr lang="en-US" sz="1600" dirty="0">
                <a:latin typeface="Segoe UI Light" panose="020B0502040204020203" pitchFamily="34" charset="0"/>
                <a:cs typeface="Segoe UI Light" panose="020B0502040204020203" pitchFamily="34" charset="0"/>
              </a:rPr>
              <a:t>def </a:t>
            </a:r>
            <a:r>
              <a:rPr lang="en-US" sz="1600" dirty="0" err="1">
                <a:latin typeface="Segoe UI Light" panose="020B0502040204020203" pitchFamily="34" charset="0"/>
                <a:cs typeface="Segoe UI Light" panose="020B0502040204020203" pitchFamily="34" charset="0"/>
              </a:rPr>
              <a:t>preprocess_text</a:t>
            </a:r>
            <a:r>
              <a:rPr lang="en-US" sz="1600" dirty="0">
                <a:latin typeface="Segoe UI Light" panose="020B0502040204020203" pitchFamily="34" charset="0"/>
                <a:cs typeface="Segoe UI Light" panose="020B0502040204020203" pitchFamily="34" charset="0"/>
              </a:rPr>
              <a:t>(text):</a:t>
            </a:r>
          </a:p>
          <a:p>
            <a:pPr marL="342900" indent="-342900">
              <a:lnSpc>
                <a:spcPct val="100000"/>
              </a:lnSpc>
              <a:buNone/>
            </a:pPr>
            <a:r>
              <a:rPr lang="en-US" sz="1600" dirty="0">
                <a:latin typeface="Segoe UI Light" panose="020B0502040204020203" pitchFamily="34" charset="0"/>
                <a:cs typeface="Segoe UI Light" panose="020B0502040204020203" pitchFamily="34" charset="0"/>
              </a:rPr>
              <a:t>    text = re.sub(r'\W', ' ', text)  # Remove special characters</a:t>
            </a:r>
          </a:p>
          <a:p>
            <a:pPr marL="342900" indent="-342900">
              <a:lnSpc>
                <a:spcPct val="100000"/>
              </a:lnSpc>
              <a:buNone/>
            </a:pPr>
            <a:r>
              <a:rPr lang="en-US" sz="1600" dirty="0">
                <a:latin typeface="Segoe UI Light" panose="020B0502040204020203" pitchFamily="34" charset="0"/>
                <a:cs typeface="Segoe UI Light" panose="020B0502040204020203" pitchFamily="34" charset="0"/>
              </a:rPr>
              <a:t>    text = </a:t>
            </a:r>
            <a:r>
              <a:rPr lang="en-US" sz="1600" dirty="0" err="1">
                <a:latin typeface="Segoe UI Light" panose="020B0502040204020203" pitchFamily="34" charset="0"/>
                <a:cs typeface="Segoe UI Light" panose="020B0502040204020203" pitchFamily="34" charset="0"/>
              </a:rPr>
              <a:t>text.lower</a:t>
            </a:r>
            <a:r>
              <a:rPr lang="en-US" sz="1600" dirty="0">
                <a:latin typeface="Segoe UI Light" panose="020B0502040204020203" pitchFamily="34" charset="0"/>
                <a:cs typeface="Segoe UI Light" panose="020B0502040204020203" pitchFamily="34" charset="0"/>
              </a:rPr>
              <a:t>()  # Convert to lowercase</a:t>
            </a:r>
          </a:p>
          <a:p>
            <a:pPr marL="342900" indent="-342900">
              <a:lnSpc>
                <a:spcPct val="100000"/>
              </a:lnSpc>
              <a:buNone/>
            </a:pPr>
            <a:r>
              <a:rPr lang="en-US" sz="1600" dirty="0">
                <a:latin typeface="Segoe UI Light" panose="020B0502040204020203" pitchFamily="34" charset="0"/>
                <a:cs typeface="Segoe UI Light" panose="020B0502040204020203" pitchFamily="34" charset="0"/>
              </a:rPr>
              <a:t>    words = </a:t>
            </a:r>
            <a:r>
              <a:rPr lang="en-US" sz="1600" dirty="0" err="1">
                <a:latin typeface="Segoe UI Light" panose="020B0502040204020203" pitchFamily="34" charset="0"/>
                <a:cs typeface="Segoe UI Light" panose="020B0502040204020203" pitchFamily="34" charset="0"/>
              </a:rPr>
              <a:t>word_tokenize</a:t>
            </a:r>
            <a:r>
              <a:rPr lang="en-US" sz="1600" dirty="0">
                <a:latin typeface="Segoe UI Light" panose="020B0502040204020203" pitchFamily="34" charset="0"/>
                <a:cs typeface="Segoe UI Light" panose="020B0502040204020203" pitchFamily="34" charset="0"/>
              </a:rPr>
              <a:t>(text)  # Tokenization</a:t>
            </a:r>
          </a:p>
          <a:p>
            <a:pPr marL="342900" indent="-342900">
              <a:lnSpc>
                <a:spcPct val="100000"/>
              </a:lnSpc>
              <a:buNone/>
            </a:pPr>
            <a:r>
              <a:rPr lang="en-US" sz="1600" dirty="0">
                <a:latin typeface="Segoe UI Light" panose="020B0502040204020203" pitchFamily="34" charset="0"/>
                <a:cs typeface="Segoe UI Light" panose="020B0502040204020203" pitchFamily="34" charset="0"/>
              </a:rPr>
              <a:t>    words = [word for word in words if word not in </a:t>
            </a:r>
            <a:r>
              <a:rPr lang="en-US" sz="1600" dirty="0" err="1">
                <a:latin typeface="Segoe UI Light" panose="020B0502040204020203" pitchFamily="34" charset="0"/>
                <a:cs typeface="Segoe UI Light" panose="020B0502040204020203" pitchFamily="34" charset="0"/>
              </a:rPr>
              <a:t>stopwords.words</a:t>
            </a:r>
            <a:r>
              <a:rPr lang="en-US" sz="1600" dirty="0">
                <a:latin typeface="Segoe UI Light" panose="020B0502040204020203" pitchFamily="34" charset="0"/>
                <a:cs typeface="Segoe UI Light" panose="020B0502040204020203" pitchFamily="34" charset="0"/>
              </a:rPr>
              <a:t>('</a:t>
            </a:r>
            <a:r>
              <a:rPr lang="en-US" sz="1600" dirty="0" err="1">
                <a:latin typeface="Segoe UI Light" panose="020B0502040204020203" pitchFamily="34" charset="0"/>
                <a:cs typeface="Segoe UI Light" panose="020B0502040204020203" pitchFamily="34" charset="0"/>
              </a:rPr>
              <a:t>english</a:t>
            </a:r>
            <a:r>
              <a:rPr lang="en-US" sz="1600" dirty="0">
                <a:latin typeface="Segoe UI Light" panose="020B0502040204020203" pitchFamily="34" charset="0"/>
                <a:cs typeface="Segoe UI Light" panose="020B0502040204020203" pitchFamily="34" charset="0"/>
              </a:rPr>
              <a:t>')]  # Remove </a:t>
            </a:r>
            <a:r>
              <a:rPr lang="en-US" sz="1600" dirty="0" err="1">
                <a:latin typeface="Segoe UI Light" panose="020B0502040204020203" pitchFamily="34" charset="0"/>
                <a:cs typeface="Segoe UI Light" panose="020B0502040204020203" pitchFamily="34" charset="0"/>
              </a:rPr>
              <a:t>stopwords</a:t>
            </a:r>
            <a:endParaRPr lang="en-US" sz="1600" dirty="0">
              <a:latin typeface="Segoe UI Light" panose="020B0502040204020203" pitchFamily="34" charset="0"/>
              <a:cs typeface="Segoe UI Light" panose="020B0502040204020203" pitchFamily="34" charset="0"/>
            </a:endParaRPr>
          </a:p>
          <a:p>
            <a:pPr marL="342900" indent="-342900">
              <a:lnSpc>
                <a:spcPct val="100000"/>
              </a:lnSpc>
              <a:buNone/>
            </a:pPr>
            <a:r>
              <a:rPr lang="en-US" sz="1600" dirty="0">
                <a:latin typeface="Segoe UI Light" panose="020B0502040204020203" pitchFamily="34" charset="0"/>
                <a:cs typeface="Segoe UI Light" panose="020B0502040204020203" pitchFamily="34" charset="0"/>
              </a:rPr>
              <a:t>    return ' '.join(words)</a:t>
            </a:r>
          </a:p>
          <a:p>
            <a:pPr marL="342900" indent="-342900">
              <a:lnSpc>
                <a:spcPct val="100000"/>
              </a:lnSpc>
              <a:buNone/>
            </a:pPr>
            <a:r>
              <a:rPr lang="en-US" sz="1600" dirty="0" err="1">
                <a:latin typeface="Segoe UI Light" panose="020B0502040204020203" pitchFamily="34" charset="0"/>
                <a:cs typeface="Segoe UI Light" panose="020B0502040204020203" pitchFamily="34" charset="0"/>
              </a:rPr>
              <a:t>df</a:t>
            </a:r>
            <a:r>
              <a:rPr lang="en-US" sz="1600" dirty="0">
                <a:latin typeface="Segoe UI Light" panose="020B0502040204020203" pitchFamily="34" charset="0"/>
                <a:cs typeface="Segoe UI Light" panose="020B0502040204020203" pitchFamily="34" charset="0"/>
              </a:rPr>
              <a:t>['</a:t>
            </a:r>
            <a:r>
              <a:rPr lang="en-US" sz="1600" dirty="0" err="1">
                <a:latin typeface="Segoe UI Light" panose="020B0502040204020203" pitchFamily="34" charset="0"/>
                <a:cs typeface="Segoe UI Light" panose="020B0502040204020203" pitchFamily="34" charset="0"/>
              </a:rPr>
              <a:t>clean_text</a:t>
            </a:r>
            <a:r>
              <a:rPr lang="en-US" sz="1600" dirty="0">
                <a:latin typeface="Segoe UI Light" panose="020B0502040204020203" pitchFamily="34" charset="0"/>
                <a:cs typeface="Segoe UI Light" panose="020B0502040204020203" pitchFamily="34" charset="0"/>
              </a:rPr>
              <a:t>'] = </a:t>
            </a:r>
            <a:r>
              <a:rPr lang="en-US" sz="1600" dirty="0" err="1">
                <a:latin typeface="Segoe UI Light" panose="020B0502040204020203" pitchFamily="34" charset="0"/>
                <a:cs typeface="Segoe UI Light" panose="020B0502040204020203" pitchFamily="34" charset="0"/>
              </a:rPr>
              <a:t>df</a:t>
            </a:r>
            <a:r>
              <a:rPr lang="en-US" sz="1600" dirty="0">
                <a:latin typeface="Segoe UI Light" panose="020B0502040204020203" pitchFamily="34" charset="0"/>
                <a:cs typeface="Segoe UI Light" panose="020B0502040204020203" pitchFamily="34" charset="0"/>
              </a:rPr>
              <a:t>['text'].apply(</a:t>
            </a:r>
            <a:r>
              <a:rPr lang="en-US" sz="1600" dirty="0" err="1">
                <a:latin typeface="Segoe UI Light" panose="020B0502040204020203" pitchFamily="34" charset="0"/>
                <a:cs typeface="Segoe UI Light" panose="020B0502040204020203" pitchFamily="34" charset="0"/>
              </a:rPr>
              <a:t>preprocess_text</a:t>
            </a:r>
            <a:r>
              <a:rPr lang="en-US" sz="1600" dirty="0">
                <a:latin typeface="Segoe UI Light" panose="020B0502040204020203" pitchFamily="34" charset="0"/>
                <a:cs typeface="Segoe UI Light" panose="020B0502040204020203" pitchFamily="34" charset="0"/>
              </a:rPr>
              <a:t>)</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10241" name="Rectangle 1"/>
          <p:cNvSpPr>
            <a:spLocks noChangeArrowheads="1"/>
          </p:cNvSpPr>
          <p:nvPr/>
        </p:nvSpPr>
        <p:spPr bwMode="auto">
          <a:xfrm>
            <a:off x="1965960" y="3760470"/>
            <a:ext cx="7789182"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a:p>
            <a:pPr>
              <a:buFont typeface="Arial" pitchFamily="34" charset="0"/>
              <a:buChar char="•"/>
            </a:pPr>
            <a:endParaRPr lang="en-US" dirty="0">
              <a:solidFill>
                <a:schemeClr val="bg1"/>
              </a:solidFill>
              <a:latin typeface="Bahnschrift SemiBold" pitchFamily="34" charset="0"/>
            </a:endParaRPr>
          </a:p>
          <a:p>
            <a:pPr lvl="1">
              <a:buFont typeface="Arial" pitchFamily="34" charset="0"/>
              <a:buChar char="•"/>
            </a:pPr>
            <a:r>
              <a:rPr lang="en-US" b="1" dirty="0">
                <a:solidFill>
                  <a:schemeClr val="bg1"/>
                </a:solidFill>
                <a:latin typeface="Bahnschrift SemiBold" pitchFamily="34" charset="0"/>
              </a:rPr>
              <a:t>Removes special characters</a:t>
            </a:r>
            <a:r>
              <a:rPr lang="en-US" dirty="0">
                <a:solidFill>
                  <a:schemeClr val="bg1"/>
                </a:solidFill>
                <a:latin typeface="Bahnschrift SemiBold" pitchFamily="34" charset="0"/>
              </a:rPr>
              <a:t> (re.sub(r'\W', ' ', text))</a:t>
            </a:r>
          </a:p>
          <a:p>
            <a:pPr lvl="1">
              <a:buFont typeface="Arial" pitchFamily="34" charset="0"/>
              <a:buChar char="•"/>
            </a:pPr>
            <a:r>
              <a:rPr lang="en-US" b="1" dirty="0">
                <a:solidFill>
                  <a:schemeClr val="bg1"/>
                </a:solidFill>
                <a:latin typeface="Bahnschrift SemiBold" pitchFamily="34" charset="0"/>
              </a:rPr>
              <a:t>Converts to lowercase</a:t>
            </a:r>
            <a:r>
              <a:rPr lang="en-US" dirty="0">
                <a:solidFill>
                  <a:schemeClr val="bg1"/>
                </a:solidFill>
                <a:latin typeface="Bahnschrift SemiBold" pitchFamily="34" charset="0"/>
              </a:rPr>
              <a:t> (</a:t>
            </a:r>
            <a:r>
              <a:rPr lang="en-US" dirty="0" err="1">
                <a:solidFill>
                  <a:schemeClr val="bg1"/>
                </a:solidFill>
                <a:latin typeface="Bahnschrift SemiBold" pitchFamily="34" charset="0"/>
              </a:rPr>
              <a:t>text.lower</a:t>
            </a:r>
            <a:r>
              <a:rPr lang="en-US" dirty="0">
                <a:solidFill>
                  <a:schemeClr val="bg1"/>
                </a:solidFill>
                <a:latin typeface="Bahnschrift SemiBold" pitchFamily="34" charset="0"/>
              </a:rPr>
              <a:t>())</a:t>
            </a:r>
          </a:p>
          <a:p>
            <a:pPr lvl="1">
              <a:buFont typeface="Arial" pitchFamily="34" charset="0"/>
              <a:buChar char="•"/>
            </a:pPr>
            <a:r>
              <a:rPr lang="en-US" b="1" dirty="0">
                <a:solidFill>
                  <a:schemeClr val="bg1"/>
                </a:solidFill>
                <a:latin typeface="Bahnschrift SemiBold" pitchFamily="34" charset="0"/>
              </a:rPr>
              <a:t>Tokenizes</a:t>
            </a:r>
            <a:r>
              <a:rPr lang="en-US" dirty="0">
                <a:solidFill>
                  <a:schemeClr val="bg1"/>
                </a:solidFill>
                <a:latin typeface="Bahnschrift SemiBold" pitchFamily="34" charset="0"/>
              </a:rPr>
              <a:t> (splits into words) (</a:t>
            </a:r>
            <a:r>
              <a:rPr lang="en-US" dirty="0" err="1">
                <a:solidFill>
                  <a:schemeClr val="bg1"/>
                </a:solidFill>
                <a:latin typeface="Bahnschrift SemiBold" pitchFamily="34" charset="0"/>
              </a:rPr>
              <a:t>word_tokenize</a:t>
            </a:r>
            <a:r>
              <a:rPr lang="en-US" dirty="0">
                <a:solidFill>
                  <a:schemeClr val="bg1"/>
                </a:solidFill>
                <a:latin typeface="Bahnschrift SemiBold" pitchFamily="34" charset="0"/>
              </a:rPr>
              <a:t>(text))</a:t>
            </a:r>
          </a:p>
          <a:p>
            <a:pPr lvl="1">
              <a:buFont typeface="Arial" pitchFamily="34" charset="0"/>
              <a:buChar char="•"/>
            </a:pPr>
            <a:r>
              <a:rPr lang="en-US" b="1" dirty="0">
                <a:solidFill>
                  <a:schemeClr val="bg1"/>
                </a:solidFill>
                <a:latin typeface="Bahnschrift SemiBold" pitchFamily="34" charset="0"/>
              </a:rPr>
              <a:t>Removes </a:t>
            </a:r>
            <a:r>
              <a:rPr lang="en-US" b="1" dirty="0" err="1">
                <a:solidFill>
                  <a:schemeClr val="bg1"/>
                </a:solidFill>
                <a:latin typeface="Bahnschrift SemiBold" pitchFamily="34" charset="0"/>
              </a:rPr>
              <a:t>stopwords</a:t>
            </a:r>
            <a:r>
              <a:rPr lang="en-US" dirty="0">
                <a:solidFill>
                  <a:schemeClr val="bg1"/>
                </a:solidFill>
                <a:latin typeface="Bahnschrift SemiBold" pitchFamily="34" charset="0"/>
              </a:rPr>
              <a:t> (common words like "the", "is", "and")</a:t>
            </a:r>
          </a:p>
          <a:p>
            <a:pPr lvl="1">
              <a:buFont typeface="Arial" pitchFamily="34" charset="0"/>
              <a:buChar char="•"/>
            </a:pPr>
            <a:r>
              <a:rPr lang="en-US" b="1" dirty="0">
                <a:solidFill>
                  <a:schemeClr val="bg1"/>
                </a:solidFill>
                <a:latin typeface="Bahnschrift SemiBold" pitchFamily="34" charset="0"/>
              </a:rPr>
              <a:t>Joins processed words</a:t>
            </a:r>
            <a:r>
              <a:rPr lang="en-US" dirty="0">
                <a:solidFill>
                  <a:schemeClr val="bg1"/>
                </a:solidFill>
                <a:latin typeface="Bahnschrift SemiBold" pitchFamily="34" charset="0"/>
              </a:rPr>
              <a:t> back into a string.</a:t>
            </a:r>
          </a:p>
          <a:p>
            <a:pPr>
              <a:buFont typeface="Arial" pitchFamily="34" charset="0"/>
              <a:buChar char="•"/>
            </a:pPr>
            <a:r>
              <a:rPr lang="en-US" b="1" dirty="0">
                <a:solidFill>
                  <a:schemeClr val="bg1"/>
                </a:solidFill>
                <a:latin typeface="Bahnschrift SemiBold" pitchFamily="34" charset="0"/>
              </a:rPr>
              <a:t>Applies preprocessing</a:t>
            </a:r>
            <a:r>
              <a:rPr lang="en-US" dirty="0">
                <a:solidFill>
                  <a:schemeClr val="bg1"/>
                </a:solidFill>
                <a:latin typeface="Bahnschrift SemiBold" pitchFamily="34" charset="0"/>
              </a:rPr>
              <a:t> to each row in text column and stores results in </a:t>
            </a:r>
            <a:r>
              <a:rPr lang="en-US" dirty="0" err="1">
                <a:solidFill>
                  <a:schemeClr val="bg1"/>
                </a:solidFill>
                <a:latin typeface="Bahnschrift SemiBold" pitchFamily="34" charset="0"/>
              </a:rPr>
              <a:t>clean_text</a:t>
            </a:r>
            <a:r>
              <a:rPr lang="en-US" dirty="0">
                <a:solidFill>
                  <a:schemeClr val="bg1"/>
                </a:solidFill>
                <a:latin typeface="Bahnschrift SemiBold"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881634"/>
            <a:ext cx="10732008" cy="1069848"/>
          </a:xfrm>
        </p:spPr>
        <p:txBody>
          <a:bodyPr>
            <a:normAutofit fontScale="90000"/>
          </a:bodyPr>
          <a:lstStyle/>
          <a:p>
            <a:r>
              <a:rPr lang="en-US" sz="2700" dirty="0"/>
              <a:t>Step 5: Feature Extraction (TF-IDF)</a:t>
            </a:r>
            <a:br>
              <a:rPr lang="en-US" sz="2700" dirty="0"/>
            </a:br>
            <a:br>
              <a:rPr lang="en-US" dirty="0"/>
            </a:b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2218182" y="1159383"/>
            <a:ext cx="6480048" cy="2452497"/>
          </a:xfrm>
          <a:solidFill>
            <a:schemeClr val="tx1"/>
          </a:solidFill>
        </p:spPr>
        <p:txBody>
          <a:bodyPr/>
          <a:lstStyle/>
          <a:p>
            <a:pPr marL="342900" indent="-342900">
              <a:lnSpc>
                <a:spcPct val="100000"/>
              </a:lnSpc>
              <a:buNone/>
            </a:pPr>
            <a:r>
              <a:rPr lang="en-US" sz="1800" dirty="0" err="1">
                <a:latin typeface="Segoe UI Light" panose="020B0502040204020203" pitchFamily="34" charset="0"/>
                <a:cs typeface="Segoe UI Light" panose="020B0502040204020203" pitchFamily="34" charset="0"/>
              </a:rPr>
              <a:t>vectorizer</a:t>
            </a:r>
            <a:r>
              <a:rPr lang="en-US" sz="1800" dirty="0">
                <a:latin typeface="Segoe UI Light" panose="020B0502040204020203" pitchFamily="34" charset="0"/>
                <a:cs typeface="Segoe UI Light" panose="020B0502040204020203" pitchFamily="34" charset="0"/>
              </a:rPr>
              <a:t> = </a:t>
            </a:r>
            <a:r>
              <a:rPr lang="en-US" sz="1800" dirty="0" err="1">
                <a:latin typeface="Segoe UI Light" panose="020B0502040204020203" pitchFamily="34" charset="0"/>
                <a:cs typeface="Segoe UI Light" panose="020B0502040204020203" pitchFamily="34" charset="0"/>
              </a:rPr>
              <a:t>TfidfVectorizer</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max_features</a:t>
            </a:r>
            <a:r>
              <a:rPr lang="en-US" sz="1800" dirty="0">
                <a:latin typeface="Segoe UI Light" panose="020B0502040204020203" pitchFamily="34" charset="0"/>
                <a:cs typeface="Segoe UI Light" panose="020B0502040204020203" pitchFamily="34" charset="0"/>
              </a:rPr>
              <a:t>=5000)</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X = </a:t>
            </a:r>
            <a:r>
              <a:rPr lang="en-US" sz="1800" dirty="0" err="1">
                <a:latin typeface="Segoe UI Light" panose="020B0502040204020203" pitchFamily="34" charset="0"/>
                <a:cs typeface="Segoe UI Light" panose="020B0502040204020203" pitchFamily="34" charset="0"/>
              </a:rPr>
              <a:t>vectorizer.fit_transform</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df</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clean_text</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toarray</a:t>
            </a:r>
            <a:r>
              <a:rPr lang="en-US" sz="1800" dirty="0">
                <a:latin typeface="Segoe UI Light" panose="020B0502040204020203" pitchFamily="34" charset="0"/>
                <a:cs typeface="Segoe UI Light" panose="020B0502040204020203" pitchFamily="34" charset="0"/>
              </a:rPr>
              <a:t>()</a:t>
            </a:r>
          </a:p>
          <a:p>
            <a:pPr marL="342900" indent="-342900">
              <a:lnSpc>
                <a:spcPct val="100000"/>
              </a:lnSpc>
              <a:buNone/>
            </a:pPr>
            <a:endParaRPr lang="en-US" sz="1800" dirty="0">
              <a:latin typeface="Segoe UI Light" panose="020B0502040204020203" pitchFamily="34" charset="0"/>
              <a:cs typeface="Segoe UI Light" panose="020B0502040204020203" pitchFamily="34" charset="0"/>
            </a:endParaRPr>
          </a:p>
          <a:p>
            <a:pPr marL="342900" indent="-342900">
              <a:lnSpc>
                <a:spcPct val="100000"/>
              </a:lnSpc>
              <a:buNone/>
            </a:pPr>
            <a:r>
              <a:rPr lang="en-US" sz="1800" dirty="0">
                <a:latin typeface="Segoe UI Light" panose="020B0502040204020203" pitchFamily="34" charset="0"/>
                <a:cs typeface="Segoe UI Light" panose="020B0502040204020203" pitchFamily="34" charset="0"/>
              </a:rPr>
              <a:t># Convert labels to numerical format (0 = Fake, 1 = Real)</a:t>
            </a:r>
          </a:p>
          <a:p>
            <a:pPr marL="342900" indent="-342900">
              <a:lnSpc>
                <a:spcPct val="100000"/>
              </a:lnSpc>
              <a:buNone/>
            </a:pPr>
            <a:r>
              <a:rPr lang="en-US" sz="1800" dirty="0" err="1">
                <a:latin typeface="Segoe UI Light" panose="020B0502040204020203" pitchFamily="34" charset="0"/>
                <a:cs typeface="Segoe UI Light" panose="020B0502040204020203" pitchFamily="34" charset="0"/>
              </a:rPr>
              <a:t>df</a:t>
            </a:r>
            <a:r>
              <a:rPr lang="en-US" sz="1800" dirty="0">
                <a:latin typeface="Segoe UI Light" panose="020B0502040204020203" pitchFamily="34" charset="0"/>
                <a:cs typeface="Segoe UI Light" panose="020B0502040204020203" pitchFamily="34" charset="0"/>
              </a:rPr>
              <a:t>['label'] = </a:t>
            </a:r>
            <a:r>
              <a:rPr lang="en-US" sz="1800" dirty="0" err="1">
                <a:latin typeface="Segoe UI Light" panose="020B0502040204020203" pitchFamily="34" charset="0"/>
                <a:cs typeface="Segoe UI Light" panose="020B0502040204020203" pitchFamily="34" charset="0"/>
              </a:rPr>
              <a:t>df</a:t>
            </a:r>
            <a:r>
              <a:rPr lang="en-US" sz="1800" dirty="0">
                <a:latin typeface="Segoe UI Light" panose="020B0502040204020203" pitchFamily="34" charset="0"/>
                <a:cs typeface="Segoe UI Light" panose="020B0502040204020203" pitchFamily="34" charset="0"/>
              </a:rPr>
              <a:t>['label'].map({'Fake': 0, 'Real': 1})</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y = </a:t>
            </a:r>
            <a:r>
              <a:rPr lang="en-US" sz="1800" dirty="0" err="1">
                <a:latin typeface="Segoe UI Light" panose="020B0502040204020203" pitchFamily="34" charset="0"/>
                <a:cs typeface="Segoe UI Light" panose="020B0502040204020203" pitchFamily="34" charset="0"/>
              </a:rPr>
              <a:t>df</a:t>
            </a:r>
            <a:r>
              <a:rPr lang="en-US" sz="1800" dirty="0">
                <a:latin typeface="Segoe UI Light" panose="020B0502040204020203" pitchFamily="34" charset="0"/>
                <a:cs typeface="Segoe UI Light" panose="020B0502040204020203" pitchFamily="34" charset="0"/>
              </a:rPr>
              <a:t>['label']</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6" name="Rectangle 5"/>
          <p:cNvSpPr/>
          <p:nvPr/>
        </p:nvSpPr>
        <p:spPr>
          <a:xfrm>
            <a:off x="1493520" y="3813155"/>
            <a:ext cx="9056370" cy="830997"/>
          </a:xfrm>
          <a:prstGeom prst="rect">
            <a:avLst/>
          </a:prstGeom>
        </p:spPr>
        <p:txBody>
          <a:bodyPr wrap="square">
            <a:spAutoFit/>
          </a:bodyPr>
          <a:lstStyle/>
          <a:p>
            <a:r>
              <a:rPr lang="en-US" sz="2400" b="1" dirty="0">
                <a:solidFill>
                  <a:schemeClr val="bg1"/>
                </a:solidFill>
                <a:latin typeface="Bahnschrift SemiBold SemiConden" pitchFamily="34" charset="0"/>
              </a:rPr>
              <a:t>What is TF-IDF?</a:t>
            </a:r>
            <a:r>
              <a:rPr lang="en-US" sz="2400" dirty="0">
                <a:solidFill>
                  <a:schemeClr val="bg1"/>
                </a:solidFill>
                <a:latin typeface="Bahnschrift SemiBold SemiConden" pitchFamily="34" charset="0"/>
              </a:rPr>
              <a:t> </a:t>
            </a:r>
            <a:r>
              <a:rPr lang="en-US" sz="2400" b="1" dirty="0">
                <a:solidFill>
                  <a:schemeClr val="bg1"/>
                </a:solidFill>
                <a:latin typeface="Bahnschrift SemiBold SemiConden" pitchFamily="34" charset="0"/>
              </a:rPr>
              <a:t>Term Frequency-Inverse Document Frequency (TF-IDF)</a:t>
            </a:r>
            <a:r>
              <a:rPr lang="en-US" sz="2400" dirty="0">
                <a:solidFill>
                  <a:schemeClr val="bg1"/>
                </a:solidFill>
                <a:latin typeface="Bahnschrift SemiBold SemiConden" pitchFamily="34" charset="0"/>
              </a:rPr>
              <a:t> converts text into numerical vectors by identifying important words.</a:t>
            </a:r>
          </a:p>
        </p:txBody>
      </p:sp>
      <p:sp>
        <p:nvSpPr>
          <p:cNvPr id="9217" name="Rectangle 1"/>
          <p:cNvSpPr>
            <a:spLocks noChangeArrowheads="1"/>
          </p:cNvSpPr>
          <p:nvPr/>
        </p:nvSpPr>
        <p:spPr bwMode="auto">
          <a:xfrm>
            <a:off x="1988820" y="4686300"/>
            <a:ext cx="7457491" cy="175432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b="1" i="0" u="none" strike="noStrike" cap="none" normalizeH="0" baseline="0" dirty="0">
                <a:ln>
                  <a:noFill/>
                </a:ln>
                <a:solidFill>
                  <a:schemeClr val="bg1"/>
                </a:solidFill>
                <a:effectLst/>
                <a:latin typeface="Bahnschrift SemiBold SemiConden" pitchFamily="34" charset="0"/>
                <a:cs typeface="Arial" pitchFamily="34" charset="0"/>
              </a:rPr>
              <a:t>Creates a </a:t>
            </a:r>
            <a:r>
              <a:rPr kumimoji="0" lang="en-US" b="1" i="0" u="none" strike="noStrike" cap="none" normalizeH="0" baseline="0" dirty="0" err="1">
                <a:ln>
                  <a:noFill/>
                </a:ln>
                <a:solidFill>
                  <a:schemeClr val="bg1"/>
                </a:solidFill>
                <a:effectLst/>
                <a:latin typeface="Bahnschrift SemiBold SemiConden" pitchFamily="34" charset="0"/>
                <a:cs typeface="Arial" pitchFamily="34" charset="0"/>
              </a:rPr>
              <a:t>vectorizer</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 (</a:t>
            </a:r>
            <a:r>
              <a:rPr kumimoji="0" lang="en-US" b="0" i="0" u="none" strike="noStrike" cap="none" normalizeH="0" baseline="0" dirty="0" err="1">
                <a:ln>
                  <a:noFill/>
                </a:ln>
                <a:solidFill>
                  <a:schemeClr val="bg1"/>
                </a:solidFill>
                <a:effectLst/>
                <a:latin typeface="Bahnschrift SemiBold SemiConden" pitchFamily="34" charset="0"/>
                <a:cs typeface="Arial" pitchFamily="34" charset="0"/>
              </a:rPr>
              <a:t>TfidfVectorizer</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b="0" i="0" u="none" strike="noStrike" cap="none" normalizeH="0" baseline="0" dirty="0" err="1">
                <a:ln>
                  <a:noFill/>
                </a:ln>
                <a:solidFill>
                  <a:schemeClr val="bg1"/>
                </a:solidFill>
                <a:effectLst/>
                <a:latin typeface="Bahnschrift SemiBold SemiConden" pitchFamily="34" charset="0"/>
                <a:cs typeface="Arial" pitchFamily="34" charset="0"/>
              </a:rPr>
              <a:t>max_features</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=5000))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a:ln>
                  <a:noFill/>
                </a:ln>
                <a:solidFill>
                  <a:schemeClr val="bg1"/>
                </a:solidFill>
                <a:effectLst/>
                <a:latin typeface="Bahnschrift SemiBold SemiConden" pitchFamily="34" charset="0"/>
                <a:cs typeface="Arial" pitchFamily="34" charset="0"/>
              </a:rPr>
              <a:t>Fits and transforms</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 </a:t>
            </a:r>
            <a:r>
              <a:rPr kumimoji="0" lang="en-US" b="0" i="0" u="none" strike="noStrike" cap="none" normalizeH="0" baseline="0" dirty="0" err="1">
                <a:ln>
                  <a:noFill/>
                </a:ln>
                <a:solidFill>
                  <a:schemeClr val="bg1"/>
                </a:solidFill>
                <a:effectLst/>
                <a:latin typeface="Bahnschrift SemiBold SemiConden" pitchFamily="34" charset="0"/>
                <a:cs typeface="Arial" pitchFamily="34" charset="0"/>
              </a:rPr>
              <a:t>clean_text</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 into numerical form (</a:t>
            </a:r>
            <a:r>
              <a:rPr kumimoji="0" lang="en-US" b="0" i="0" u="none" strike="noStrike" cap="none" normalizeH="0" baseline="0" dirty="0" err="1">
                <a:ln>
                  <a:noFill/>
                </a:ln>
                <a:solidFill>
                  <a:schemeClr val="bg1"/>
                </a:solidFill>
                <a:effectLst/>
                <a:latin typeface="Bahnschrift SemiBold SemiConden" pitchFamily="34" charset="0"/>
                <a:cs typeface="Arial" pitchFamily="34" charset="0"/>
              </a:rPr>
              <a:t>vectorizer.fit_transform</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1" i="0" u="none" strike="noStrike" cap="none" normalizeH="0" baseline="0" dirty="0">
                <a:ln>
                  <a:noFill/>
                </a:ln>
                <a:solidFill>
                  <a:schemeClr val="bg1"/>
                </a:solidFill>
                <a:effectLst/>
                <a:latin typeface="Bahnschrift SemiBold SemiConden" pitchFamily="34" charset="0"/>
                <a:cs typeface="Arial" pitchFamily="34" charset="0"/>
              </a:rPr>
              <a:t>Converts labels</a:t>
            </a:r>
            <a:r>
              <a:rPr kumimoji="0" lang="en-US" b="0" i="0" u="none" strike="noStrike" cap="none" normalizeH="0" baseline="0" dirty="0">
                <a:ln>
                  <a:noFill/>
                </a:ln>
                <a:solidFill>
                  <a:schemeClr val="bg1"/>
                </a:solidFill>
                <a:effectLst/>
                <a:latin typeface="Bahnschrift SemiBold SemiConden"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a:ln>
                  <a:noFill/>
                </a:ln>
                <a:solidFill>
                  <a:schemeClr val="bg1"/>
                </a:solidFill>
                <a:effectLst/>
                <a:latin typeface="Bahnschrift SemiBold SemiConden" pitchFamily="34" charset="0"/>
                <a:cs typeface="Arial" pitchFamily="34" charset="0"/>
              </a:rPr>
              <a:t>"Fake" → 0 </a:t>
            </a:r>
          </a:p>
          <a:p>
            <a:pPr marL="0" marR="0" lvl="0" indent="0" algn="l" defTabSz="914400" rtl="0" eaLnBrk="0" fontAlgn="base" latinLnBrk="0" hangingPunct="0">
              <a:lnSpc>
                <a:spcPct val="100000"/>
              </a:lnSpc>
              <a:spcBef>
                <a:spcPct val="0"/>
              </a:spcBef>
              <a:spcAft>
                <a:spcPct val="0"/>
              </a:spcAft>
              <a:buClrTx/>
              <a:buSzTx/>
              <a:buFont typeface="Arial" pitchFamily="34" charset="0"/>
              <a:buChar char="•"/>
              <a:tabLst/>
            </a:pPr>
            <a:r>
              <a:rPr kumimoji="0" lang="en-US" b="0" i="0" u="none" strike="noStrike" cap="none" normalizeH="0" baseline="0" dirty="0">
                <a:ln>
                  <a:noFill/>
                </a:ln>
                <a:solidFill>
                  <a:schemeClr val="bg1"/>
                </a:solidFill>
                <a:effectLst/>
                <a:latin typeface="Bahnschrift SemiBold SemiConden" pitchFamily="34" charset="0"/>
                <a:cs typeface="Arial" pitchFamily="34" charset="0"/>
              </a:rPr>
              <a:t>"Real" → 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128522" y="457200"/>
            <a:ext cx="8878824" cy="568452"/>
          </a:xfrm>
        </p:spPr>
        <p:txBody>
          <a:bodyPr>
            <a:normAutofit/>
          </a:bodyPr>
          <a:lstStyle/>
          <a:p>
            <a:r>
              <a:rPr lang="en-US" sz="2800" dirty="0"/>
              <a:t>Step 6: Train-Test Split&amp; ML MODEL</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2435352" y="1319403"/>
            <a:ext cx="6422136" cy="1538097"/>
          </a:xfrm>
          <a:solidFill>
            <a:schemeClr val="tx1"/>
          </a:solidFill>
        </p:spPr>
        <p:txBody>
          <a:bodyPr/>
          <a:lstStyle/>
          <a:p>
            <a:pPr marL="342900" indent="-342900">
              <a:lnSpc>
                <a:spcPct val="100000"/>
              </a:lnSpc>
              <a:buNone/>
            </a:pPr>
            <a:r>
              <a:rPr lang="en-US" sz="1800" dirty="0" err="1">
                <a:latin typeface="Segoe UI Light" panose="020B0502040204020203" pitchFamily="34" charset="0"/>
                <a:cs typeface="Segoe UI Light" panose="020B0502040204020203" pitchFamily="34" charset="0"/>
              </a:rPr>
              <a:t>X_train</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X_test</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y_train</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y_test</a:t>
            </a:r>
            <a:r>
              <a:rPr lang="en-US" sz="1800" dirty="0">
                <a:latin typeface="Segoe UI Light" panose="020B0502040204020203" pitchFamily="34" charset="0"/>
                <a:cs typeface="Segoe UI Light" panose="020B0502040204020203" pitchFamily="34" charset="0"/>
              </a:rPr>
              <a:t> = </a:t>
            </a:r>
            <a:r>
              <a:rPr lang="en-US" sz="1800" dirty="0" err="1">
                <a:latin typeface="Segoe UI Light" panose="020B0502040204020203" pitchFamily="34" charset="0"/>
                <a:cs typeface="Segoe UI Light" panose="020B0502040204020203" pitchFamily="34" charset="0"/>
              </a:rPr>
              <a:t>train_test_split</a:t>
            </a:r>
            <a:r>
              <a:rPr lang="en-US" sz="1800" dirty="0">
                <a:latin typeface="Segoe UI Light" panose="020B0502040204020203" pitchFamily="34" charset="0"/>
                <a:cs typeface="Segoe UI Light" panose="020B0502040204020203" pitchFamily="34" charset="0"/>
              </a:rPr>
              <a:t>(X, y, </a:t>
            </a:r>
            <a:r>
              <a:rPr lang="en-US" sz="1800" dirty="0" err="1">
                <a:latin typeface="Segoe UI Light" panose="020B0502040204020203" pitchFamily="34" charset="0"/>
                <a:cs typeface="Segoe UI Light" panose="020B0502040204020203" pitchFamily="34" charset="0"/>
              </a:rPr>
              <a:t>test_size</a:t>
            </a:r>
            <a:r>
              <a:rPr lang="en-US" sz="1800" dirty="0">
                <a:latin typeface="Segoe UI Light" panose="020B0502040204020203" pitchFamily="34" charset="0"/>
                <a:cs typeface="Segoe UI Light" panose="020B0502040204020203" pitchFamily="34" charset="0"/>
              </a:rPr>
              <a:t>=0.2, </a:t>
            </a:r>
            <a:r>
              <a:rPr lang="en-US" sz="1800" dirty="0" err="1">
                <a:latin typeface="Segoe UI Light" panose="020B0502040204020203" pitchFamily="34" charset="0"/>
                <a:cs typeface="Segoe UI Light" panose="020B0502040204020203" pitchFamily="34" charset="0"/>
              </a:rPr>
              <a:t>random_state</a:t>
            </a:r>
            <a:r>
              <a:rPr lang="en-US" sz="1800" dirty="0">
                <a:latin typeface="Segoe UI Light" panose="020B0502040204020203" pitchFamily="34" charset="0"/>
                <a:cs typeface="Segoe UI Light" panose="020B0502040204020203" pitchFamily="34" charset="0"/>
              </a:rPr>
              <a:t>=42)</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model = </a:t>
            </a:r>
            <a:r>
              <a:rPr lang="en-US" sz="1800" dirty="0" err="1">
                <a:latin typeface="Segoe UI Light" panose="020B0502040204020203" pitchFamily="34" charset="0"/>
                <a:cs typeface="Segoe UI Light" panose="020B0502040204020203" pitchFamily="34" charset="0"/>
              </a:rPr>
              <a:t>LogisticRegression</a:t>
            </a:r>
            <a:r>
              <a:rPr lang="en-US" sz="1800" dirty="0">
                <a:latin typeface="Segoe UI Light" panose="020B0502040204020203" pitchFamily="34" charset="0"/>
                <a:cs typeface="Segoe UI Light" panose="020B0502040204020203" pitchFamily="34" charset="0"/>
              </a:rPr>
              <a:t>()</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model.fit(</a:t>
            </a:r>
            <a:r>
              <a:rPr lang="en-US" sz="1800" dirty="0" err="1">
                <a:latin typeface="Segoe UI Light" panose="020B0502040204020203" pitchFamily="34" charset="0"/>
                <a:cs typeface="Segoe UI Light" panose="020B0502040204020203" pitchFamily="34" charset="0"/>
              </a:rPr>
              <a:t>X_train</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y_train</a:t>
            </a:r>
            <a:r>
              <a:rPr lang="en-US" sz="1800" dirty="0">
                <a:latin typeface="Segoe UI Light" panose="020B0502040204020203" pitchFamily="34" charset="0"/>
                <a:cs typeface="Segoe UI Light" panose="020B0502040204020203" pitchFamily="34" charset="0"/>
              </a:rPr>
              <a:t>)</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8193" name="Rectangle 1"/>
          <p:cNvSpPr>
            <a:spLocks noChangeArrowheads="1"/>
          </p:cNvSpPr>
          <p:nvPr/>
        </p:nvSpPr>
        <p:spPr bwMode="auto">
          <a:xfrm>
            <a:off x="1314450" y="3143250"/>
            <a:ext cx="8999580" cy="9541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en-US" sz="2800" b="1" i="0" u="none" strike="noStrike" cap="none" normalizeH="0" baseline="0" dirty="0">
                <a:ln>
                  <a:noFill/>
                </a:ln>
                <a:solidFill>
                  <a:schemeClr val="bg1"/>
                </a:solidFill>
                <a:effectLst/>
                <a:latin typeface="Bahnschrift SemiBold SemiConden" pitchFamily="34" charset="0"/>
                <a:cs typeface="Arial" pitchFamily="34" charset="0"/>
              </a:rPr>
              <a:t>Logistic Regression</a:t>
            </a:r>
            <a:r>
              <a:rPr kumimoji="0" lang="en-US" sz="2800" b="0" i="0" u="none" strike="noStrike" cap="none" normalizeH="0" baseline="0" dirty="0">
                <a:ln>
                  <a:noFill/>
                </a:ln>
                <a:solidFill>
                  <a:schemeClr val="bg1"/>
                </a:solidFill>
                <a:effectLst/>
                <a:latin typeface="Bahnschrift SemiBold SemiConden" pitchFamily="34" charset="0"/>
                <a:cs typeface="Arial" pitchFamily="34" charset="0"/>
              </a:rPr>
              <a:t> is used as the classification model. </a:t>
            </a:r>
          </a:p>
          <a:p>
            <a:pPr marL="0" marR="0" lvl="0" indent="0" algn="l" defTabSz="914400" rtl="0" eaLnBrk="0" fontAlgn="base" latinLnBrk="0" hangingPunct="0">
              <a:lnSpc>
                <a:spcPct val="100000"/>
              </a:lnSpc>
              <a:spcBef>
                <a:spcPct val="0"/>
              </a:spcBef>
              <a:spcAft>
                <a:spcPct val="0"/>
              </a:spcAft>
              <a:buClrTx/>
              <a:buSzTx/>
              <a:tabLst/>
            </a:pPr>
            <a:r>
              <a:rPr kumimoji="0" lang="en-US" sz="2800" b="1" i="0" u="none" strike="noStrike" cap="none" normalizeH="0" baseline="0" dirty="0">
                <a:ln>
                  <a:noFill/>
                </a:ln>
                <a:solidFill>
                  <a:schemeClr val="bg1"/>
                </a:solidFill>
                <a:effectLst/>
                <a:latin typeface="Bahnschrift SemiBold SemiConden" pitchFamily="34" charset="0"/>
                <a:cs typeface="Arial" pitchFamily="34" charset="0"/>
              </a:rPr>
              <a:t>model.fit(</a:t>
            </a:r>
            <a:r>
              <a:rPr kumimoji="0" lang="en-US" sz="2800" b="1" i="0" u="none" strike="noStrike" cap="none" normalizeH="0" baseline="0" dirty="0" err="1">
                <a:ln>
                  <a:noFill/>
                </a:ln>
                <a:solidFill>
                  <a:schemeClr val="bg1"/>
                </a:solidFill>
                <a:effectLst/>
                <a:latin typeface="Bahnschrift SemiBold SemiConden" pitchFamily="34" charset="0"/>
                <a:cs typeface="Arial" pitchFamily="34" charset="0"/>
              </a:rPr>
              <a:t>X_train</a:t>
            </a:r>
            <a:r>
              <a:rPr kumimoji="0" lang="en-US" sz="2800" b="1" i="0" u="none" strike="noStrike" cap="none" normalizeH="0" baseline="0" dirty="0">
                <a:ln>
                  <a:noFill/>
                </a:ln>
                <a:solidFill>
                  <a:schemeClr val="bg1"/>
                </a:solidFill>
                <a:effectLst/>
                <a:latin typeface="Bahnschrift SemiBold SemiConden" pitchFamily="34" charset="0"/>
                <a:cs typeface="Arial" pitchFamily="34" charset="0"/>
              </a:rPr>
              <a:t>, </a:t>
            </a:r>
            <a:r>
              <a:rPr kumimoji="0" lang="en-US" sz="2800" b="1" i="0" u="none" strike="noStrike" cap="none" normalizeH="0" baseline="0" dirty="0" err="1">
                <a:ln>
                  <a:noFill/>
                </a:ln>
                <a:solidFill>
                  <a:schemeClr val="bg1"/>
                </a:solidFill>
                <a:effectLst/>
                <a:latin typeface="Bahnschrift SemiBold SemiConden" pitchFamily="34" charset="0"/>
                <a:cs typeface="Arial" pitchFamily="34" charset="0"/>
              </a:rPr>
              <a:t>y_train</a:t>
            </a:r>
            <a:r>
              <a:rPr kumimoji="0" lang="en-US" sz="2800" b="1"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sz="2800" b="0" i="0" u="none" strike="noStrike" cap="none" normalizeH="0" baseline="0" dirty="0">
                <a:ln>
                  <a:noFill/>
                </a:ln>
                <a:solidFill>
                  <a:schemeClr val="bg1"/>
                </a:solidFill>
                <a:effectLst/>
                <a:latin typeface="Bahnschrift SemiBold SemiConden" pitchFamily="34" charset="0"/>
                <a:cs typeface="Arial" pitchFamily="34" charset="0"/>
              </a:rPr>
              <a:t> trains the model using training data. </a:t>
            </a:r>
          </a:p>
        </p:txBody>
      </p:sp>
    </p:spTree>
    <p:extLst>
      <p:ext uri="{BB962C8B-B14F-4D97-AF65-F5344CB8AC3E}">
        <p14:creationId xmlns:p14="http://schemas.microsoft.com/office/powerpoint/2010/main" val="354802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771650" y="241554"/>
            <a:ext cx="7749540" cy="1069848"/>
          </a:xfrm>
        </p:spPr>
        <p:txBody>
          <a:bodyPr>
            <a:normAutofit/>
          </a:bodyPr>
          <a:lstStyle/>
          <a:p>
            <a:r>
              <a:rPr lang="en-US" sz="2800" dirty="0"/>
              <a:t>Step 7 :Model Evaluation &amp; Classification Report</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2481072" y="1387983"/>
            <a:ext cx="6422136" cy="2532507"/>
          </a:xfrm>
          <a:solidFill>
            <a:schemeClr val="tx1"/>
          </a:solidFill>
        </p:spPr>
        <p:txBody>
          <a:bodyPr/>
          <a:lstStyle/>
          <a:p>
            <a:pPr marL="342900" indent="-342900">
              <a:lnSpc>
                <a:spcPct val="100000"/>
              </a:lnSpc>
              <a:buNone/>
            </a:pPr>
            <a:r>
              <a:rPr lang="en-US" sz="1800" dirty="0">
                <a:latin typeface="Segoe UI Light" panose="020B0502040204020203" pitchFamily="34" charset="0"/>
                <a:cs typeface="Segoe UI Light" panose="020B0502040204020203" pitchFamily="34" charset="0"/>
              </a:rPr>
              <a:t># Predictions</a:t>
            </a:r>
          </a:p>
          <a:p>
            <a:pPr marL="342900" indent="-342900">
              <a:lnSpc>
                <a:spcPct val="100000"/>
              </a:lnSpc>
              <a:buNone/>
            </a:pPr>
            <a:r>
              <a:rPr lang="en-US" sz="1800" dirty="0" err="1">
                <a:latin typeface="Segoe UI Light" panose="020B0502040204020203" pitchFamily="34" charset="0"/>
                <a:cs typeface="Segoe UI Light" panose="020B0502040204020203" pitchFamily="34" charset="0"/>
              </a:rPr>
              <a:t>y_pred</a:t>
            </a:r>
            <a:r>
              <a:rPr lang="en-US" sz="1800" dirty="0">
                <a:latin typeface="Segoe UI Light" panose="020B0502040204020203" pitchFamily="34" charset="0"/>
                <a:cs typeface="Segoe UI Light" panose="020B0502040204020203" pitchFamily="34" charset="0"/>
              </a:rPr>
              <a:t> = </a:t>
            </a:r>
            <a:r>
              <a:rPr lang="en-US" sz="1800" dirty="0" err="1">
                <a:latin typeface="Segoe UI Light" panose="020B0502040204020203" pitchFamily="34" charset="0"/>
                <a:cs typeface="Segoe UI Light" panose="020B0502040204020203" pitchFamily="34" charset="0"/>
              </a:rPr>
              <a:t>model.predict</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X_test</a:t>
            </a:r>
            <a:r>
              <a:rPr lang="en-US" sz="1800" dirty="0">
                <a:latin typeface="Segoe UI Light" panose="020B0502040204020203" pitchFamily="34" charset="0"/>
                <a:cs typeface="Segoe UI Light" panose="020B0502040204020203" pitchFamily="34" charset="0"/>
              </a:rPr>
              <a:t>)</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 Accuracy</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accuracy = </a:t>
            </a:r>
            <a:r>
              <a:rPr lang="en-US" sz="1800" dirty="0" err="1">
                <a:latin typeface="Segoe UI Light" panose="020B0502040204020203" pitchFamily="34" charset="0"/>
                <a:cs typeface="Segoe UI Light" panose="020B0502040204020203" pitchFamily="34" charset="0"/>
              </a:rPr>
              <a:t>accuracy_score</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y_test</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y_pred</a:t>
            </a:r>
            <a:r>
              <a:rPr lang="en-US" sz="1800" dirty="0">
                <a:latin typeface="Segoe UI Light" panose="020B0502040204020203" pitchFamily="34" charset="0"/>
                <a:cs typeface="Segoe UI Light" panose="020B0502040204020203" pitchFamily="34" charset="0"/>
              </a:rPr>
              <a:t>)</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print(</a:t>
            </a:r>
            <a:r>
              <a:rPr lang="en-US" sz="1800" dirty="0" err="1">
                <a:latin typeface="Segoe UI Light" panose="020B0502040204020203" pitchFamily="34" charset="0"/>
                <a:cs typeface="Segoe UI Light" panose="020B0502040204020203" pitchFamily="34" charset="0"/>
              </a:rPr>
              <a:t>f"Accuracy</a:t>
            </a:r>
            <a:r>
              <a:rPr lang="en-US" sz="1800" dirty="0">
                <a:latin typeface="Segoe UI Light" panose="020B0502040204020203" pitchFamily="34" charset="0"/>
                <a:cs typeface="Segoe UI Light" panose="020B0502040204020203" pitchFamily="34" charset="0"/>
              </a:rPr>
              <a:t>: {accuracy * 100:.2f}%")</a:t>
            </a:r>
          </a:p>
          <a:p>
            <a:pPr marL="342900" indent="-342900">
              <a:lnSpc>
                <a:spcPct val="100000"/>
              </a:lnSpc>
              <a:buNone/>
            </a:pPr>
            <a:r>
              <a:rPr lang="en-US" sz="1800" dirty="0">
                <a:latin typeface="Segoe UI Light" panose="020B0502040204020203" pitchFamily="34" charset="0"/>
                <a:cs typeface="Segoe UI Light" panose="020B0502040204020203" pitchFamily="34" charset="0"/>
              </a:rPr>
              <a:t>print(</a:t>
            </a:r>
            <a:r>
              <a:rPr lang="en-US" sz="1800" dirty="0" err="1">
                <a:latin typeface="Segoe UI Light" panose="020B0502040204020203" pitchFamily="34" charset="0"/>
                <a:cs typeface="Segoe UI Light" panose="020B0502040204020203" pitchFamily="34" charset="0"/>
              </a:rPr>
              <a:t>classification_report</a:t>
            </a:r>
            <a:r>
              <a:rPr lang="en-US" sz="1800" dirty="0">
                <a:latin typeface="Segoe UI Light" panose="020B0502040204020203" pitchFamily="34" charset="0"/>
                <a:cs typeface="Segoe UI Light" panose="020B0502040204020203" pitchFamily="34" charset="0"/>
              </a:rPr>
              <a:t>(</a:t>
            </a:r>
            <a:r>
              <a:rPr lang="en-US" sz="1800" dirty="0" err="1">
                <a:latin typeface="Segoe UI Light" panose="020B0502040204020203" pitchFamily="34" charset="0"/>
                <a:cs typeface="Segoe UI Light" panose="020B0502040204020203" pitchFamily="34" charset="0"/>
              </a:rPr>
              <a:t>y_test</a:t>
            </a:r>
            <a:r>
              <a:rPr lang="en-US" sz="1800" dirty="0">
                <a:latin typeface="Segoe UI Light" panose="020B0502040204020203" pitchFamily="34" charset="0"/>
                <a:cs typeface="Segoe UI Light" panose="020B0502040204020203" pitchFamily="34" charset="0"/>
              </a:rPr>
              <a:t>, </a:t>
            </a:r>
            <a:r>
              <a:rPr lang="en-US" sz="1800" dirty="0" err="1">
                <a:latin typeface="Segoe UI Light" panose="020B0502040204020203" pitchFamily="34" charset="0"/>
                <a:cs typeface="Segoe UI Light" panose="020B0502040204020203" pitchFamily="34" charset="0"/>
              </a:rPr>
              <a:t>y_pred</a:t>
            </a:r>
            <a:r>
              <a:rPr lang="en-US" sz="1800" dirty="0">
                <a:latin typeface="Segoe UI Light" panose="020B0502040204020203" pitchFamily="34" charset="0"/>
                <a:cs typeface="Segoe UI Light" panose="020B0502040204020203" pitchFamily="34" charset="0"/>
              </a:rPr>
              <a:t>))</a:t>
            </a:r>
          </a:p>
        </p:txBody>
      </p:sp>
      <p:sp>
        <p:nvSpPr>
          <p:cNvPr id="7169" name="Rectangle 1"/>
          <p:cNvSpPr>
            <a:spLocks noChangeArrowheads="1"/>
          </p:cNvSpPr>
          <p:nvPr/>
        </p:nvSpPr>
        <p:spPr bwMode="auto">
          <a:xfrm>
            <a:off x="1348740" y="4149090"/>
            <a:ext cx="937468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1" i="0" u="none" strike="noStrike" cap="none" normalizeH="0" baseline="0" dirty="0" err="1">
                <a:ln>
                  <a:noFill/>
                </a:ln>
                <a:solidFill>
                  <a:schemeClr val="bg1"/>
                </a:solidFill>
                <a:effectLst/>
                <a:latin typeface="Bahnschrift SemiBold SemiConden" pitchFamily="34" charset="0"/>
                <a:cs typeface="Arial" pitchFamily="34" charset="0"/>
              </a:rPr>
              <a:t>model.predict</a:t>
            </a:r>
            <a:r>
              <a:rPr kumimoji="0" lang="en-US" sz="2400" b="1"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sz="2400" b="1" i="0" u="none" strike="noStrike" cap="none" normalizeH="0" baseline="0" dirty="0" err="1">
                <a:ln>
                  <a:noFill/>
                </a:ln>
                <a:solidFill>
                  <a:schemeClr val="bg1"/>
                </a:solidFill>
                <a:effectLst/>
                <a:latin typeface="Bahnschrift SemiBold SemiConden" pitchFamily="34" charset="0"/>
                <a:cs typeface="Arial" pitchFamily="34" charset="0"/>
              </a:rPr>
              <a:t>X_test</a:t>
            </a:r>
            <a:r>
              <a:rPr kumimoji="0" lang="en-US" sz="2400" b="1"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sz="2400" b="0" i="0" u="none" strike="noStrike" cap="none" normalizeH="0" baseline="0" dirty="0">
                <a:ln>
                  <a:noFill/>
                </a:ln>
                <a:solidFill>
                  <a:schemeClr val="bg1"/>
                </a:solidFill>
                <a:effectLst/>
                <a:latin typeface="Bahnschrift SemiBold SemiConden" pitchFamily="34" charset="0"/>
                <a:cs typeface="Arial" pitchFamily="34" charset="0"/>
              </a:rPr>
              <a:t>: Uses the trained model to predict labels for test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1" i="0" u="none" strike="noStrike" cap="none" normalizeH="0" baseline="0" dirty="0" err="1">
                <a:ln>
                  <a:noFill/>
                </a:ln>
                <a:solidFill>
                  <a:schemeClr val="bg1"/>
                </a:solidFill>
                <a:effectLst/>
                <a:latin typeface="Bahnschrift SemiBold SemiConden" pitchFamily="34" charset="0"/>
                <a:cs typeface="Arial" pitchFamily="34" charset="0"/>
              </a:rPr>
              <a:t>accuracy_score</a:t>
            </a:r>
            <a:r>
              <a:rPr kumimoji="0" lang="en-US" sz="2400" b="1"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sz="2400" b="1" i="0" u="none" strike="noStrike" cap="none" normalizeH="0" baseline="0" dirty="0" err="1">
                <a:ln>
                  <a:noFill/>
                </a:ln>
                <a:solidFill>
                  <a:schemeClr val="bg1"/>
                </a:solidFill>
                <a:effectLst/>
                <a:latin typeface="Bahnschrift SemiBold SemiConden" pitchFamily="34" charset="0"/>
                <a:cs typeface="Arial" pitchFamily="34" charset="0"/>
              </a:rPr>
              <a:t>y_test</a:t>
            </a:r>
            <a:r>
              <a:rPr kumimoji="0" lang="en-US" sz="2400" b="1" i="0" u="none" strike="noStrike" cap="none" normalizeH="0" baseline="0" dirty="0">
                <a:ln>
                  <a:noFill/>
                </a:ln>
                <a:solidFill>
                  <a:schemeClr val="bg1"/>
                </a:solidFill>
                <a:effectLst/>
                <a:latin typeface="Bahnschrift SemiBold SemiConden" pitchFamily="34" charset="0"/>
                <a:cs typeface="Arial" pitchFamily="34" charset="0"/>
              </a:rPr>
              <a:t>, </a:t>
            </a:r>
            <a:r>
              <a:rPr kumimoji="0" lang="en-US" sz="2400" b="1" i="0" u="none" strike="noStrike" cap="none" normalizeH="0" baseline="0" dirty="0" err="1">
                <a:ln>
                  <a:noFill/>
                </a:ln>
                <a:solidFill>
                  <a:schemeClr val="bg1"/>
                </a:solidFill>
                <a:effectLst/>
                <a:latin typeface="Bahnschrift SemiBold SemiConden" pitchFamily="34" charset="0"/>
                <a:cs typeface="Arial" pitchFamily="34" charset="0"/>
              </a:rPr>
              <a:t>y_pred</a:t>
            </a:r>
            <a:r>
              <a:rPr kumimoji="0" lang="en-US" sz="2400" b="1" i="0" u="none" strike="noStrike" cap="none" normalizeH="0" baseline="0" dirty="0">
                <a:ln>
                  <a:noFill/>
                </a:ln>
                <a:solidFill>
                  <a:schemeClr val="bg1"/>
                </a:solidFill>
                <a:effectLst/>
                <a:latin typeface="Bahnschrift SemiBold SemiConden" pitchFamily="34" charset="0"/>
                <a:cs typeface="Arial" pitchFamily="34" charset="0"/>
              </a:rPr>
              <a:t>)</a:t>
            </a:r>
            <a:r>
              <a:rPr kumimoji="0" lang="en-US" sz="2400" b="0" i="0" u="none" strike="noStrike" cap="none" normalizeH="0" baseline="0" dirty="0">
                <a:ln>
                  <a:noFill/>
                </a:ln>
                <a:solidFill>
                  <a:schemeClr val="bg1"/>
                </a:solidFill>
                <a:effectLst/>
                <a:latin typeface="Bahnschrift SemiBold SemiConden" pitchFamily="34" charset="0"/>
                <a:cs typeface="Arial" pitchFamily="34" charset="0"/>
              </a:rPr>
              <a:t>: Computes how well the model </a:t>
            </a:r>
            <a:r>
              <a:rPr kumimoji="0" lang="en-US" sz="2400" b="0" i="0" u="none" strike="noStrike" cap="none" normalizeH="0" baseline="0" dirty="0">
                <a:ln>
                  <a:noFill/>
                </a:ln>
                <a:solidFill>
                  <a:schemeClr val="bg1"/>
                </a:solidFill>
                <a:effectLst/>
                <a:latin typeface="Bahnschrift SemiBold" pitchFamily="34" charset="0"/>
                <a:cs typeface="Arial" pitchFamily="34" charset="0"/>
              </a:rPr>
              <a:t>performed. </a:t>
            </a:r>
          </a:p>
        </p:txBody>
      </p:sp>
    </p:spTree>
    <p:extLst>
      <p:ext uri="{BB962C8B-B14F-4D97-AF65-F5344CB8AC3E}">
        <p14:creationId xmlns:p14="http://schemas.microsoft.com/office/powerpoint/2010/main" val="354802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46938" y="226314"/>
            <a:ext cx="10881360" cy="1069848"/>
          </a:xfrm>
        </p:spPr>
        <p:txBody>
          <a:bodyPr/>
          <a:lstStyle/>
          <a:p>
            <a:r>
              <a:rPr lang="en-US" sz="3200" dirty="0"/>
              <a:t>STEP 8: Confusion Matrix</a:t>
            </a:r>
          </a:p>
        </p:txBody>
      </p:sp>
      <p:sp>
        <p:nvSpPr>
          <p:cNvPr id="6" name="Content Placeholder 5"/>
          <p:cNvSpPr>
            <a:spLocks noGrp="1"/>
          </p:cNvSpPr>
          <p:nvPr>
            <p:ph idx="1"/>
          </p:nvPr>
        </p:nvSpPr>
        <p:spPr>
          <a:xfrm>
            <a:off x="1083564" y="1675638"/>
            <a:ext cx="9843516" cy="2290572"/>
          </a:xfrm>
          <a:solidFill>
            <a:schemeClr val="tx1"/>
          </a:solidFill>
        </p:spPr>
        <p:txBody>
          <a:bodyPr/>
          <a:lstStyle/>
          <a:p>
            <a:pPr>
              <a:lnSpc>
                <a:spcPct val="100000"/>
              </a:lnSpc>
              <a:buNone/>
            </a:pPr>
            <a:r>
              <a:rPr lang="en-US" sz="1800" dirty="0" err="1"/>
              <a:t>plt.figure</a:t>
            </a:r>
            <a:r>
              <a:rPr lang="en-US" sz="1800" dirty="0"/>
              <a:t>(</a:t>
            </a:r>
            <a:r>
              <a:rPr lang="en-US" sz="1800" dirty="0" err="1"/>
              <a:t>figsize</a:t>
            </a:r>
            <a:r>
              <a:rPr lang="en-US" sz="1800" dirty="0"/>
              <a:t>=(6, 4))</a:t>
            </a:r>
          </a:p>
          <a:p>
            <a:pPr>
              <a:lnSpc>
                <a:spcPct val="100000"/>
              </a:lnSpc>
              <a:buNone/>
            </a:pPr>
            <a:r>
              <a:rPr lang="en-US" sz="1800" dirty="0" err="1"/>
              <a:t>sns.heatmap</a:t>
            </a:r>
            <a:r>
              <a:rPr lang="en-US" sz="1800" dirty="0"/>
              <a:t>(</a:t>
            </a:r>
            <a:r>
              <a:rPr lang="en-US" sz="1800" dirty="0" err="1"/>
              <a:t>confusion_matrix</a:t>
            </a:r>
            <a:r>
              <a:rPr lang="en-US" sz="1800" dirty="0"/>
              <a:t>(</a:t>
            </a:r>
            <a:r>
              <a:rPr lang="en-US" sz="1800" dirty="0" err="1"/>
              <a:t>y_test</a:t>
            </a:r>
            <a:r>
              <a:rPr lang="en-US" sz="1800" dirty="0"/>
              <a:t>, </a:t>
            </a:r>
            <a:r>
              <a:rPr lang="en-US" sz="1800" dirty="0" err="1"/>
              <a:t>y_pred</a:t>
            </a:r>
            <a:r>
              <a:rPr lang="en-US" sz="1800" dirty="0"/>
              <a:t>), </a:t>
            </a:r>
            <a:r>
              <a:rPr lang="en-US" sz="1800" dirty="0" err="1"/>
              <a:t>annot</a:t>
            </a:r>
            <a:r>
              <a:rPr lang="en-US" sz="1800" dirty="0"/>
              <a:t>=True, </a:t>
            </a:r>
            <a:r>
              <a:rPr lang="en-US" sz="1800" dirty="0" err="1"/>
              <a:t>fmt</a:t>
            </a:r>
            <a:r>
              <a:rPr lang="en-US" sz="1800" dirty="0"/>
              <a:t>='d', </a:t>
            </a:r>
            <a:r>
              <a:rPr lang="en-US" sz="1800" dirty="0" err="1"/>
              <a:t>cmap</a:t>
            </a:r>
            <a:r>
              <a:rPr lang="en-US" sz="1800" dirty="0"/>
              <a:t>='Blues')</a:t>
            </a:r>
          </a:p>
          <a:p>
            <a:pPr>
              <a:lnSpc>
                <a:spcPct val="100000"/>
              </a:lnSpc>
              <a:buNone/>
            </a:pPr>
            <a:r>
              <a:rPr lang="en-US" sz="1800" dirty="0" err="1"/>
              <a:t>plt.xlabel</a:t>
            </a:r>
            <a:r>
              <a:rPr lang="en-US" sz="1800" dirty="0"/>
              <a:t>("Predicted")</a:t>
            </a:r>
          </a:p>
          <a:p>
            <a:pPr>
              <a:lnSpc>
                <a:spcPct val="100000"/>
              </a:lnSpc>
              <a:buNone/>
            </a:pPr>
            <a:r>
              <a:rPr lang="en-US" sz="1800" dirty="0" err="1"/>
              <a:t>plt.ylabel</a:t>
            </a:r>
            <a:r>
              <a:rPr lang="en-US" sz="1800" dirty="0"/>
              <a:t>("Actual")</a:t>
            </a:r>
          </a:p>
          <a:p>
            <a:pPr>
              <a:lnSpc>
                <a:spcPct val="100000"/>
              </a:lnSpc>
              <a:buNone/>
            </a:pPr>
            <a:r>
              <a:rPr lang="en-US" sz="1800" dirty="0" err="1"/>
              <a:t>plt.show</a:t>
            </a:r>
            <a:r>
              <a:rPr lang="en-US" sz="1800" dirty="0"/>
              <a:t>()</a:t>
            </a:r>
          </a:p>
          <a:p>
            <a:endParaRPr lang="en-US" dirty="0"/>
          </a:p>
        </p:txBody>
      </p:sp>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8" name="TextBox 7"/>
          <p:cNvSpPr txBox="1"/>
          <p:nvPr/>
        </p:nvSpPr>
        <p:spPr>
          <a:xfrm>
            <a:off x="1120140" y="4274820"/>
            <a:ext cx="9850774" cy="523220"/>
          </a:xfrm>
          <a:prstGeom prst="rect">
            <a:avLst/>
          </a:prstGeom>
          <a:noFill/>
        </p:spPr>
        <p:txBody>
          <a:bodyPr wrap="none" rtlCol="0">
            <a:spAutoFit/>
          </a:bodyPr>
          <a:lstStyle/>
          <a:p>
            <a:pPr lvl="0" fontAlgn="base">
              <a:spcBef>
                <a:spcPct val="0"/>
              </a:spcBef>
              <a:spcAft>
                <a:spcPct val="0"/>
              </a:spcAft>
            </a:pPr>
            <a:r>
              <a:rPr lang="en-US" sz="2800" b="1" dirty="0">
                <a:solidFill>
                  <a:schemeClr val="bg1"/>
                </a:solidFill>
                <a:latin typeface="Bahnschrift SemiBold SemiConden" pitchFamily="34" charset="0"/>
                <a:cs typeface="Arial" pitchFamily="34" charset="0"/>
              </a:rPr>
              <a:t>Confusion Matrix</a:t>
            </a:r>
            <a:r>
              <a:rPr lang="en-US" sz="2800" dirty="0">
                <a:solidFill>
                  <a:schemeClr val="bg1"/>
                </a:solidFill>
                <a:latin typeface="Bahnschrift SemiBold SemiConden" pitchFamily="34" charset="0"/>
                <a:cs typeface="Arial" pitchFamily="34" charset="0"/>
              </a:rPr>
              <a:t>: A table showing correct and incorrect predictions. </a:t>
            </a:r>
          </a:p>
        </p:txBody>
      </p:sp>
    </p:spTree>
    <p:extLst>
      <p:ext uri="{BB962C8B-B14F-4D97-AF65-F5344CB8AC3E}">
        <p14:creationId xmlns:p14="http://schemas.microsoft.com/office/powerpoint/2010/main" val="1208724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4C44EC9-F730-00B6-E479-530EC276D851}"/>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8B6D2F8E-4F98-B89F-E4FB-DD9F900821E1}"/>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99EBD7AD-ED91-CC5F-0110-3EE43A60F946}"/>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6B0BED4-B4D2-A8C2-9E8E-FA7D1819E15A}"/>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B542C6FD-B908-03BB-DE9D-1E76EE849265}"/>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594F7F18-2B8D-7493-904B-1BD252DFC677}"/>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 name="Title 9"/>
          <p:cNvSpPr>
            <a:spLocks noGrp="1"/>
          </p:cNvSpPr>
          <p:nvPr>
            <p:ph type="ctrTitle"/>
          </p:nvPr>
        </p:nvSpPr>
        <p:spPr>
          <a:xfrm>
            <a:off x="2548890" y="420624"/>
            <a:ext cx="6686550" cy="733806"/>
          </a:xfrm>
        </p:spPr>
        <p:txBody>
          <a:bodyPr/>
          <a:lstStyle/>
          <a:p>
            <a:r>
              <a:rPr lang="en-US" dirty="0"/>
              <a:t>OUTPUT</a:t>
            </a:r>
          </a:p>
        </p:txBody>
      </p:sp>
      <p:sp>
        <p:nvSpPr>
          <p:cNvPr id="12" name="TextBox 11"/>
          <p:cNvSpPr txBox="1"/>
          <p:nvPr/>
        </p:nvSpPr>
        <p:spPr>
          <a:xfrm>
            <a:off x="3657600" y="1325880"/>
            <a:ext cx="4578497" cy="3416320"/>
          </a:xfrm>
          <a:prstGeom prst="rect">
            <a:avLst/>
          </a:prstGeom>
          <a:solidFill>
            <a:schemeClr val="tx1"/>
          </a:solidFill>
        </p:spPr>
        <p:txBody>
          <a:bodyPr wrap="none" rtlCol="0">
            <a:spAutoFit/>
          </a:bodyPr>
          <a:lstStyle/>
          <a:p>
            <a:r>
              <a:rPr lang="en-US" dirty="0">
                <a:solidFill>
                  <a:schemeClr val="bg1"/>
                </a:solidFill>
              </a:rPr>
              <a:t>Accuracy: 87.50%</a:t>
            </a:r>
          </a:p>
          <a:p>
            <a:endParaRPr lang="en-US" dirty="0">
              <a:solidFill>
                <a:schemeClr val="bg1"/>
              </a:solidFill>
            </a:endParaRPr>
          </a:p>
          <a:p>
            <a:r>
              <a:rPr lang="en-US" dirty="0">
                <a:solidFill>
                  <a:schemeClr val="bg1"/>
                </a:solidFill>
              </a:rPr>
              <a:t>Classification Report:</a:t>
            </a:r>
          </a:p>
          <a:p>
            <a:r>
              <a:rPr lang="en-US" dirty="0">
                <a:solidFill>
                  <a:schemeClr val="bg1"/>
                </a:solidFill>
              </a:rPr>
              <a:t>              precision    recall  f1-score   support</a:t>
            </a:r>
          </a:p>
          <a:p>
            <a:endParaRPr lang="en-US" dirty="0">
              <a:solidFill>
                <a:schemeClr val="bg1"/>
              </a:solidFill>
            </a:endParaRPr>
          </a:p>
          <a:p>
            <a:r>
              <a:rPr lang="en-US" dirty="0">
                <a:solidFill>
                  <a:schemeClr val="bg1"/>
                </a:solidFill>
              </a:rPr>
              <a:t>           0       0.83      1.00      0.91         1</a:t>
            </a:r>
          </a:p>
          <a:p>
            <a:r>
              <a:rPr lang="en-US" dirty="0">
                <a:solidFill>
                  <a:schemeClr val="bg1"/>
                </a:solidFill>
              </a:rPr>
              <a:t>           1       1.00      0.75      0.86         3</a:t>
            </a:r>
          </a:p>
          <a:p>
            <a:endParaRPr lang="en-US" dirty="0">
              <a:solidFill>
                <a:schemeClr val="bg1"/>
              </a:solidFill>
            </a:endParaRPr>
          </a:p>
          <a:p>
            <a:r>
              <a:rPr lang="en-US" dirty="0">
                <a:solidFill>
                  <a:schemeClr val="bg1"/>
                </a:solidFill>
              </a:rPr>
              <a:t>    accuracy                           0.88         4</a:t>
            </a:r>
          </a:p>
          <a:p>
            <a:r>
              <a:rPr lang="en-US" dirty="0">
                <a:solidFill>
                  <a:schemeClr val="bg1"/>
                </a:solidFill>
              </a:rPr>
              <a:t>   macro </a:t>
            </a:r>
            <a:r>
              <a:rPr lang="en-US" dirty="0" err="1">
                <a:solidFill>
                  <a:schemeClr val="bg1"/>
                </a:solidFill>
              </a:rPr>
              <a:t>avg</a:t>
            </a:r>
            <a:r>
              <a:rPr lang="en-US" dirty="0">
                <a:solidFill>
                  <a:schemeClr val="bg1"/>
                </a:solidFill>
              </a:rPr>
              <a:t>       0.92      0.88      0.88         4</a:t>
            </a:r>
          </a:p>
          <a:p>
            <a:r>
              <a:rPr lang="en-US" dirty="0">
                <a:solidFill>
                  <a:schemeClr val="bg1"/>
                </a:solidFill>
              </a:rPr>
              <a:t>weighted </a:t>
            </a:r>
            <a:r>
              <a:rPr lang="en-US" dirty="0" err="1">
                <a:solidFill>
                  <a:schemeClr val="bg1"/>
                </a:solidFill>
              </a:rPr>
              <a:t>avg</a:t>
            </a:r>
            <a:r>
              <a:rPr lang="en-US" dirty="0">
                <a:solidFill>
                  <a:schemeClr val="bg1"/>
                </a:solidFill>
              </a:rPr>
              <a:t>       0.92      0.88      0.88         4</a:t>
            </a:r>
          </a:p>
          <a:p>
            <a:endParaRPr lang="en-US" dirty="0">
              <a:solidFill>
                <a:schemeClr val="bg1"/>
              </a:solidFill>
            </a:endParaRPr>
          </a:p>
        </p:txBody>
      </p:sp>
    </p:spTree>
    <p:extLst>
      <p:ext uri="{BB962C8B-B14F-4D97-AF65-F5344CB8AC3E}">
        <p14:creationId xmlns:p14="http://schemas.microsoft.com/office/powerpoint/2010/main" val="1213210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p:txBody>
          <a:bodyPr/>
          <a:lstStyle/>
          <a:p>
            <a:r>
              <a:rPr lang="en-US" dirty="0"/>
              <a:t>CHALLENGES</a:t>
            </a:r>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250442" y="2160270"/>
            <a:ext cx="8762238" cy="2578608"/>
          </a:xfrm>
        </p:spPr>
        <p:txBody>
          <a:bodyPr/>
          <a:lstStyle/>
          <a:p>
            <a:pPr>
              <a:buNone/>
            </a:pPr>
            <a:r>
              <a:rPr lang="en-US" sz="2000" b="1" dirty="0">
                <a:latin typeface="Bahnschrift SemiBold" pitchFamily="34" charset="0"/>
              </a:rPr>
              <a:t>1.Data Quality &amp; Availability</a:t>
            </a:r>
            <a:r>
              <a:rPr lang="en-US" sz="2000" dirty="0">
                <a:latin typeface="Bahnschrift SemiBold" pitchFamily="34" charset="0"/>
              </a:rPr>
              <a:t> – Limited, outdated, or imbalanced datasets make training difficult.</a:t>
            </a:r>
          </a:p>
          <a:p>
            <a:pPr>
              <a:buNone/>
            </a:pPr>
            <a:r>
              <a:rPr lang="en-US" sz="2000" dirty="0">
                <a:latin typeface="Bahnschrift SemiBold" pitchFamily="34" charset="0"/>
              </a:rPr>
              <a:t>2.T</a:t>
            </a:r>
            <a:r>
              <a:rPr lang="en-US" sz="2000" b="1" dirty="0">
                <a:latin typeface="Bahnschrift SemiBold" pitchFamily="34" charset="0"/>
              </a:rPr>
              <a:t>ext Preprocessing Issues</a:t>
            </a:r>
            <a:r>
              <a:rPr lang="en-US" sz="2000" dirty="0">
                <a:latin typeface="Bahnschrift SemiBold" pitchFamily="34" charset="0"/>
              </a:rPr>
              <a:t> – Handling slang, abbreviations, and </a:t>
            </a:r>
            <a:r>
              <a:rPr lang="en-US" sz="2000" dirty="0" err="1">
                <a:latin typeface="Bahnschrift SemiBold" pitchFamily="34" charset="0"/>
              </a:rPr>
              <a:t>stopwords</a:t>
            </a:r>
            <a:r>
              <a:rPr lang="en-US" sz="2000" dirty="0">
                <a:latin typeface="Bahnschrift SemiBold" pitchFamily="34" charset="0"/>
              </a:rPr>
              <a:t> can affect accuracy.</a:t>
            </a:r>
          </a:p>
          <a:p>
            <a:pPr>
              <a:buNone/>
            </a:pPr>
            <a:r>
              <a:rPr lang="en-US" sz="2000" dirty="0">
                <a:latin typeface="Bahnschrift SemiBold" pitchFamily="34" charset="0"/>
              </a:rPr>
              <a:t>3.F</a:t>
            </a:r>
            <a:r>
              <a:rPr lang="en-US" sz="2000" b="1" dirty="0">
                <a:latin typeface="Bahnschrift SemiBold" pitchFamily="34" charset="0"/>
              </a:rPr>
              <a:t>eature Extraction Limitations</a:t>
            </a:r>
            <a:r>
              <a:rPr lang="en-US" sz="2000" dirty="0">
                <a:latin typeface="Bahnschrift SemiBold" pitchFamily="34" charset="0"/>
              </a:rPr>
              <a:t> – TF-IDF fails to capture context, sarcasm, and nuanced meaning.</a:t>
            </a:r>
          </a:p>
          <a:p>
            <a:pPr>
              <a:buNone/>
            </a:pPr>
            <a:r>
              <a:rPr lang="en-US" sz="2000" dirty="0">
                <a:latin typeface="Bahnschrift SemiBold" pitchFamily="34" charset="0"/>
              </a:rPr>
              <a:t>4.M</a:t>
            </a:r>
            <a:r>
              <a:rPr lang="en-US" sz="2000" b="1" dirty="0">
                <a:latin typeface="Bahnschrift SemiBold" pitchFamily="34" charset="0"/>
              </a:rPr>
              <a:t>isinformation vs. Satire vs. Opinion</a:t>
            </a:r>
            <a:r>
              <a:rPr lang="en-US" sz="2000" dirty="0">
                <a:latin typeface="Bahnschrift SemiBold" pitchFamily="34" charset="0"/>
              </a:rPr>
              <a:t> – Hard to distinguish between fake news, satire, and biased content.</a:t>
            </a:r>
          </a:p>
          <a:p>
            <a:endParaRPr lang="en-US" dirty="0">
              <a:latin typeface="Bahnschrift SemiBold" pitchFamily="34" charset="0"/>
            </a:endParaRP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76521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662925" y="1840734"/>
            <a:ext cx="4718304" cy="1069848"/>
          </a:xfrm>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           </a:t>
            </a:r>
            <a:endParaRPr lang="en-US" dirty="0">
              <a:latin typeface="Segoe UI Light" panose="020B0502040204020203" pitchFamily="34" charset="0"/>
              <a:ea typeface="Calibri"/>
              <a:cs typeface="Segoe UI Light" panose="020B0502040204020203" pitchFamily="34" charset="0"/>
            </a:endParaRPr>
          </a:p>
          <a:p>
            <a:endParaRPr lang="en-US" dirty="0"/>
          </a:p>
        </p:txBody>
      </p:sp>
      <p:pic>
        <p:nvPicPr>
          <p:cNvPr id="6" name="Picture 5" descr="GitHub-logo.png"/>
          <p:cNvPicPr>
            <a:picLocks noChangeAspect="1"/>
          </p:cNvPicPr>
          <p:nvPr/>
        </p:nvPicPr>
        <p:blipFill>
          <a:blip r:embed="rId2"/>
          <a:stretch>
            <a:fillRect/>
          </a:stretch>
        </p:blipFill>
        <p:spPr>
          <a:xfrm>
            <a:off x="6936827" y="3528848"/>
            <a:ext cx="1471448" cy="827690"/>
          </a:xfrm>
          <a:prstGeom prst="rect">
            <a:avLst/>
          </a:prstGeom>
          <a:solidFill>
            <a:schemeClr val="bg1"/>
          </a:solidFill>
        </p:spPr>
      </p:pic>
      <p:sp>
        <p:nvSpPr>
          <p:cNvPr id="7" name="Rectangle 6"/>
          <p:cNvSpPr/>
          <p:nvPr/>
        </p:nvSpPr>
        <p:spPr>
          <a:xfrm>
            <a:off x="4453332" y="4736804"/>
            <a:ext cx="7242688" cy="461665"/>
          </a:xfrm>
          <a:prstGeom prst="rect">
            <a:avLst/>
          </a:prstGeom>
          <a:solidFill>
            <a:schemeClr val="bg1"/>
          </a:solidFill>
        </p:spPr>
        <p:txBody>
          <a:bodyPr wrap="none">
            <a:spAutoFit/>
          </a:bodyPr>
          <a:lstStyle/>
          <a:p>
            <a:r>
              <a:rPr lang="en-US" sz="2400" u="sng" dirty="0">
                <a:solidFill>
                  <a:srgbClr val="002060"/>
                </a:solidFill>
                <a:latin typeface="Bahnschrift" pitchFamily="34" charset="0"/>
              </a:rPr>
              <a:t>https://github.com/madhan785/NLP-BOOTCAMP.git</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40942" y="1365123"/>
            <a:ext cx="6422136" cy="3282696"/>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IN" dirty="0">
                <a:latin typeface="Segoe UI Light" panose="020B0502040204020203" pitchFamily="34" charset="0"/>
                <a:cs typeface="Segoe UI Light" panose="020B0502040204020203" pitchFamily="34" charset="0"/>
              </a:rPr>
              <a:t>What is NLP?</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IN" dirty="0">
                <a:latin typeface="Segoe UI Light" panose="020B0502040204020203" pitchFamily="34" charset="0"/>
                <a:cs typeface="Segoe UI Light" panose="020B0502040204020203" pitchFamily="34" charset="0"/>
              </a:rPr>
              <a:t>Role of NLP</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IN" dirty="0">
                <a:latin typeface="Segoe UI Light" panose="020B0502040204020203" pitchFamily="34" charset="0"/>
                <a:cs typeface="Segoe UI Light" panose="020B0502040204020203" pitchFamily="34" charset="0"/>
              </a:rPr>
              <a:t>Project Overview</a:t>
            </a:r>
            <a:endParaRPr lang="en-US"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IN" dirty="0">
                <a:latin typeface="Segoe UI Light" panose="020B0502040204020203" pitchFamily="34" charset="0"/>
                <a:cs typeface="Segoe UI Light" panose="020B0502040204020203" pitchFamily="34" charset="0"/>
              </a:rPr>
              <a:t>Various steps Implementation</a:t>
            </a:r>
          </a:p>
          <a:p>
            <a:pPr marL="342900" indent="-342900" algn="l">
              <a:lnSpc>
                <a:spcPct val="150000"/>
              </a:lnSpc>
              <a:buClr>
                <a:schemeClr val="accent6"/>
              </a:buClr>
              <a:buFont typeface="Courier New" panose="02070309020205020404" pitchFamily="49" charset="0"/>
              <a:buChar char="o"/>
            </a:pPr>
            <a:r>
              <a:rPr lang="en-IN" dirty="0">
                <a:latin typeface="Segoe UI Light" panose="020B0502040204020203" pitchFamily="34" charset="0"/>
                <a:cs typeface="Segoe UI Light" panose="020B0502040204020203" pitchFamily="34" charset="0"/>
              </a:rPr>
              <a:t>Challenges </a:t>
            </a:r>
          </a:p>
          <a:p>
            <a:pPr marL="342900" indent="-342900" algn="l">
              <a:lnSpc>
                <a:spcPct val="150000"/>
              </a:lnSpc>
              <a:buClr>
                <a:schemeClr val="accent6"/>
              </a:buClr>
              <a:buFont typeface="Courier New" panose="02070309020205020404" pitchFamily="49" charset="0"/>
              <a:buChar char="o"/>
            </a:pPr>
            <a:r>
              <a:rPr lang="en-IN" dirty="0">
                <a:solidFill>
                  <a:schemeClr val="bg1"/>
                </a:solidFill>
                <a:latin typeface="Segoe UI Light" panose="020B0502040204020203" pitchFamily="34" charset="0"/>
                <a:cs typeface="Segoe UI Light" panose="020B0502040204020203" pitchFamily="34" charset="0"/>
              </a:rPr>
              <a:t>Conclusion</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18563" y="1176909"/>
            <a:ext cx="7735824" cy="1069848"/>
          </a:xfrm>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199513" y="2370582"/>
            <a:ext cx="7735824" cy="1133856"/>
          </a:xfrm>
        </p:spPr>
        <p:txBody>
          <a:bodyPr/>
          <a:lstStyle/>
          <a:p>
            <a:r>
              <a:rPr lang="en-US" sz="2400" dirty="0">
                <a:latin typeface="Bahnschrift Condensed" pitchFamily="34" charset="0"/>
              </a:rPr>
              <a:t>Fake news refers to </a:t>
            </a:r>
            <a:r>
              <a:rPr lang="en-US" sz="2400" b="1" dirty="0">
                <a:latin typeface="Bahnschrift Condensed" pitchFamily="34" charset="0"/>
              </a:rPr>
              <a:t>false or misleading information</a:t>
            </a:r>
            <a:r>
              <a:rPr lang="en-US" sz="2400" dirty="0">
                <a:latin typeface="Bahnschrift Condensed" pitchFamily="34" charset="0"/>
              </a:rPr>
              <a:t> presented as legitimate news. It can spread rapidly via social media and news outlets, impacting public opinion, elections, and societal trust.</a:t>
            </a:r>
          </a:p>
          <a:p>
            <a:r>
              <a:rPr lang="en-US" sz="2400" dirty="0">
                <a:latin typeface="Bahnschrift Condensed" pitchFamily="34" charset="0"/>
              </a:rPr>
              <a:t>This project aims to build a </a:t>
            </a:r>
            <a:r>
              <a:rPr lang="en-US" sz="2400" b="1" dirty="0">
                <a:latin typeface="Bahnschrift Condensed" pitchFamily="34" charset="0"/>
              </a:rPr>
              <a:t>Fake News Detection Model</a:t>
            </a:r>
            <a:r>
              <a:rPr lang="en-US" sz="2400" dirty="0">
                <a:latin typeface="Bahnschrift Condensed" pitchFamily="34" charset="0"/>
              </a:rPr>
              <a:t> using NLP techniques such as </a:t>
            </a:r>
            <a:r>
              <a:rPr lang="en-US" sz="2400" b="1" dirty="0">
                <a:latin typeface="Bahnschrift Condensed" pitchFamily="34" charset="0"/>
              </a:rPr>
              <a:t>TF-IDF (Term Frequency-Inverse Document Frequency)</a:t>
            </a:r>
            <a:r>
              <a:rPr lang="en-US" sz="2400" dirty="0">
                <a:latin typeface="Bahnschrift Condensed" pitchFamily="34" charset="0"/>
              </a:rPr>
              <a:t> and </a:t>
            </a:r>
            <a:r>
              <a:rPr lang="en-US" sz="2400" b="1" dirty="0">
                <a:latin typeface="Bahnschrift Condensed" pitchFamily="34" charset="0"/>
              </a:rPr>
              <a:t>Logistic Regression</a:t>
            </a:r>
            <a:r>
              <a:rPr lang="en-US" sz="2400" dirty="0">
                <a:latin typeface="Bahnschrift Condensed" pitchFamily="34" charset="0"/>
              </a:rPr>
              <a:t> to identify fake news based on textual patterns.</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dirty="0">
                <a:ln w="28575">
                  <a:noFill/>
                  <a:prstDash val="solid"/>
                </a:ln>
                <a:latin typeface="Tw Cen MT" panose="020B0602020104020603" pitchFamily="34" charset="77"/>
              </a:rPr>
              <a:t>What is NLP?</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40941" y="1365123"/>
            <a:ext cx="10186485" cy="3282696"/>
          </a:xfrm>
        </p:spPr>
        <p:txBody>
          <a:bodyPr/>
          <a:lstStyle/>
          <a:p>
            <a:pPr marL="0" indent="0">
              <a:buNone/>
            </a:pPr>
            <a:r>
              <a:rPr lang="en-US" sz="2800" dirty="0">
                <a:latin typeface="Bahnschrift Condensed" panose="020B0502040204020203" pitchFamily="34" charset="0"/>
              </a:rPr>
              <a:t>Natural Language Processing (NLP) is a field of artificial intelligence (AI) that enables computers to understand, interpret, and generate human language. It combines computational linguistics, machine learning, and deep learning to process and analyze text and speech data.</a:t>
            </a:r>
          </a:p>
          <a:p>
            <a:pPr marL="0" indent="0" algn="l">
              <a:lnSpc>
                <a:spcPct val="150000"/>
              </a:lnSpc>
              <a:buClr>
                <a:schemeClr val="accent6"/>
              </a:buClr>
              <a:buNone/>
            </a:pP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dirty="0">
                <a:ln w="28575">
                  <a:noFill/>
                  <a:prstDash val="solid"/>
                </a:ln>
                <a:latin typeface="Tw Cen MT" panose="020B0602020104020603" pitchFamily="34" charset="77"/>
              </a:rPr>
              <a:t>Role of </a:t>
            </a:r>
            <a:r>
              <a:rPr lang="en-US" dirty="0" err="1">
                <a:ln w="28575">
                  <a:noFill/>
                  <a:prstDash val="solid"/>
                </a:ln>
                <a:latin typeface="Tw Cen MT" panose="020B0602020104020603" pitchFamily="34" charset="77"/>
              </a:rPr>
              <a:t>nlp</a:t>
            </a:r>
            <a:r>
              <a:rPr lang="en-US" dirty="0">
                <a:ln w="28575">
                  <a:noFill/>
                  <a:prstDash val="solid"/>
                </a:ln>
                <a:latin typeface="Tw Cen MT" panose="020B0602020104020603" pitchFamily="34" charset="77"/>
              </a:rPr>
              <a:t>!</a:t>
            </a:r>
            <a:endParaRPr lang="en-US" dirty="0"/>
          </a:p>
        </p:txBody>
      </p:sp>
      <p:sp>
        <p:nvSpPr>
          <p:cNvPr id="4" name="Rectangle 1">
            <a:extLst>
              <a:ext uri="{FF2B5EF4-FFF2-40B4-BE49-F238E27FC236}">
                <a16:creationId xmlns:a16="http://schemas.microsoft.com/office/drawing/2014/main" id="{B8824066-FA4F-218C-32F2-0F1857CC2C29}"/>
              </a:ext>
            </a:extLst>
          </p:cNvPr>
          <p:cNvSpPr>
            <a:spLocks noGrp="1" noChangeArrowheads="1"/>
          </p:cNvSpPr>
          <p:nvPr>
            <p:ph idx="1"/>
          </p:nvPr>
        </p:nvSpPr>
        <p:spPr bwMode="auto">
          <a:xfrm>
            <a:off x="902644" y="1260848"/>
            <a:ext cx="890320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effectLst/>
                <a:latin typeface="Bahnschrift Condensed" panose="020B0502040204020203" pitchFamily="34" charset="0"/>
              </a:rPr>
              <a:t>Text Classification</a:t>
            </a:r>
            <a:r>
              <a:rPr kumimoji="0" lang="en-US" altLang="en-US" b="0" i="0" u="none" strike="noStrike" cap="none" normalizeH="0" baseline="0" dirty="0">
                <a:ln>
                  <a:noFill/>
                </a:ln>
                <a:effectLst/>
                <a:latin typeface="Bahnschrift Condensed" panose="020B0502040204020203" pitchFamily="34" charset="0"/>
              </a:rPr>
              <a:t> – Classifies news as real or fake based on word and sentence patterns.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effectLst/>
                <a:latin typeface="Bahnschrift Condensed" panose="020B0502040204020203" pitchFamily="34" charset="0"/>
              </a:rPr>
              <a:t>Sentiment Analysis</a:t>
            </a:r>
            <a:r>
              <a:rPr kumimoji="0" lang="en-US" altLang="en-US" b="0" i="0" u="none" strike="noStrike" cap="none" normalizeH="0" baseline="0" dirty="0">
                <a:ln>
                  <a:noFill/>
                </a:ln>
                <a:effectLst/>
                <a:latin typeface="Bahnschrift Condensed" panose="020B0502040204020203" pitchFamily="34" charset="0"/>
              </a:rPr>
              <a:t> – Detects misleading content by analyzing emotional tone and language.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effectLst/>
                <a:latin typeface="Bahnschrift Condensed" panose="020B0502040204020203" pitchFamily="34" charset="0"/>
              </a:rPr>
              <a:t>Named Entity Recognition (NER)</a:t>
            </a:r>
            <a:r>
              <a:rPr kumimoji="0" lang="en-US" altLang="en-US" b="0" i="0" u="none" strike="noStrike" cap="none" normalizeH="0" baseline="0" dirty="0">
                <a:ln>
                  <a:noFill/>
                </a:ln>
                <a:effectLst/>
                <a:latin typeface="Bahnschrift Condensed" panose="020B0502040204020203" pitchFamily="34" charset="0"/>
              </a:rPr>
              <a:t> – Identifies names, organizations, and locations to flag misinformation.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effectLst/>
                <a:latin typeface="Bahnschrift Condensed" panose="020B0502040204020203" pitchFamily="34" charset="0"/>
              </a:rPr>
              <a:t>Semantic Analysis</a:t>
            </a:r>
            <a:r>
              <a:rPr kumimoji="0" lang="en-US" altLang="en-US" b="0" i="0" u="none" strike="noStrike" cap="none" normalizeH="0" baseline="0" dirty="0">
                <a:ln>
                  <a:noFill/>
                </a:ln>
                <a:effectLst/>
                <a:latin typeface="Bahnschrift Condensed" panose="020B0502040204020203" pitchFamily="34" charset="0"/>
              </a:rPr>
              <a:t> – Understands word relationships to detect contextual clues of misinformation.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effectLst/>
                <a:latin typeface="Bahnschrift Condensed" panose="020B0502040204020203" pitchFamily="34" charset="0"/>
              </a:rPr>
              <a:t>Topic Modeling</a:t>
            </a:r>
            <a:r>
              <a:rPr kumimoji="0" lang="en-US" altLang="en-US" b="0" i="0" u="none" strike="noStrike" cap="none" normalizeH="0" baseline="0" dirty="0">
                <a:ln>
                  <a:noFill/>
                </a:ln>
                <a:effectLst/>
                <a:latin typeface="Bahnschrift Condensed" panose="020B0502040204020203" pitchFamily="34" charset="0"/>
              </a:rPr>
              <a:t> – Identifies hidden themes in articles to detect agenda-driven content.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normalizeH="0" baseline="0" dirty="0">
                <a:ln>
                  <a:noFill/>
                </a:ln>
                <a:effectLst/>
                <a:latin typeface="Bahnschrift Condensed" panose="020B0502040204020203" pitchFamily="34" charset="0"/>
              </a:rPr>
              <a:t>Fact-Checking</a:t>
            </a:r>
            <a:r>
              <a:rPr kumimoji="0" lang="en-US" altLang="en-US" b="0" i="0" u="none" strike="noStrike" cap="none" normalizeH="0" baseline="0" dirty="0">
                <a:ln>
                  <a:noFill/>
                </a:ln>
                <a:effectLst/>
                <a:latin typeface="Bahnschrift Condensed" panose="020B0502040204020203" pitchFamily="34" charset="0"/>
              </a:rPr>
              <a:t> – Cross-references claims with reliable sources to verify accuracy.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1" i="0" u="none" strike="noStrike" cap="none" normalizeH="0" baseline="0" dirty="0">
                <a:ln>
                  <a:noFill/>
                </a:ln>
                <a:effectLst/>
                <a:latin typeface="Bahnschrift Condensed" panose="020B0502040204020203" pitchFamily="34" charset="0"/>
              </a:rPr>
              <a:t>Network Analysis</a:t>
            </a:r>
            <a:r>
              <a:rPr kumimoji="0" lang="en-US" altLang="en-US" b="0" i="0" u="none" strike="noStrike" cap="none" normalizeH="0" baseline="0" dirty="0">
                <a:ln>
                  <a:noFill/>
                </a:ln>
                <a:effectLst/>
                <a:latin typeface="Bahnschrift Condensed" panose="020B0502040204020203" pitchFamily="34" charset="0"/>
              </a:rPr>
              <a:t> – Examines social media patterns to detect fake news campaigns and bots.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dirty="0">
                <a:ln w="28575">
                  <a:noFill/>
                  <a:prstDash val="solid"/>
                </a:ln>
                <a:latin typeface="Tw Cen MT" panose="020B0602020104020603" pitchFamily="34" charset="77"/>
              </a:rPr>
              <a:t>Project overview!</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285079" y="2082096"/>
            <a:ext cx="10467040" cy="3282696"/>
          </a:xfrm>
        </p:spPr>
        <p:txBody>
          <a:bodyPr/>
          <a:lstStyle/>
          <a:p>
            <a:pPr>
              <a:lnSpc>
                <a:spcPct val="100000"/>
              </a:lnSpc>
              <a:buFont typeface="+mj-lt"/>
              <a:buAutoNum type="arabicPeriod"/>
            </a:pPr>
            <a:r>
              <a:rPr lang="en-IN" b="1" dirty="0">
                <a:latin typeface="Bahnschrift Condensed" panose="020B0502040204020203" pitchFamily="34" charset="0"/>
              </a:rPr>
              <a:t>Data Preprocessing</a:t>
            </a:r>
            <a:r>
              <a:rPr lang="en-IN" dirty="0">
                <a:latin typeface="Bahnschrift Condensed" panose="020B0502040204020203" pitchFamily="34" charset="0"/>
              </a:rPr>
              <a:t> – Tokenization, </a:t>
            </a:r>
            <a:r>
              <a:rPr lang="en-IN" dirty="0" err="1">
                <a:latin typeface="Bahnschrift Condensed" panose="020B0502040204020203" pitchFamily="34" charset="0"/>
              </a:rPr>
              <a:t>stopword</a:t>
            </a:r>
            <a:r>
              <a:rPr lang="en-IN" dirty="0">
                <a:latin typeface="Bahnschrift Condensed" panose="020B0502040204020203" pitchFamily="34" charset="0"/>
              </a:rPr>
              <a:t> removal, and text cleaning using </a:t>
            </a:r>
            <a:r>
              <a:rPr lang="en-IN" b="1" dirty="0">
                <a:latin typeface="Bahnschrift Condensed" panose="020B0502040204020203" pitchFamily="34" charset="0"/>
              </a:rPr>
              <a:t>NLTK</a:t>
            </a:r>
            <a:r>
              <a:rPr lang="en-IN" dirty="0">
                <a:latin typeface="Bahnschrift Condensed" panose="020B0502040204020203" pitchFamily="34" charset="0"/>
              </a:rPr>
              <a:t>.</a:t>
            </a:r>
          </a:p>
          <a:p>
            <a:pPr>
              <a:lnSpc>
                <a:spcPct val="100000"/>
              </a:lnSpc>
              <a:buFont typeface="+mj-lt"/>
              <a:buAutoNum type="arabicPeriod"/>
            </a:pPr>
            <a:r>
              <a:rPr lang="en-IN" b="1" dirty="0">
                <a:latin typeface="Bahnschrift Condensed" panose="020B0502040204020203" pitchFamily="34" charset="0"/>
              </a:rPr>
              <a:t>Feature Extraction</a:t>
            </a:r>
            <a:r>
              <a:rPr lang="en-IN" dirty="0">
                <a:latin typeface="Bahnschrift Condensed" panose="020B0502040204020203" pitchFamily="34" charset="0"/>
              </a:rPr>
              <a:t> – Convert text into numerical form using </a:t>
            </a:r>
            <a:r>
              <a:rPr lang="en-IN" b="1" dirty="0">
                <a:latin typeface="Bahnschrift Condensed" panose="020B0502040204020203" pitchFamily="34" charset="0"/>
              </a:rPr>
              <a:t>TF-IDF Vectorization</a:t>
            </a:r>
            <a:r>
              <a:rPr lang="en-IN" dirty="0">
                <a:latin typeface="Bahnschrift Condensed" panose="020B0502040204020203" pitchFamily="34" charset="0"/>
              </a:rPr>
              <a:t> (Scikit-learn).</a:t>
            </a:r>
          </a:p>
          <a:p>
            <a:pPr>
              <a:lnSpc>
                <a:spcPct val="100000"/>
              </a:lnSpc>
              <a:buFont typeface="+mj-lt"/>
              <a:buAutoNum type="arabicPeriod"/>
            </a:pPr>
            <a:r>
              <a:rPr lang="en-IN" b="1" dirty="0">
                <a:latin typeface="Bahnschrift Condensed" panose="020B0502040204020203" pitchFamily="34" charset="0"/>
              </a:rPr>
              <a:t>Model Training</a:t>
            </a:r>
            <a:r>
              <a:rPr lang="en-IN" dirty="0">
                <a:latin typeface="Bahnschrift Condensed" panose="020B0502040204020203" pitchFamily="34" charset="0"/>
              </a:rPr>
              <a:t> – Train a </a:t>
            </a:r>
            <a:r>
              <a:rPr lang="en-IN" b="1" dirty="0">
                <a:latin typeface="Bahnschrift Condensed" panose="020B0502040204020203" pitchFamily="34" charset="0"/>
              </a:rPr>
              <a:t>Logistic Regression model</a:t>
            </a:r>
            <a:r>
              <a:rPr lang="en-IN" dirty="0">
                <a:latin typeface="Bahnschrift Condensed" panose="020B0502040204020203" pitchFamily="34" charset="0"/>
              </a:rPr>
              <a:t> (or other ML models) for classification.</a:t>
            </a:r>
          </a:p>
          <a:p>
            <a:pPr>
              <a:lnSpc>
                <a:spcPct val="100000"/>
              </a:lnSpc>
              <a:buFont typeface="+mj-lt"/>
              <a:buAutoNum type="arabicPeriod"/>
            </a:pPr>
            <a:r>
              <a:rPr lang="en-IN" b="1" dirty="0">
                <a:latin typeface="Bahnschrift Condensed" panose="020B0502040204020203" pitchFamily="34" charset="0"/>
              </a:rPr>
              <a:t>Evaluation</a:t>
            </a:r>
            <a:r>
              <a:rPr lang="en-IN" dirty="0">
                <a:latin typeface="Bahnschrift Condensed" panose="020B0502040204020203" pitchFamily="34" charset="0"/>
              </a:rPr>
              <a:t> – Measure accuracy, precision, recall, and F1-score using test data.</a:t>
            </a:r>
          </a:p>
          <a:p>
            <a:pPr>
              <a:lnSpc>
                <a:spcPct val="100000"/>
              </a:lnSpc>
              <a:buFont typeface="+mj-lt"/>
              <a:buAutoNum type="arabicPeriod"/>
            </a:pPr>
            <a:r>
              <a:rPr lang="en-IN" b="1" dirty="0">
                <a:latin typeface="Bahnschrift Condensed" panose="020B0502040204020203" pitchFamily="34" charset="0"/>
              </a:rPr>
              <a:t>Visualization</a:t>
            </a:r>
            <a:r>
              <a:rPr lang="en-IN" dirty="0">
                <a:latin typeface="Bahnschrift Condensed" panose="020B0502040204020203" pitchFamily="34" charset="0"/>
              </a:rPr>
              <a:t> – Display confusion matrix using </a:t>
            </a:r>
            <a:r>
              <a:rPr lang="en-IN" b="1" dirty="0">
                <a:latin typeface="Bahnschrift Condensed" panose="020B0502040204020203" pitchFamily="34" charset="0"/>
              </a:rPr>
              <a:t>Seaborn &amp; Matplotlib</a:t>
            </a:r>
            <a:r>
              <a:rPr lang="en-IN" dirty="0">
                <a:latin typeface="Bahnschrift Condensed" panose="020B0502040204020203" pitchFamily="34" charset="0"/>
              </a:rPr>
              <a:t>.</a:t>
            </a:r>
            <a:endParaRPr lang="en-IN" b="1" dirty="0">
              <a:latin typeface="Bahnschrift Condensed" panose="020B0502040204020203" pitchFamily="34" charset="0"/>
            </a:endParaRPr>
          </a:p>
          <a:p>
            <a:pPr marL="0" indent="0" algn="l">
              <a:lnSpc>
                <a:spcPct val="100000"/>
              </a:lnSpc>
              <a:buClr>
                <a:schemeClr val="accent6"/>
              </a:buClr>
              <a:buNone/>
            </a:pPr>
            <a:endParaRPr lang="en-US" dirty="0">
              <a:solidFill>
                <a:schemeClr val="bg1"/>
              </a:solidFill>
              <a:latin typeface="Bahnschrift Condensed"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459992" y="241554"/>
            <a:ext cx="8878824" cy="1069848"/>
          </a:xfrm>
        </p:spPr>
        <p:txBody>
          <a:bodyPr>
            <a:normAutofit/>
          </a:bodyPr>
          <a:lstStyle/>
          <a:p>
            <a:r>
              <a:rPr lang="en-US" dirty="0"/>
              <a:t>Step implementation!</a:t>
            </a: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40942" y="1365123"/>
            <a:ext cx="10238440" cy="3282696"/>
          </a:xfrm>
        </p:spPr>
        <p:txBody>
          <a:bodyPr/>
          <a:lstStyle/>
          <a:p>
            <a:pPr>
              <a:lnSpc>
                <a:spcPct val="100000"/>
              </a:lnSpc>
              <a:buFont typeface="+mj-lt"/>
              <a:buAutoNum type="arabicPeriod"/>
            </a:pPr>
            <a:r>
              <a:rPr lang="en-IN" sz="2000" b="1" dirty="0">
                <a:latin typeface="Bahnschrift Condensed" panose="020B0502040204020203" pitchFamily="34" charset="0"/>
              </a:rPr>
              <a:t>Pandas</a:t>
            </a:r>
            <a:r>
              <a:rPr lang="en-IN" sz="2000" dirty="0">
                <a:latin typeface="Bahnschrift Condensed" panose="020B0502040204020203" pitchFamily="34" charset="0"/>
              </a:rPr>
              <a:t> – For data loading and preprocessing.</a:t>
            </a:r>
          </a:p>
          <a:p>
            <a:pPr>
              <a:lnSpc>
                <a:spcPct val="100000"/>
              </a:lnSpc>
              <a:buFont typeface="+mj-lt"/>
              <a:buAutoNum type="arabicPeriod"/>
            </a:pPr>
            <a:r>
              <a:rPr lang="en-IN" sz="2000" b="1" dirty="0">
                <a:latin typeface="Bahnschrift Condensed" panose="020B0502040204020203" pitchFamily="34" charset="0"/>
              </a:rPr>
              <a:t>NumPy</a:t>
            </a:r>
            <a:r>
              <a:rPr lang="en-IN" sz="2000" dirty="0">
                <a:latin typeface="Bahnschrift Condensed" panose="020B0502040204020203" pitchFamily="34" charset="0"/>
              </a:rPr>
              <a:t> – For numerical computations.</a:t>
            </a:r>
          </a:p>
          <a:p>
            <a:pPr>
              <a:lnSpc>
                <a:spcPct val="100000"/>
              </a:lnSpc>
              <a:buFont typeface="+mj-lt"/>
              <a:buAutoNum type="arabicPeriod"/>
            </a:pPr>
            <a:r>
              <a:rPr lang="en-IN" sz="2000" b="1" dirty="0">
                <a:latin typeface="Bahnschrift Condensed" panose="020B0502040204020203" pitchFamily="34" charset="0"/>
              </a:rPr>
              <a:t>NLTK (Natural Language Toolkit)</a:t>
            </a:r>
            <a:r>
              <a:rPr lang="en-IN" sz="2000" dirty="0">
                <a:latin typeface="Bahnschrift Condensed" panose="020B0502040204020203" pitchFamily="34" charset="0"/>
              </a:rPr>
              <a:t> – For text preprocessing (tokenization, </a:t>
            </a:r>
            <a:r>
              <a:rPr lang="en-IN" sz="2000" dirty="0" err="1">
                <a:latin typeface="Bahnschrift Condensed" panose="020B0502040204020203" pitchFamily="34" charset="0"/>
              </a:rPr>
              <a:t>stopword</a:t>
            </a:r>
            <a:r>
              <a:rPr lang="en-IN" sz="2000" dirty="0">
                <a:latin typeface="Bahnschrift Condensed" panose="020B0502040204020203" pitchFamily="34" charset="0"/>
              </a:rPr>
              <a:t> removal, etc.).</a:t>
            </a:r>
          </a:p>
          <a:p>
            <a:pPr>
              <a:lnSpc>
                <a:spcPct val="100000"/>
              </a:lnSpc>
              <a:buFont typeface="+mj-lt"/>
              <a:buAutoNum type="arabicPeriod"/>
            </a:pPr>
            <a:r>
              <a:rPr lang="en-IN" sz="2000" b="1" dirty="0">
                <a:latin typeface="Bahnschrift Condensed" panose="020B0502040204020203" pitchFamily="34" charset="0"/>
              </a:rPr>
              <a:t>Scikit-learn</a:t>
            </a:r>
            <a:r>
              <a:rPr lang="en-IN" sz="2000" dirty="0">
                <a:latin typeface="Bahnschrift Condensed" panose="020B0502040204020203" pitchFamily="34" charset="0"/>
              </a:rPr>
              <a:t> – For feature extraction (TF-IDF) and machine learning models.</a:t>
            </a:r>
          </a:p>
          <a:p>
            <a:pPr>
              <a:lnSpc>
                <a:spcPct val="100000"/>
              </a:lnSpc>
              <a:buFont typeface="+mj-lt"/>
              <a:buAutoNum type="arabicPeriod"/>
            </a:pPr>
            <a:r>
              <a:rPr lang="en-IN" sz="2000" b="1" dirty="0">
                <a:latin typeface="Bahnschrift Condensed" panose="020B0502040204020203" pitchFamily="34" charset="0"/>
              </a:rPr>
              <a:t>Re (Regular Expressions)</a:t>
            </a:r>
            <a:r>
              <a:rPr lang="en-IN" sz="2000" dirty="0">
                <a:latin typeface="Bahnschrift Condensed" panose="020B0502040204020203" pitchFamily="34" charset="0"/>
              </a:rPr>
              <a:t> – For text cleaning.</a:t>
            </a:r>
          </a:p>
          <a:p>
            <a:pPr>
              <a:lnSpc>
                <a:spcPct val="100000"/>
              </a:lnSpc>
              <a:buFont typeface="+mj-lt"/>
              <a:buAutoNum type="arabicPeriod"/>
            </a:pPr>
            <a:r>
              <a:rPr lang="en-IN" sz="2000" b="1" dirty="0">
                <a:latin typeface="Bahnschrift Condensed" panose="020B0502040204020203" pitchFamily="34" charset="0"/>
              </a:rPr>
              <a:t>Matplotlib &amp; Seaborn</a:t>
            </a:r>
            <a:r>
              <a:rPr lang="en-IN" sz="2000" dirty="0">
                <a:latin typeface="Bahnschrift Condensed" panose="020B0502040204020203" pitchFamily="34" charset="0"/>
              </a:rPr>
              <a:t> – For data visualization.</a:t>
            </a:r>
          </a:p>
          <a:p>
            <a:pPr>
              <a:lnSpc>
                <a:spcPct val="100000"/>
              </a:lnSpc>
              <a:buFont typeface="+mj-lt"/>
              <a:buAutoNum type="arabicPeriod"/>
            </a:pPr>
            <a:r>
              <a:rPr lang="en-IN" sz="2000" b="1" dirty="0" err="1">
                <a:latin typeface="Bahnschrift Condensed" panose="020B0502040204020203" pitchFamily="34" charset="0"/>
              </a:rPr>
              <a:t>TfidfVectorizer</a:t>
            </a:r>
            <a:r>
              <a:rPr lang="en-IN" sz="2000" dirty="0">
                <a:latin typeface="Bahnschrift Condensed" panose="020B0502040204020203" pitchFamily="34" charset="0"/>
              </a:rPr>
              <a:t> – Converts text into numerical features.</a:t>
            </a:r>
          </a:p>
          <a:p>
            <a:pPr>
              <a:lnSpc>
                <a:spcPct val="100000"/>
              </a:lnSpc>
              <a:buFont typeface="+mj-lt"/>
              <a:buAutoNum type="arabicPeriod"/>
            </a:pPr>
            <a:r>
              <a:rPr lang="en-IN" sz="2000" b="1" dirty="0" err="1">
                <a:latin typeface="Bahnschrift Condensed" panose="020B0502040204020203" pitchFamily="34" charset="0"/>
              </a:rPr>
              <a:t>LogisticRegression</a:t>
            </a:r>
            <a:r>
              <a:rPr lang="en-IN" sz="2000" dirty="0">
                <a:latin typeface="Bahnschrift Condensed" panose="020B0502040204020203" pitchFamily="34" charset="0"/>
              </a:rPr>
              <a:t> – A simple and effective classifier.</a:t>
            </a:r>
          </a:p>
          <a:p>
            <a:pPr marL="342900" indent="-342900" algn="l">
              <a:lnSpc>
                <a:spcPct val="100000"/>
              </a:lnSpc>
              <a:buClr>
                <a:schemeClr val="accent6"/>
              </a:buClr>
              <a:buFont typeface="Courier New" panose="02070309020205020404" pitchFamily="49" charset="0"/>
              <a:buChar char="o"/>
            </a:pPr>
            <a:endParaRPr lang="en-US" dirty="0">
              <a:solidFill>
                <a:schemeClr val="bg1"/>
              </a:solidFill>
              <a:latin typeface="Bahnschrift Condensed"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440941" y="1365123"/>
            <a:ext cx="10134531" cy="837750"/>
          </a:xfrm>
        </p:spPr>
        <p:txBody>
          <a:bodyPr/>
          <a:lstStyle/>
          <a:p>
            <a:pPr marL="0" indent="0">
              <a:lnSpc>
                <a:spcPct val="100000"/>
              </a:lnSpc>
              <a:buNone/>
            </a:pPr>
            <a:r>
              <a:rPr kumimoji="0" lang="en-US" altLang="en-US" sz="4000" b="1" i="0" u="none" strike="noStrike" cap="none" normalizeH="0" baseline="0" dirty="0">
                <a:ln>
                  <a:noFill/>
                </a:ln>
                <a:effectLst/>
                <a:latin typeface="Bahnschrift" panose="020B0502040204020203" pitchFamily="34" charset="0"/>
              </a:rPr>
              <a:t>Step 1: Install Required Libraries</a:t>
            </a:r>
            <a:endParaRPr kumimoji="0" lang="en-US" altLang="en-US" sz="4000" b="0" i="0" u="none" strike="noStrike" cap="none" normalizeH="0" baseline="0" dirty="0">
              <a:ln>
                <a:noFill/>
              </a:ln>
              <a:effectLst/>
              <a:latin typeface="Bahnschrift" panose="020B0502040204020203" pitchFamily="34" charset="0"/>
            </a:endParaRPr>
          </a:p>
          <a:p>
            <a:pPr marL="0" indent="0">
              <a:lnSpc>
                <a:spcPct val="100000"/>
              </a:lnSpc>
              <a:buNone/>
            </a:pPr>
            <a:endParaRPr lang="en-US" sz="3600" b="1" u="sng" dirty="0">
              <a:solidFill>
                <a:schemeClr val="bg1"/>
              </a:solidFill>
              <a:latin typeface="Bahnschrift Condensed" panose="020B0502040204020203" pitchFamily="34" charset="0"/>
              <a:cs typeface="Segoe UI Light" panose="020B0502040204020203" pitchFamily="34" charset="0"/>
            </a:endParaRPr>
          </a:p>
          <a:p>
            <a:pPr marL="0" indent="0">
              <a:lnSpc>
                <a:spcPct val="100000"/>
              </a:lnSpc>
              <a:buNone/>
            </a:pPr>
            <a:r>
              <a:rPr lang="en-US" sz="3600" b="1" u="sng" dirty="0">
                <a:solidFill>
                  <a:schemeClr val="bg1"/>
                </a:solidFill>
                <a:latin typeface="Bahnschrift Condensed" panose="020B0502040204020203" pitchFamily="34" charset="0"/>
                <a:cs typeface="Segoe UI Light" panose="020B0502040204020203" pitchFamily="34" charset="0"/>
              </a:rPr>
              <a:t>pip install pandas </a:t>
            </a:r>
            <a:r>
              <a:rPr lang="en-US" sz="3600" b="1" u="sng" dirty="0" err="1">
                <a:solidFill>
                  <a:schemeClr val="bg1"/>
                </a:solidFill>
                <a:latin typeface="Bahnschrift Condensed" panose="020B0502040204020203" pitchFamily="34" charset="0"/>
                <a:cs typeface="Segoe UI Light" panose="020B0502040204020203" pitchFamily="34" charset="0"/>
              </a:rPr>
              <a:t>numpy</a:t>
            </a:r>
            <a:r>
              <a:rPr lang="en-US" sz="3600" b="1" u="sng" dirty="0">
                <a:solidFill>
                  <a:schemeClr val="bg1"/>
                </a:solidFill>
                <a:latin typeface="Bahnschrift Condensed" panose="020B0502040204020203" pitchFamily="34" charset="0"/>
                <a:cs typeface="Segoe UI Light" panose="020B0502040204020203" pitchFamily="34" charset="0"/>
              </a:rPr>
              <a:t> </a:t>
            </a:r>
            <a:r>
              <a:rPr lang="en-US" sz="3600" b="1" u="sng" dirty="0" err="1">
                <a:solidFill>
                  <a:schemeClr val="bg1"/>
                </a:solidFill>
                <a:latin typeface="Bahnschrift Condensed" panose="020B0502040204020203" pitchFamily="34" charset="0"/>
                <a:cs typeface="Segoe UI Light" panose="020B0502040204020203" pitchFamily="34" charset="0"/>
              </a:rPr>
              <a:t>nltk</a:t>
            </a:r>
            <a:r>
              <a:rPr lang="en-US" sz="3600" b="1" u="sng" dirty="0">
                <a:solidFill>
                  <a:schemeClr val="bg1"/>
                </a:solidFill>
                <a:latin typeface="Bahnschrift Condensed" panose="020B0502040204020203" pitchFamily="34" charset="0"/>
                <a:cs typeface="Segoe UI Light" panose="020B0502040204020203" pitchFamily="34" charset="0"/>
              </a:rPr>
              <a:t> scikit-learn matplotlib seaborn</a:t>
            </a:r>
          </a:p>
          <a:p>
            <a:pPr marL="342900" indent="-342900" algn="l">
              <a:lnSpc>
                <a:spcPct val="150000"/>
              </a:lnSpc>
              <a:buClr>
                <a:schemeClr val="accent6"/>
              </a:buClr>
              <a:buFont typeface="Courier New" panose="02070309020205020404" pitchFamily="49" charset="0"/>
              <a:buChar char="o"/>
            </a:pPr>
            <a:endParaRPr lang="en-US" dirty="0">
              <a:solidFill>
                <a:schemeClr val="bg1"/>
              </a:solidFill>
              <a:latin typeface="Segoe UI Light" panose="020B0502040204020203" pitchFamily="34" charset="0"/>
              <a:cs typeface="Segoe UI Light" panose="020B0502040204020203" pitchFamily="34" charset="0"/>
            </a:endParaRPr>
          </a:p>
        </p:txBody>
      </p:sp>
      <p:sp>
        <p:nvSpPr>
          <p:cNvPr id="4" name="Rectangle 1">
            <a:extLst>
              <a:ext uri="{FF2B5EF4-FFF2-40B4-BE49-F238E27FC236}">
                <a16:creationId xmlns:a16="http://schemas.microsoft.com/office/drawing/2014/main" id="{223D76F7-5C3A-E549-97CF-52C7C7B5DF7D}"/>
              </a:ext>
            </a:extLst>
          </p:cNvPr>
          <p:cNvSpPr>
            <a:spLocks noGrp="1" noChangeArrowheads="1"/>
          </p:cNvSpPr>
          <p:nvPr>
            <p:ph type="title"/>
          </p:nvPr>
        </p:nvSpPr>
        <p:spPr bwMode="auto">
          <a:xfrm>
            <a:off x="1440941" y="790956"/>
            <a:ext cx="1847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Bahnschrif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F058F4-D20D-A431-2B89-8FAFB0C712FE}"/>
              </a:ext>
            </a:extLst>
          </p:cNvPr>
          <p:cNvSpPr/>
          <p:nvPr/>
        </p:nvSpPr>
        <p:spPr>
          <a:xfrm>
            <a:off x="917913" y="1238666"/>
            <a:ext cx="8878997" cy="5158221"/>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a:off x="213118" y="458031"/>
            <a:ext cx="787923" cy="310896"/>
          </a:xfrm>
        </p:spPr>
        <p:txBody>
          <a:bodyPr/>
          <a:lstStyle/>
          <a:p>
            <a:fld id="{294A09A9-5501-47C1-A89A-A340965A2BE2}" type="slidenum">
              <a:rPr lang="en-US" smtClean="0"/>
              <a:pPr/>
              <a:t>9</a:t>
            </a:fld>
            <a:endParaRPr lang="en-US" dirty="0"/>
          </a:p>
        </p:txBody>
      </p:sp>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917913" y="78555"/>
            <a:ext cx="13422339" cy="1069848"/>
          </a:xfrm>
        </p:spPr>
        <p:txBody>
          <a:bodyPr>
            <a:normAutofit/>
          </a:bodyPr>
          <a:lstStyle/>
          <a:p>
            <a:r>
              <a:rPr lang="en-US" dirty="0">
                <a:ln w="28575">
                  <a:noFill/>
                  <a:prstDash val="solid"/>
                </a:ln>
                <a:latin typeface="Tw Cen MT" panose="020B0602020104020603" pitchFamily="34" charset="77"/>
              </a:rPr>
              <a:t>Step 2: Import libraries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106666" y="1404920"/>
            <a:ext cx="8878997" cy="5158221"/>
          </a:xfrm>
        </p:spPr>
        <p:txBody>
          <a:bodyPr/>
          <a:lstStyle/>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pandas as pd  # For handling datasets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a:t>
            </a:r>
            <a:r>
              <a:rPr lang="en-US" sz="1600" dirty="0" err="1">
                <a:solidFill>
                  <a:schemeClr val="bg1"/>
                </a:solidFill>
                <a:latin typeface="Segoe UI Light" panose="020B0502040204020203" pitchFamily="34" charset="0"/>
                <a:cs typeface="Segoe UI Light" panose="020B0502040204020203" pitchFamily="34" charset="0"/>
              </a:rPr>
              <a:t>numpy</a:t>
            </a:r>
            <a:r>
              <a:rPr lang="en-US" sz="1600" dirty="0">
                <a:solidFill>
                  <a:schemeClr val="bg1"/>
                </a:solidFill>
                <a:latin typeface="Segoe UI Light" panose="020B0502040204020203" pitchFamily="34" charset="0"/>
                <a:cs typeface="Segoe UI Light" panose="020B0502040204020203" pitchFamily="34" charset="0"/>
              </a:rPr>
              <a:t> as np  # For numerical operations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re  # For text cleaning using regular expressions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a:t>
            </a:r>
            <a:r>
              <a:rPr lang="en-US" sz="1600" dirty="0" err="1">
                <a:solidFill>
                  <a:schemeClr val="bg1"/>
                </a:solidFill>
                <a:latin typeface="Segoe UI Light" panose="020B0502040204020203" pitchFamily="34" charset="0"/>
                <a:cs typeface="Segoe UI Light" panose="020B0502040204020203" pitchFamily="34" charset="0"/>
              </a:rPr>
              <a:t>nltk</a:t>
            </a:r>
            <a:r>
              <a:rPr lang="en-US" sz="1600" dirty="0">
                <a:solidFill>
                  <a:schemeClr val="bg1"/>
                </a:solidFill>
                <a:latin typeface="Segoe UI Light" panose="020B0502040204020203" pitchFamily="34" charset="0"/>
                <a:cs typeface="Segoe UI Light" panose="020B0502040204020203" pitchFamily="34" charset="0"/>
              </a:rPr>
              <a:t>  # Natural Language Processing toolkit</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seaborn as </a:t>
            </a:r>
            <a:r>
              <a:rPr lang="en-US" sz="1600" dirty="0" err="1">
                <a:solidFill>
                  <a:schemeClr val="bg1"/>
                </a:solidFill>
                <a:latin typeface="Segoe UI Light" panose="020B0502040204020203" pitchFamily="34" charset="0"/>
                <a:cs typeface="Segoe UI Light" panose="020B0502040204020203" pitchFamily="34" charset="0"/>
              </a:rPr>
              <a:t>sns</a:t>
            </a:r>
            <a:r>
              <a:rPr lang="en-US" sz="1600" dirty="0">
                <a:solidFill>
                  <a:schemeClr val="bg1"/>
                </a:solidFill>
                <a:latin typeface="Segoe UI Light" panose="020B0502040204020203" pitchFamily="34" charset="0"/>
                <a:cs typeface="Segoe UI Light" panose="020B0502040204020203" pitchFamily="34" charset="0"/>
              </a:rPr>
              <a:t>  # For visualization</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import </a:t>
            </a:r>
            <a:r>
              <a:rPr lang="en-US" sz="1600" dirty="0" err="1">
                <a:solidFill>
                  <a:schemeClr val="bg1"/>
                </a:solidFill>
                <a:latin typeface="Segoe UI Light" panose="020B0502040204020203" pitchFamily="34" charset="0"/>
                <a:cs typeface="Segoe UI Light" panose="020B0502040204020203" pitchFamily="34" charset="0"/>
              </a:rPr>
              <a:t>matplotlib.pyplot</a:t>
            </a:r>
            <a:r>
              <a:rPr lang="en-US" sz="1600" dirty="0">
                <a:solidFill>
                  <a:schemeClr val="bg1"/>
                </a:solidFill>
                <a:latin typeface="Segoe UI Light" panose="020B0502040204020203" pitchFamily="34" charset="0"/>
                <a:cs typeface="Segoe UI Light" panose="020B0502040204020203" pitchFamily="34" charset="0"/>
              </a:rPr>
              <a:t> as </a:t>
            </a:r>
            <a:r>
              <a:rPr lang="en-US" sz="1600" dirty="0" err="1">
                <a:solidFill>
                  <a:schemeClr val="bg1"/>
                </a:solidFill>
                <a:latin typeface="Segoe UI Light" panose="020B0502040204020203" pitchFamily="34" charset="0"/>
                <a:cs typeface="Segoe UI Light" panose="020B0502040204020203" pitchFamily="34" charset="0"/>
              </a:rPr>
              <a:t>plt</a:t>
            </a:r>
            <a:r>
              <a:rPr lang="en-US" sz="1600" dirty="0">
                <a:solidFill>
                  <a:schemeClr val="bg1"/>
                </a:solidFill>
                <a:latin typeface="Segoe UI Light" panose="020B0502040204020203" pitchFamily="34" charset="0"/>
                <a:cs typeface="Segoe UI Light" panose="020B0502040204020203" pitchFamily="34" charset="0"/>
              </a:rPr>
              <a:t>  # For plotting graphs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nltk.corpus</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stopwords</a:t>
            </a:r>
            <a:r>
              <a:rPr lang="en-US" sz="1600" dirty="0">
                <a:solidFill>
                  <a:schemeClr val="bg1"/>
                </a:solidFill>
                <a:latin typeface="Segoe UI Light" panose="020B0502040204020203" pitchFamily="34" charset="0"/>
                <a:cs typeface="Segoe UI Light" panose="020B0502040204020203" pitchFamily="34" charset="0"/>
              </a:rPr>
              <a:t>  # To remove unnecessary words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nltk.tokenize</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word_tokenize</a:t>
            </a:r>
            <a:r>
              <a:rPr lang="en-US" sz="1600" dirty="0">
                <a:solidFill>
                  <a:schemeClr val="bg1"/>
                </a:solidFill>
                <a:latin typeface="Segoe UI Light" panose="020B0502040204020203" pitchFamily="34" charset="0"/>
                <a:cs typeface="Segoe UI Light" panose="020B0502040204020203" pitchFamily="34" charset="0"/>
              </a:rPr>
              <a:t>  # To split text into words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sklearn.feature_extraction.text</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TfidfVectorizer</a:t>
            </a:r>
            <a:r>
              <a:rPr lang="en-US" sz="1600" dirty="0">
                <a:solidFill>
                  <a:schemeClr val="bg1"/>
                </a:solidFill>
                <a:latin typeface="Segoe UI Light" panose="020B0502040204020203" pitchFamily="34" charset="0"/>
                <a:cs typeface="Segoe UI Light" panose="020B0502040204020203" pitchFamily="34" charset="0"/>
              </a:rPr>
              <a:t>  # Converts text into numerical form</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sklearn.model_selection</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train_test_split</a:t>
            </a:r>
            <a:r>
              <a:rPr lang="en-US" sz="1600" dirty="0">
                <a:solidFill>
                  <a:schemeClr val="bg1"/>
                </a:solidFill>
                <a:latin typeface="Segoe UI Light" panose="020B0502040204020203" pitchFamily="34" charset="0"/>
                <a:cs typeface="Segoe UI Light" panose="020B0502040204020203" pitchFamily="34" charset="0"/>
              </a:rPr>
              <a:t>  # Splits data into training and testing sets</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sklearn.linear_model</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LogisticRegression</a:t>
            </a:r>
            <a:r>
              <a:rPr lang="en-US" sz="1600" dirty="0">
                <a:solidFill>
                  <a:schemeClr val="bg1"/>
                </a:solidFill>
                <a:latin typeface="Segoe UI Light" panose="020B0502040204020203" pitchFamily="34" charset="0"/>
                <a:cs typeface="Segoe UI Light" panose="020B0502040204020203" pitchFamily="34" charset="0"/>
              </a:rPr>
              <a:t>  # Machine Learning Model</a:t>
            </a:r>
          </a:p>
          <a:p>
            <a:pPr marL="0" indent="0" algn="l">
              <a:lnSpc>
                <a:spcPct val="100000"/>
              </a:lnSpc>
              <a:buClr>
                <a:schemeClr val="accent6"/>
              </a:buClr>
              <a:buNone/>
            </a:pPr>
            <a:r>
              <a:rPr lang="en-US" sz="1600" dirty="0">
                <a:solidFill>
                  <a:schemeClr val="bg1"/>
                </a:solidFill>
                <a:latin typeface="Segoe UI Light" panose="020B0502040204020203" pitchFamily="34" charset="0"/>
                <a:cs typeface="Segoe UI Light" panose="020B0502040204020203" pitchFamily="34" charset="0"/>
              </a:rPr>
              <a:t>from </a:t>
            </a:r>
            <a:r>
              <a:rPr lang="en-US" sz="1600" dirty="0" err="1">
                <a:solidFill>
                  <a:schemeClr val="bg1"/>
                </a:solidFill>
                <a:latin typeface="Segoe UI Light" panose="020B0502040204020203" pitchFamily="34" charset="0"/>
                <a:cs typeface="Segoe UI Light" panose="020B0502040204020203" pitchFamily="34" charset="0"/>
              </a:rPr>
              <a:t>sklearn.metrics</a:t>
            </a:r>
            <a:r>
              <a:rPr lang="en-US" sz="1600" dirty="0">
                <a:solidFill>
                  <a:schemeClr val="bg1"/>
                </a:solidFill>
                <a:latin typeface="Segoe UI Light" panose="020B0502040204020203" pitchFamily="34" charset="0"/>
                <a:cs typeface="Segoe UI Light" panose="020B0502040204020203" pitchFamily="34" charset="0"/>
              </a:rPr>
              <a:t> import </a:t>
            </a:r>
            <a:r>
              <a:rPr lang="en-US" sz="1600" dirty="0" err="1">
                <a:solidFill>
                  <a:schemeClr val="bg1"/>
                </a:solidFill>
                <a:latin typeface="Segoe UI Light" panose="020B0502040204020203" pitchFamily="34" charset="0"/>
                <a:cs typeface="Segoe UI Light" panose="020B0502040204020203" pitchFamily="34" charset="0"/>
              </a:rPr>
              <a:t>accuracy_score</a:t>
            </a:r>
            <a:r>
              <a:rPr lang="en-US" sz="1600" dirty="0">
                <a:solidFill>
                  <a:schemeClr val="bg1"/>
                </a:solidFill>
                <a:latin typeface="Segoe UI Light" panose="020B0502040204020203" pitchFamily="34" charset="0"/>
                <a:cs typeface="Segoe UI Light" panose="020B0502040204020203" pitchFamily="34" charset="0"/>
              </a:rPr>
              <a:t>, </a:t>
            </a:r>
            <a:r>
              <a:rPr lang="en-US" sz="1600" dirty="0" err="1">
                <a:solidFill>
                  <a:schemeClr val="bg1"/>
                </a:solidFill>
                <a:latin typeface="Segoe UI Light" panose="020B0502040204020203" pitchFamily="34" charset="0"/>
                <a:cs typeface="Segoe UI Light" panose="020B0502040204020203" pitchFamily="34" charset="0"/>
              </a:rPr>
              <a:t>confusion_matrix</a:t>
            </a:r>
            <a:r>
              <a:rPr lang="en-US" sz="1600" dirty="0">
                <a:solidFill>
                  <a:schemeClr val="bg1"/>
                </a:solidFill>
                <a:latin typeface="Segoe UI Light" panose="020B0502040204020203" pitchFamily="34" charset="0"/>
                <a:cs typeface="Segoe UI Light" panose="020B0502040204020203" pitchFamily="34" charset="0"/>
              </a:rPr>
              <a:t>, </a:t>
            </a:r>
            <a:r>
              <a:rPr lang="en-US" sz="1600" dirty="0" err="1">
                <a:solidFill>
                  <a:schemeClr val="bg1"/>
                </a:solidFill>
                <a:latin typeface="Segoe UI Light" panose="020B0502040204020203" pitchFamily="34" charset="0"/>
                <a:cs typeface="Segoe UI Light" panose="020B0502040204020203" pitchFamily="34" charset="0"/>
              </a:rPr>
              <a:t>classification_report</a:t>
            </a:r>
            <a:r>
              <a:rPr lang="en-US" sz="1600" dirty="0">
                <a:solidFill>
                  <a:schemeClr val="bg1"/>
                </a:solidFill>
                <a:latin typeface="Segoe UI Light" panose="020B0502040204020203" pitchFamily="34" charset="0"/>
                <a:cs typeface="Segoe UI Light" panose="020B0502040204020203" pitchFamily="34" charset="0"/>
              </a:rPr>
              <a:t>  # Model evaluation</a:t>
            </a:r>
          </a:p>
          <a:p>
            <a:pPr marL="0" indent="0" algn="l">
              <a:lnSpc>
                <a:spcPct val="100000"/>
              </a:lnSpc>
              <a:buClr>
                <a:schemeClr val="accent6"/>
              </a:buClr>
              <a:buNone/>
            </a:pPr>
            <a:endParaRPr lang="en-US" sz="16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A4A3FD6-E6BF-490E-B6B4-6A011394B0EB}">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1171</Words>
  <Application>Microsoft Office PowerPoint</Application>
  <PresentationFormat>Widescreen</PresentationFormat>
  <Paragraphs>161</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FAKE NEWS DETECTION USING NLP</vt:lpstr>
      <vt:lpstr>CONTENTS</vt:lpstr>
      <vt:lpstr>INTRODUCTION</vt:lpstr>
      <vt:lpstr>What is NLP?</vt:lpstr>
      <vt:lpstr>Role of nlp!</vt:lpstr>
      <vt:lpstr>Project overview!</vt:lpstr>
      <vt:lpstr>Step implementation!</vt:lpstr>
      <vt:lpstr> </vt:lpstr>
      <vt:lpstr>Step 2: Import libraries</vt:lpstr>
      <vt:lpstr>Step 3: Load and Explore the Dataset </vt:lpstr>
      <vt:lpstr>Step 4: Text Preprocessing</vt:lpstr>
      <vt:lpstr>Step 5: Feature Extraction (TF-IDF)  </vt:lpstr>
      <vt:lpstr>Step 6: Train-Test Split&amp; ML MODEL</vt:lpstr>
      <vt:lpstr>Step 7 :Model Evaluation &amp; Classification Report</vt:lpstr>
      <vt:lpstr>STEP 8: Confusion Matrix</vt:lpstr>
      <vt:lpstr>OUTPUT</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USING NLP</dc:title>
  <dc:creator/>
  <cp:lastModifiedBy>Madhan M</cp:lastModifiedBy>
  <cp:revision>2</cp:revision>
  <dcterms:created xsi:type="dcterms:W3CDTF">2022-10-27T00:37:19Z</dcterms:created>
  <dcterms:modified xsi:type="dcterms:W3CDTF">2025-03-21T06:08:15Z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