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1866900"/>
            <a:ext cx="6457695" cy="509114"/>
          </a:xfrm>
          <a:prstGeom prst="rect">
            <a:avLst/>
          </a:prstGeom>
        </p:spPr>
        <p:txBody>
          <a:bodyPr vert="horz" wrap="square" lIns="0" tIns="16510" rIns="0" bIns="0" rtlCol="0">
            <a:spAutoFit/>
          </a:bodyPr>
          <a:lstStyle/>
          <a:p>
            <a:pPr marL="3213735">
              <a:lnSpc>
                <a:spcPct val="100000"/>
              </a:lnSpc>
              <a:spcBef>
                <a:spcPts val="130"/>
              </a:spcBef>
            </a:pPr>
            <a:r>
              <a:rPr lang="en-GB" spc="15"/>
              <a:t>MADHANA B</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5767577" y="3052289"/>
            <a:ext cx="4867275" cy="1787669"/>
          </a:xfrm>
          <a:prstGeom prst="rect">
            <a:avLst/>
          </a:prstGeom>
        </p:spPr>
        <p:txBody>
          <a:bodyPr vert="horz" wrap="square" lIns="0" tIns="12700" rIns="0" bIns="0" rtlCol="0" anchor="ctr">
            <a:spAutoFit/>
          </a:bodyPr>
          <a:lstStyle/>
          <a:p>
            <a:pPr marL="12700" algn="just">
              <a:lnSpc>
                <a:spcPct val="100000"/>
              </a:lnSpc>
              <a:spcBef>
                <a:spcPts val="100"/>
              </a:spcBef>
            </a:pPr>
            <a:r>
              <a:rPr lang="en-US" sz="1600" b="1" spc="10">
                <a:solidFill>
                  <a:srgbClr val="2D936B"/>
                </a:solidFill>
                <a:latin typeface="Trebuchet MS"/>
                <a:cs typeface="Trebuchet MS"/>
              </a:rPr>
              <a:t>82172124303</a:t>
            </a:r>
            <a:r>
              <a:rPr lang="en-GB" sz="1600" b="1" spc="10">
                <a:solidFill>
                  <a:srgbClr val="2D936B"/>
                </a:solidFill>
                <a:latin typeface="Trebuchet MS"/>
                <a:cs typeface="Trebuchet MS"/>
              </a:rPr>
              <a:t>2</a:t>
            </a:r>
            <a:endParaRPr lang="en-US" sz="1600" b="1" spc="10" dirty="0">
              <a:solidFill>
                <a:srgbClr val="2D936B"/>
              </a:solidFill>
              <a:latin typeface="Trebuchet MS"/>
              <a:cs typeface="Trebuchet MS"/>
            </a:endParaRP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B</a:t>
            </a:r>
            <a:r>
              <a:rPr lang="en-US" sz="1600" b="1" spc="10">
                <a:solidFill>
                  <a:srgbClr val="2D936B"/>
                </a:solidFill>
                <a:latin typeface="Trebuchet MS"/>
                <a:cs typeface="Trebuchet MS"/>
              </a:rPr>
              <a:t>.TECH</a:t>
            </a:r>
            <a:r>
              <a:rPr lang="en-GB" sz="1600" b="1" spc="10">
                <a:solidFill>
                  <a:srgbClr val="2D936B"/>
                </a:solidFill>
                <a:latin typeface="Trebuchet MS"/>
                <a:cs typeface="Trebuchet MS"/>
              </a:rPr>
              <a:t>-</a:t>
            </a:r>
            <a:r>
              <a:rPr lang="en-US" sz="1600" b="1" spc="10">
                <a:solidFill>
                  <a:srgbClr val="2D936B"/>
                </a:solidFill>
                <a:latin typeface="Trebuchet MS"/>
                <a:cs typeface="Trebuchet MS"/>
              </a:rPr>
              <a:t>ARTIFICIAL </a:t>
            </a:r>
            <a:r>
              <a:rPr lang="en-US" sz="1600" b="1" spc="10" dirty="0">
                <a:solidFill>
                  <a:srgbClr val="2D936B"/>
                </a:solidFill>
                <a:latin typeface="Trebuchet MS"/>
                <a:cs typeface="Trebuchet MS"/>
              </a:rPr>
              <a:t>INTELLIGENCE AND DATA SCIENCE</a:t>
            </a: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n-lt"/>
              </a:rPr>
              <a:t>R</a:t>
            </a:r>
            <a:r>
              <a:rPr spc="-40" dirty="0">
                <a:latin typeface="+mn-lt"/>
              </a:rPr>
              <a:t>E</a:t>
            </a:r>
            <a:r>
              <a:rPr spc="15" dirty="0">
                <a:latin typeface="+mn-lt"/>
              </a:rPr>
              <a:t>S</a:t>
            </a:r>
            <a:r>
              <a:rPr spc="-30" dirty="0">
                <a:latin typeface="+mn-lt"/>
              </a:rPr>
              <a:t>U</a:t>
            </a:r>
            <a:r>
              <a:rPr spc="-405" dirty="0">
                <a:latin typeface="+mn-lt"/>
              </a:rPr>
              <a:t>L</a:t>
            </a:r>
            <a:r>
              <a:rPr dirty="0">
                <a:latin typeface="+mn-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975225" cy="1978747"/>
          </a:xfrm>
          <a:prstGeom prst="rect">
            <a:avLst/>
          </a:prstGeom>
        </p:spPr>
        <p:txBody>
          <a:bodyPr vert="horz" wrap="square" lIns="0" tIns="16510" rIns="0" bIns="0" rtlCol="0">
            <a:spAutoFit/>
          </a:bodyPr>
          <a:lstStyle/>
          <a:p>
            <a:pPr marL="12700">
              <a:lnSpc>
                <a:spcPct val="100000"/>
              </a:lnSpc>
              <a:spcBef>
                <a:spcPts val="130"/>
              </a:spcBef>
            </a:pPr>
            <a:r>
              <a:rPr lang="en-GB" sz="4250"/>
              <a:t>IMAGE CLASSIFICATION AND RECOGNITION</a:t>
            </a:r>
            <a:endParaRPr sz="4250" dirty="0"/>
          </a:p>
        </p:txBody>
      </p:sp>
      <p:grpSp>
        <p:nvGrpSpPr>
          <p:cNvPr id="18" name="object 18"/>
          <p:cNvGrpSpPr/>
          <p:nvPr/>
        </p:nvGrpSpPr>
        <p:grpSpPr>
          <a:xfrm>
            <a:off x="2110477" y="641205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6400" y="1371600"/>
            <a:ext cx="12688252" cy="611848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dirty="0" smtClean="0"/>
              <a:t>Here’s </a:t>
            </a:r>
            <a:r>
              <a:rPr lang="en-GB" dirty="0"/>
              <a:t>a proposed agenda for </a:t>
            </a:r>
            <a:r>
              <a:rPr lang="en-GB" dirty="0" smtClean="0"/>
              <a:t>focussed </a:t>
            </a:r>
            <a:r>
              <a:rPr lang="en-GB" dirty="0"/>
              <a:t>on image classification and recognition</a:t>
            </a:r>
            <a:r>
              <a:rPr lang="en-GB" dirty="0" smtClean="0"/>
              <a:t>:</a:t>
            </a:r>
          </a:p>
          <a:p>
            <a:endParaRPr lang="en-GB" dirty="0"/>
          </a:p>
          <a:p>
            <a:pPr marL="285750" indent="-285750">
              <a:buFont typeface="Arial" panose="020B0604020202020204" pitchFamily="34" charset="0"/>
              <a:buChar char="•"/>
            </a:pPr>
            <a:r>
              <a:rPr lang="en-GB" dirty="0" smtClean="0"/>
              <a:t> Problem </a:t>
            </a:r>
            <a:r>
              <a:rPr lang="en-GB" dirty="0"/>
              <a:t>statement</a:t>
            </a:r>
          </a:p>
          <a:p>
            <a:pPr marL="285750" indent="-285750">
              <a:buFont typeface="Arial" panose="020B0604020202020204" pitchFamily="34" charset="0"/>
              <a:buChar char="•"/>
            </a:pPr>
            <a:r>
              <a:rPr lang="en-GB" dirty="0" smtClean="0"/>
              <a:t> Project </a:t>
            </a:r>
            <a:r>
              <a:rPr lang="en-GB" dirty="0"/>
              <a:t>overview</a:t>
            </a:r>
          </a:p>
          <a:p>
            <a:pPr marL="285750" indent="-285750">
              <a:buFont typeface="Arial" panose="020B0604020202020204" pitchFamily="34" charset="0"/>
              <a:buChar char="•"/>
            </a:pPr>
            <a:r>
              <a:rPr lang="en-GB" dirty="0" smtClean="0"/>
              <a:t>Your </a:t>
            </a:r>
            <a:r>
              <a:rPr lang="en-GB" dirty="0"/>
              <a:t>solution and it’s value proposition</a:t>
            </a:r>
          </a:p>
          <a:p>
            <a:pPr marL="285750" indent="-285750">
              <a:buFont typeface="Arial" panose="020B0604020202020204" pitchFamily="34" charset="0"/>
              <a:buChar char="•"/>
            </a:pPr>
            <a:r>
              <a:rPr lang="en-GB" dirty="0" smtClean="0"/>
              <a:t>The </a:t>
            </a:r>
            <a:r>
              <a:rPr lang="en-GB" dirty="0"/>
              <a:t>wow in your </a:t>
            </a:r>
            <a:r>
              <a:rPr lang="en-GB" dirty="0" smtClean="0"/>
              <a:t>solution project</a:t>
            </a:r>
            <a:endParaRPr lang="en-GB" dirty="0"/>
          </a:p>
          <a:p>
            <a:pPr marL="285750" indent="-285750">
              <a:buFont typeface="Arial" panose="020B0604020202020204" pitchFamily="34" charset="0"/>
              <a:buChar char="•"/>
            </a:pPr>
            <a:r>
              <a:rPr lang="en-GB" dirty="0" smtClean="0"/>
              <a:t>Modelling</a:t>
            </a:r>
            <a:endParaRPr lang="en-GB" dirty="0"/>
          </a:p>
          <a:p>
            <a:pPr marL="285750" indent="-285750">
              <a:buFont typeface="Arial" panose="020B0604020202020204" pitchFamily="34" charset="0"/>
              <a:buChar char="•"/>
            </a:pPr>
            <a:r>
              <a:rPr lang="en-GB" dirty="0" smtClean="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1480" y="334869"/>
            <a:ext cx="3047999" cy="752129"/>
          </a:xfrm>
          <a:prstGeom prst="rect">
            <a:avLst/>
          </a:prstGeom>
        </p:spPr>
        <p:txBody>
          <a:bodyPr vert="horz" wrap="square" lIns="0" tIns="13335" rIns="0" bIns="0" rtlCol="0">
            <a:spAutoFit/>
          </a:bodyPr>
          <a:lstStyle/>
          <a:p>
            <a:pPr marL="12700">
              <a:lnSpc>
                <a:spcPct val="100000"/>
              </a:lnSpc>
              <a:spcBef>
                <a:spcPts val="105"/>
              </a:spcBef>
            </a:pPr>
            <a:r>
              <a:rPr spc="25" dirty="0" smtClean="0">
                <a:latin typeface="+mn-lt"/>
              </a:rPr>
              <a:t>A</a:t>
            </a:r>
            <a:r>
              <a:rPr spc="-5" dirty="0" smtClean="0">
                <a:latin typeface="+mn-lt"/>
              </a:rPr>
              <a:t>G</a:t>
            </a:r>
            <a:r>
              <a:rPr spc="-35" dirty="0" smtClean="0">
                <a:latin typeface="+mn-lt"/>
              </a:rPr>
              <a:t>E</a:t>
            </a:r>
            <a:r>
              <a:rPr spc="15" dirty="0" smtClean="0">
                <a:latin typeface="+mn-lt"/>
              </a:rPr>
              <a:t>N</a:t>
            </a:r>
            <a:r>
              <a:rPr dirty="0" smtClean="0">
                <a:latin typeface="+mn-lt"/>
              </a:rPr>
              <a:t>DA</a:t>
            </a:r>
            <a:endParaRPr dirty="0">
              <a:latin typeface="+mn-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latin typeface="Calibri" panose="020F0502020204030204" pitchFamily="34" charset="0"/>
                <a:cs typeface="Calibri" panose="020F0502020204030204" pitchFamily="34" charset="0"/>
              </a:rPr>
              <a:t>P</a:t>
            </a:r>
            <a:r>
              <a:rPr spc="15" dirty="0">
                <a:latin typeface="Calibri" panose="020F0502020204030204" pitchFamily="34" charset="0"/>
                <a:cs typeface="Calibri" panose="020F0502020204030204" pitchFamily="34" charset="0"/>
              </a:rPr>
              <a:t>ROB</a:t>
            </a:r>
            <a:r>
              <a:rPr spc="55" dirty="0">
                <a:latin typeface="Calibri" panose="020F0502020204030204" pitchFamily="34" charset="0"/>
                <a:cs typeface="Calibri" panose="020F0502020204030204" pitchFamily="34" charset="0"/>
              </a:rPr>
              <a:t>L</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289C5C6-A53E-A448-9956-4FA29142466F}"/>
              </a:ext>
            </a:extLst>
          </p:cNvPr>
          <p:cNvSpPr txBox="1"/>
          <p:nvPr/>
        </p:nvSpPr>
        <p:spPr>
          <a:xfrm>
            <a:off x="834072" y="2143810"/>
            <a:ext cx="7157403" cy="2308324"/>
          </a:xfrm>
          <a:prstGeom prst="rect">
            <a:avLst/>
          </a:prstGeom>
          <a:noFill/>
        </p:spPr>
        <p:txBody>
          <a:bodyPr wrap="square">
            <a:spAutoFit/>
          </a:bodyPr>
          <a:lstStyle/>
          <a:p>
            <a:r>
              <a:rPr lang="en-US" dirty="0"/>
              <a:t>The problem statement for image classification and recognition involves developing algorithms or models that can accurately categorize and identify objects or patterns within digital images. This typically includes tasks such as distinguishing between different types of animals, identifying handwritten digits, recognizing human faces, or detecting objects in photographs. The goal is to train a model that can generalize well to new, unseen images and accurately assign them to the correct categories or labels.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latin typeface="+mn-lt"/>
              </a:rPr>
              <a:t>PROJECT</a:t>
            </a:r>
            <a:r>
              <a:rPr lang="en-US" sz="4250" spc="5" dirty="0"/>
              <a:t> </a:t>
            </a:r>
            <a:r>
              <a:rPr sz="4250" spc="-20" dirty="0" smtClean="0">
                <a:latin typeface="+mn-lt"/>
              </a:rPr>
              <a:t>OVERVIEW</a:t>
            </a:r>
            <a:endParaRPr sz="425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9" name="TextBox 18">
            <a:extLst>
              <a:ext uri="{FF2B5EF4-FFF2-40B4-BE49-F238E27FC236}">
                <a16:creationId xmlns:a16="http://schemas.microsoft.com/office/drawing/2014/main" id="{3DB2E87B-7550-ED48-BF54-CF66D87307E2}"/>
              </a:ext>
            </a:extLst>
          </p:cNvPr>
          <p:cNvSpPr txBox="1"/>
          <p:nvPr/>
        </p:nvSpPr>
        <p:spPr>
          <a:xfrm>
            <a:off x="739775" y="1957322"/>
            <a:ext cx="8334500" cy="4247317"/>
          </a:xfrm>
          <a:prstGeom prst="rect">
            <a:avLst/>
          </a:prstGeom>
          <a:noFill/>
        </p:spPr>
        <p:txBody>
          <a:bodyPr wrap="square">
            <a:spAutoFit/>
          </a:bodyPr>
          <a:lstStyle/>
          <a:p>
            <a:r>
              <a:rPr lang="en-US" dirty="0"/>
              <a:t>Key Steps:</a:t>
            </a:r>
            <a:endParaRPr lang="en-GB" dirty="0"/>
          </a:p>
          <a:p>
            <a:pPr marL="342900" indent="-342900">
              <a:buFont typeface="Arial" panose="020B0604020202020204" pitchFamily="34" charset="0"/>
              <a:buChar char="•"/>
            </a:pPr>
            <a:r>
              <a:rPr lang="en-GB" dirty="0"/>
              <a:t>1.</a:t>
            </a:r>
            <a:r>
              <a:rPr lang="en-US" dirty="0"/>
              <a:t>Data Collection: Gather a diverse dataset of labeled images representing different object categories or patterns.</a:t>
            </a:r>
            <a:endParaRPr lang="en-GB" dirty="0"/>
          </a:p>
          <a:p>
            <a:pPr marL="342900" indent="-342900">
              <a:buFont typeface="Arial" panose="020B0604020202020204" pitchFamily="34" charset="0"/>
              <a:buChar char="•"/>
            </a:pPr>
            <a:r>
              <a:rPr lang="en-US" dirty="0"/>
              <a:t>2. Data Preprocessing: Clean and preprocess the images to ensure uniformity and enhance model performance.</a:t>
            </a:r>
            <a:endParaRPr lang="en-GB" dirty="0"/>
          </a:p>
          <a:p>
            <a:pPr marL="285750" indent="-285750">
              <a:buFont typeface="Arial" panose="020B0604020202020204" pitchFamily="34" charset="0"/>
              <a:buChar char="•"/>
            </a:pPr>
            <a:r>
              <a:rPr lang="en-US" dirty="0"/>
              <a:t>3. Model Selection: Choose an appropriate deep learning architecture such as Convolutional Neural Networks (CNNs) for image recognition.</a:t>
            </a:r>
            <a:endParaRPr lang="en-GB" dirty="0"/>
          </a:p>
          <a:p>
            <a:pPr marL="285750" indent="-285750">
              <a:buFont typeface="Arial" panose="020B0604020202020204" pitchFamily="34" charset="0"/>
              <a:buChar char="•"/>
            </a:pPr>
            <a:r>
              <a:rPr lang="en-US" dirty="0"/>
              <a:t>4. Model Training: Train the selected model on the preprocessed dataset using techniques like transfer learning to improve efficiency.</a:t>
            </a:r>
            <a:endParaRPr lang="en-GB" dirty="0"/>
          </a:p>
          <a:p>
            <a:pPr marL="285750" indent="-285750">
              <a:buFont typeface="Arial" panose="020B0604020202020204" pitchFamily="34" charset="0"/>
              <a:buChar char="•"/>
            </a:pPr>
            <a:r>
              <a:rPr lang="en-US" dirty="0"/>
              <a:t>5. Model Evaluation: Assess the performance of the trained model using metrics like accuracy, precision, and recall.</a:t>
            </a:r>
            <a:endParaRPr lang="en-GB" dirty="0"/>
          </a:p>
          <a:p>
            <a:pPr marL="285750" indent="-285750">
              <a:buFont typeface="Arial" panose="020B0604020202020204" pitchFamily="34" charset="0"/>
              <a:buChar char="•"/>
            </a:pPr>
            <a:r>
              <a:rPr lang="en-US" dirty="0"/>
              <a:t>6. Fine-tuning: Fine-tune the model and adjust </a:t>
            </a:r>
            <a:r>
              <a:rPr lang="en-US" dirty="0" err="1"/>
              <a:t>hyperparameters</a:t>
            </a:r>
            <a:r>
              <a:rPr lang="en-US" dirty="0"/>
              <a:t> to optimize performance further.</a:t>
            </a:r>
            <a:endParaRPr lang="en-GB" dirty="0"/>
          </a:p>
          <a:p>
            <a:pPr marL="285750" indent="-285750">
              <a:buFont typeface="Arial" panose="020B0604020202020204" pitchFamily="34" charset="0"/>
              <a:buChar char="•"/>
            </a:pPr>
            <a:r>
              <a:rPr lang="en-US" dirty="0"/>
              <a:t>7. Deployment: Deploy the trained model for real-world applications, possibly integrating it into a mobile app or web service for image recognition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n-lt"/>
              </a:rPr>
              <a:t>W</a:t>
            </a:r>
            <a:r>
              <a:rPr sz="3200" spc="-20" dirty="0">
                <a:latin typeface="+mn-lt"/>
              </a:rPr>
              <a:t>H</a:t>
            </a:r>
            <a:r>
              <a:rPr sz="3200" spc="20" dirty="0">
                <a:latin typeface="+mn-lt"/>
              </a:rPr>
              <a:t>O</a:t>
            </a:r>
            <a:r>
              <a:rPr sz="3200" spc="-235" dirty="0">
                <a:latin typeface="+mn-lt"/>
              </a:rPr>
              <a:t> </a:t>
            </a:r>
            <a:r>
              <a:rPr sz="3200" spc="-10" dirty="0">
                <a:latin typeface="+mn-lt"/>
              </a:rPr>
              <a:t>AR</a:t>
            </a:r>
            <a:r>
              <a:rPr sz="3200" spc="15" dirty="0">
                <a:latin typeface="+mn-lt"/>
              </a:rPr>
              <a:t>E</a:t>
            </a:r>
            <a:r>
              <a:rPr sz="3200" spc="-35" dirty="0">
                <a:latin typeface="+mn-lt"/>
              </a:rPr>
              <a:t> </a:t>
            </a:r>
            <a:r>
              <a:rPr sz="3200" spc="-10" dirty="0">
                <a:latin typeface="+mn-lt"/>
              </a:rPr>
              <a:t>T</a:t>
            </a:r>
            <a:r>
              <a:rPr sz="3200" spc="-15" dirty="0">
                <a:latin typeface="+mn-lt"/>
              </a:rPr>
              <a:t>H</a:t>
            </a:r>
            <a:r>
              <a:rPr sz="3200" spc="15" dirty="0">
                <a:latin typeface="+mn-lt"/>
              </a:rPr>
              <a:t>E</a:t>
            </a:r>
            <a:r>
              <a:rPr sz="3200" spc="-35" dirty="0">
                <a:latin typeface="+mn-lt"/>
              </a:rPr>
              <a:t> </a:t>
            </a:r>
            <a:r>
              <a:rPr sz="3200" spc="-20" dirty="0">
                <a:latin typeface="+mn-lt"/>
              </a:rPr>
              <a:t>E</a:t>
            </a:r>
            <a:r>
              <a:rPr sz="3200" spc="30" dirty="0">
                <a:latin typeface="+mn-lt"/>
              </a:rPr>
              <a:t>N</a:t>
            </a:r>
            <a:r>
              <a:rPr sz="3200" spc="15" dirty="0">
                <a:latin typeface="+mn-lt"/>
              </a:rPr>
              <a:t>D</a:t>
            </a:r>
            <a:r>
              <a:rPr sz="3200" spc="-45" dirty="0">
                <a:latin typeface="+mn-lt"/>
              </a:rPr>
              <a:t> </a:t>
            </a:r>
            <a:r>
              <a:rPr sz="3200" dirty="0">
                <a:latin typeface="+mn-lt"/>
              </a:rPr>
              <a:t>U</a:t>
            </a:r>
            <a:r>
              <a:rPr sz="3200" spc="10" dirty="0">
                <a:latin typeface="+mn-lt"/>
              </a:rPr>
              <a:t>S</a:t>
            </a:r>
            <a:r>
              <a:rPr sz="3200" spc="-25" dirty="0">
                <a:latin typeface="+mn-lt"/>
              </a:rPr>
              <a:t>E</a:t>
            </a:r>
            <a:r>
              <a:rPr sz="3200" spc="-10" dirty="0">
                <a:latin typeface="+mn-lt"/>
              </a:rPr>
              <a:t>R</a:t>
            </a:r>
            <a:r>
              <a:rPr sz="3200" spc="5" dirty="0">
                <a:latin typeface="+mn-lt"/>
              </a:rPr>
              <a:t>S?</a:t>
            </a:r>
            <a:endParaRPr sz="32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6" name="TextBox 15">
            <a:extLst>
              <a:ext uri="{FF2B5EF4-FFF2-40B4-BE49-F238E27FC236}">
                <a16:creationId xmlns:a16="http://schemas.microsoft.com/office/drawing/2014/main" id="{1B8D7E78-C626-C148-8237-98358155A484}"/>
              </a:ext>
            </a:extLst>
          </p:cNvPr>
          <p:cNvSpPr txBox="1"/>
          <p:nvPr/>
        </p:nvSpPr>
        <p:spPr>
          <a:xfrm>
            <a:off x="1814512" y="1711089"/>
            <a:ext cx="6113430" cy="3970318"/>
          </a:xfrm>
          <a:prstGeom prst="rect">
            <a:avLst/>
          </a:prstGeom>
          <a:noFill/>
        </p:spPr>
        <p:txBody>
          <a:bodyPr wrap="square">
            <a:spAutoFit/>
          </a:bodyPr>
          <a:lstStyle/>
          <a:p>
            <a:r>
              <a:rPr lang="en-US" dirty="0"/>
              <a:t>The end users of an image classification and recognition system include</a:t>
            </a:r>
            <a:r>
              <a:rPr lang="en-US" dirty="0" smtClean="0"/>
              <a:t>:</a:t>
            </a:r>
          </a:p>
          <a:p>
            <a:endParaRPr lang="en-GB" dirty="0"/>
          </a:p>
          <a:p>
            <a:r>
              <a:rPr lang="en-GB" dirty="0"/>
              <a:t>1.</a:t>
            </a:r>
            <a:r>
              <a:rPr lang="en-US" dirty="0"/>
              <a:t>General Consumers</a:t>
            </a:r>
            <a:endParaRPr lang="en-GB" dirty="0"/>
          </a:p>
          <a:p>
            <a:r>
              <a:rPr lang="en-US" dirty="0"/>
              <a:t>2. Enterprises</a:t>
            </a:r>
            <a:endParaRPr lang="en-GB" dirty="0"/>
          </a:p>
          <a:p>
            <a:r>
              <a:rPr lang="en-US" dirty="0"/>
              <a:t>3. Healthcare Professional</a:t>
            </a:r>
            <a:r>
              <a:rPr lang="en-GB" dirty="0"/>
              <a:t>s</a:t>
            </a:r>
          </a:p>
          <a:p>
            <a:r>
              <a:rPr lang="en-US" dirty="0"/>
              <a:t>4. Law Enforcement and Security Agencies</a:t>
            </a:r>
            <a:endParaRPr lang="en-GB" dirty="0"/>
          </a:p>
          <a:p>
            <a:r>
              <a:rPr lang="en-US" dirty="0"/>
              <a:t>5. Researchers and Academia</a:t>
            </a:r>
            <a:endParaRPr lang="en-GB" dirty="0"/>
          </a:p>
          <a:p>
            <a:r>
              <a:rPr lang="en-GB" dirty="0"/>
              <a:t> </a:t>
            </a:r>
            <a:r>
              <a:rPr lang="en-US" dirty="0"/>
              <a:t>6. Industrial Automation</a:t>
            </a:r>
            <a:endParaRPr lang="en-GB" dirty="0"/>
          </a:p>
          <a:p>
            <a:endParaRPr lang="en-GB" dirty="0"/>
          </a:p>
          <a:p>
            <a:r>
              <a:rPr lang="en-GB" dirty="0"/>
              <a:t>           </a:t>
            </a:r>
            <a:r>
              <a:rPr lang="en-US" dirty="0"/>
              <a:t>Overall, the end users can range from individual consumers to large organizations across diverse industries, all leveraging image recognition technology to enhance efficiency, productivity, and decision-making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1"/>
            <a:ext cx="965263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mn-lt"/>
              </a:rPr>
              <a:t>Y</a:t>
            </a:r>
            <a:r>
              <a:rPr sz="3600" spc="10" dirty="0">
                <a:latin typeface="+mn-lt"/>
              </a:rPr>
              <a:t>O</a:t>
            </a:r>
            <a:r>
              <a:rPr sz="3600" spc="25" dirty="0">
                <a:latin typeface="+mn-lt"/>
              </a:rPr>
              <a:t>U</a:t>
            </a:r>
            <a:r>
              <a:rPr sz="3600" dirty="0">
                <a:latin typeface="+mn-lt"/>
              </a:rPr>
              <a:t>R</a:t>
            </a:r>
            <a:r>
              <a:rPr sz="3600" spc="5" dirty="0">
                <a:latin typeface="+mn-lt"/>
              </a:rPr>
              <a:t> </a:t>
            </a:r>
            <a:r>
              <a:rPr sz="3600" spc="25" dirty="0">
                <a:latin typeface="+mn-lt"/>
              </a:rPr>
              <a:t>S</a:t>
            </a:r>
            <a:r>
              <a:rPr sz="3600" spc="10" dirty="0">
                <a:latin typeface="+mn-lt"/>
              </a:rPr>
              <a:t>O</a:t>
            </a:r>
            <a:r>
              <a:rPr sz="3600" spc="25" dirty="0">
                <a:latin typeface="+mn-lt"/>
              </a:rPr>
              <a:t>LU</a:t>
            </a:r>
            <a:r>
              <a:rPr sz="3600" spc="-35" dirty="0">
                <a:latin typeface="+mn-lt"/>
              </a:rPr>
              <a:t>T</a:t>
            </a:r>
            <a:r>
              <a:rPr sz="3600" spc="-30" dirty="0">
                <a:latin typeface="+mn-lt"/>
              </a:rPr>
              <a:t>I</a:t>
            </a:r>
            <a:r>
              <a:rPr sz="3600" spc="10" dirty="0">
                <a:latin typeface="+mn-lt"/>
              </a:rPr>
              <a:t>O</a:t>
            </a:r>
            <a:r>
              <a:rPr sz="3600" dirty="0">
                <a:latin typeface="+mn-lt"/>
              </a:rPr>
              <a:t>N</a:t>
            </a:r>
            <a:r>
              <a:rPr sz="3600" spc="-345" dirty="0">
                <a:latin typeface="+mn-lt"/>
              </a:rPr>
              <a:t> </a:t>
            </a:r>
            <a:r>
              <a:rPr sz="3600" spc="-35" dirty="0">
                <a:latin typeface="+mn-lt"/>
              </a:rPr>
              <a:t>A</a:t>
            </a:r>
            <a:r>
              <a:rPr sz="3600" spc="-5" dirty="0">
                <a:latin typeface="+mn-lt"/>
              </a:rPr>
              <a:t>N</a:t>
            </a:r>
            <a:r>
              <a:rPr sz="3600" dirty="0">
                <a:latin typeface="+mn-lt"/>
              </a:rPr>
              <a:t>D</a:t>
            </a:r>
            <a:r>
              <a:rPr sz="3600" spc="35" dirty="0">
                <a:latin typeface="+mn-lt"/>
              </a:rPr>
              <a:t> </a:t>
            </a:r>
            <a:r>
              <a:rPr sz="3600" spc="-30" dirty="0" smtClean="0">
                <a:latin typeface="+mn-lt"/>
              </a:rPr>
              <a:t>I</a:t>
            </a:r>
            <a:r>
              <a:rPr sz="3600" spc="-35" dirty="0" smtClean="0">
                <a:latin typeface="+mn-lt"/>
              </a:rPr>
              <a:t>T</a:t>
            </a:r>
            <a:r>
              <a:rPr sz="3600" dirty="0" smtClean="0">
                <a:latin typeface="+mn-lt"/>
              </a:rPr>
              <a:t>S</a:t>
            </a:r>
            <a:r>
              <a:rPr lang="en-US" sz="3600" dirty="0" smtClean="0">
                <a:latin typeface="+mn-lt"/>
              </a:rPr>
              <a:t/>
            </a:r>
            <a:br>
              <a:rPr lang="en-US" sz="3600" dirty="0" smtClean="0">
                <a:latin typeface="+mn-lt"/>
              </a:rPr>
            </a:br>
            <a:r>
              <a:rPr sz="3600" spc="60" dirty="0" smtClean="0">
                <a:latin typeface="+mn-lt"/>
              </a:rPr>
              <a:t> </a:t>
            </a:r>
            <a:r>
              <a:rPr sz="3600" spc="-295" dirty="0">
                <a:latin typeface="+mn-lt"/>
              </a:rPr>
              <a:t>V</a:t>
            </a:r>
            <a:r>
              <a:rPr sz="3600" spc="-35" dirty="0">
                <a:latin typeface="+mn-lt"/>
              </a:rPr>
              <a:t>A</a:t>
            </a:r>
            <a:r>
              <a:rPr sz="3600" spc="25" dirty="0">
                <a:latin typeface="+mn-lt"/>
              </a:rPr>
              <a:t>LU</a:t>
            </a:r>
            <a:r>
              <a:rPr sz="3600" dirty="0">
                <a:latin typeface="+mn-lt"/>
              </a:rPr>
              <a:t>E</a:t>
            </a:r>
            <a:r>
              <a:rPr sz="3600" spc="-65" dirty="0">
                <a:latin typeface="+mn-lt"/>
              </a:rPr>
              <a:t> </a:t>
            </a:r>
            <a:r>
              <a:rPr sz="3600" spc="-15" dirty="0">
                <a:latin typeface="+mn-lt"/>
              </a:rPr>
              <a:t>P</a:t>
            </a:r>
            <a:r>
              <a:rPr sz="3600" spc="-30" dirty="0">
                <a:latin typeface="+mn-lt"/>
              </a:rPr>
              <a:t>R</a:t>
            </a:r>
            <a:r>
              <a:rPr sz="3600" spc="10" dirty="0">
                <a:latin typeface="+mn-lt"/>
              </a:rPr>
              <a:t>O</a:t>
            </a:r>
            <a:r>
              <a:rPr sz="3600" spc="-15" dirty="0">
                <a:latin typeface="+mn-lt"/>
              </a:rPr>
              <a:t>P</a:t>
            </a:r>
            <a:r>
              <a:rPr sz="3600" spc="10" dirty="0">
                <a:latin typeface="+mn-lt"/>
              </a:rPr>
              <a:t>O</a:t>
            </a:r>
            <a:r>
              <a:rPr sz="3600" spc="25" dirty="0">
                <a:latin typeface="+mn-lt"/>
              </a:rPr>
              <a:t>S</a:t>
            </a:r>
            <a:r>
              <a:rPr sz="3600" spc="-30" dirty="0">
                <a:latin typeface="+mn-lt"/>
              </a:rPr>
              <a:t>I</a:t>
            </a:r>
            <a:r>
              <a:rPr sz="3600" spc="-35" dirty="0">
                <a:latin typeface="+mn-lt"/>
              </a:rPr>
              <a:t>T</a:t>
            </a:r>
            <a:r>
              <a:rPr sz="3600" spc="-30" dirty="0">
                <a:latin typeface="+mn-lt"/>
              </a:rPr>
              <a:t>I</a:t>
            </a:r>
            <a:r>
              <a:rPr sz="3600" spc="10" dirty="0">
                <a:latin typeface="+mn-lt"/>
              </a:rPr>
              <a:t>O</a:t>
            </a:r>
            <a:r>
              <a:rPr sz="3600" dirty="0">
                <a:latin typeface="+mn-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7" name="TextBox 16">
            <a:extLst>
              <a:ext uri="{FF2B5EF4-FFF2-40B4-BE49-F238E27FC236}">
                <a16:creationId xmlns:a16="http://schemas.microsoft.com/office/drawing/2014/main" id="{D4239A52-FA62-9B4B-8529-4DB4A6656ECA}"/>
              </a:ext>
            </a:extLst>
          </p:cNvPr>
          <p:cNvSpPr txBox="1"/>
          <p:nvPr/>
        </p:nvSpPr>
        <p:spPr>
          <a:xfrm>
            <a:off x="2819400" y="1511199"/>
            <a:ext cx="6113430" cy="3970318"/>
          </a:xfrm>
          <a:prstGeom prst="rect">
            <a:avLst/>
          </a:prstGeom>
          <a:noFill/>
        </p:spPr>
        <p:txBody>
          <a:bodyPr wrap="square">
            <a:spAutoFit/>
          </a:bodyPr>
          <a:lstStyle/>
          <a:p>
            <a:r>
              <a:rPr lang="en-US" dirty="0"/>
              <a:t>The proposed solution for image classification and recognition offers several key value propositions:</a:t>
            </a:r>
            <a:endParaRPr lang="en-GB" dirty="0"/>
          </a:p>
          <a:p>
            <a:endParaRPr lang="en-GB" dirty="0"/>
          </a:p>
          <a:p>
            <a:pPr marL="342900" indent="-342900">
              <a:buFont typeface="Arial" panose="020B0604020202020204" pitchFamily="34" charset="0"/>
              <a:buChar char="•"/>
            </a:pPr>
            <a:r>
              <a:rPr lang="en-GB" dirty="0"/>
              <a:t>1.</a:t>
            </a:r>
            <a:r>
              <a:rPr lang="en-US" dirty="0"/>
              <a:t>Accuracy</a:t>
            </a:r>
            <a:endParaRPr lang="en-GB" dirty="0"/>
          </a:p>
          <a:p>
            <a:pPr marL="342900" indent="-342900">
              <a:buFont typeface="Arial" panose="020B0604020202020204" pitchFamily="34" charset="0"/>
              <a:buChar char="•"/>
            </a:pPr>
            <a:r>
              <a:rPr lang="en-GB" dirty="0"/>
              <a:t>2</a:t>
            </a:r>
            <a:r>
              <a:rPr lang="en-US" dirty="0"/>
              <a:t>. Efficiency</a:t>
            </a:r>
            <a:endParaRPr lang="en-GB" dirty="0"/>
          </a:p>
          <a:p>
            <a:pPr marL="342900" indent="-342900">
              <a:buFont typeface="Arial" panose="020B0604020202020204" pitchFamily="34" charset="0"/>
              <a:buChar char="•"/>
            </a:pPr>
            <a:r>
              <a:rPr lang="en-US" dirty="0"/>
              <a:t>3. Scalability</a:t>
            </a:r>
            <a:endParaRPr lang="en-GB" dirty="0"/>
          </a:p>
          <a:p>
            <a:pPr marL="342900" indent="-342900">
              <a:buFont typeface="Arial" panose="020B0604020202020204" pitchFamily="34" charset="0"/>
              <a:buChar char="•"/>
            </a:pPr>
            <a:r>
              <a:rPr lang="en-GB" dirty="0"/>
              <a:t>4</a:t>
            </a:r>
            <a:r>
              <a:rPr lang="en-US" dirty="0"/>
              <a:t>. Adaptability</a:t>
            </a:r>
            <a:endParaRPr lang="en-GB" dirty="0"/>
          </a:p>
          <a:p>
            <a:pPr marL="342900" indent="-342900">
              <a:buFont typeface="Arial" panose="020B0604020202020204" pitchFamily="34" charset="0"/>
              <a:buChar char="•"/>
            </a:pPr>
            <a:r>
              <a:rPr lang="en-US" dirty="0"/>
              <a:t>5. Integration</a:t>
            </a:r>
            <a:endParaRPr lang="en-GB" dirty="0"/>
          </a:p>
          <a:p>
            <a:pPr marL="285750" indent="-285750">
              <a:buFont typeface="Arial" panose="020B0604020202020204" pitchFamily="34" charset="0"/>
              <a:buChar char="•"/>
            </a:pPr>
            <a:r>
              <a:rPr lang="en-US" dirty="0"/>
              <a:t> 6. User-Friendly Interface</a:t>
            </a:r>
            <a:endParaRPr lang="en-GB" dirty="0"/>
          </a:p>
          <a:p>
            <a:endParaRPr lang="en-GB" dirty="0"/>
          </a:p>
          <a:p>
            <a:r>
              <a:rPr lang="en-US" dirty="0"/>
              <a:t>  Overall, the solution aims to empower users across various sectors with reliable, efficient, and scalable image recognition capabilities, ultimately enhancing productivity, decision-making, and innovation in their respective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n-lt"/>
              </a:rPr>
              <a:t>THE</a:t>
            </a:r>
            <a:r>
              <a:rPr sz="4250" spc="20" dirty="0">
                <a:latin typeface="+mn-lt"/>
              </a:rPr>
              <a:t> </a:t>
            </a:r>
            <a:r>
              <a:rPr sz="4250" spc="10" dirty="0">
                <a:latin typeface="+mn-lt"/>
              </a:rPr>
              <a:t>WOW</a:t>
            </a:r>
            <a:r>
              <a:rPr sz="4250" spc="85" dirty="0">
                <a:latin typeface="+mn-lt"/>
              </a:rPr>
              <a:t> </a:t>
            </a:r>
            <a:r>
              <a:rPr sz="4250" spc="10" dirty="0">
                <a:latin typeface="+mn-lt"/>
              </a:rPr>
              <a:t>IN</a:t>
            </a:r>
            <a:r>
              <a:rPr sz="4250" spc="-5" dirty="0">
                <a:latin typeface="+mn-lt"/>
              </a:rPr>
              <a:t> </a:t>
            </a:r>
            <a:r>
              <a:rPr sz="4250" spc="15" dirty="0">
                <a:latin typeface="+mn-lt"/>
              </a:rPr>
              <a:t>YOUR</a:t>
            </a:r>
            <a:r>
              <a:rPr sz="4250" spc="-10" dirty="0">
                <a:latin typeface="+mn-lt"/>
              </a:rPr>
              <a:t> </a:t>
            </a:r>
            <a:r>
              <a:rPr sz="4250" spc="20" dirty="0">
                <a:latin typeface="+mn-lt"/>
              </a:rPr>
              <a:t>SOLUTION</a:t>
            </a:r>
            <a:endParaRPr sz="4250" dirty="0">
              <a:latin typeface="+mn-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D9E3739-BD94-8A45-B727-7C88B76A3216}"/>
              </a:ext>
            </a:extLst>
          </p:cNvPr>
          <p:cNvSpPr txBox="1"/>
          <p:nvPr/>
        </p:nvSpPr>
        <p:spPr>
          <a:xfrm>
            <a:off x="1363383" y="1574141"/>
            <a:ext cx="8223872" cy="1477328"/>
          </a:xfrm>
          <a:prstGeom prst="rect">
            <a:avLst/>
          </a:prstGeom>
          <a:noFill/>
        </p:spPr>
        <p:txBody>
          <a:bodyPr wrap="square">
            <a:spAutoFit/>
          </a:bodyPr>
          <a:lstStyle/>
          <a:p>
            <a:r>
              <a:rPr lang="en-US"/>
              <a:t>The "wow" factor in our solution lies in its ability to accurately and swiftly identify objects within images with human-like precision, even in complex and diverse visual environments. By harnessing the power of cutting-edge deep learning algorithms and advanced image processing techniques, our solution goes beyond traditional methods, delivering unparalleled performance and efficiency.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cs typeface="Trebuchet MS"/>
              </a:rPr>
              <a:t>M</a:t>
            </a:r>
            <a:r>
              <a:rPr sz="4800" b="1" dirty="0">
                <a:cs typeface="Trebuchet MS"/>
              </a:rPr>
              <a:t>O</a:t>
            </a:r>
            <a:r>
              <a:rPr sz="4800" b="1" spc="-15" dirty="0">
                <a:cs typeface="Trebuchet MS"/>
              </a:rPr>
              <a:t>D</a:t>
            </a:r>
            <a:r>
              <a:rPr sz="4800" b="1" spc="-35" dirty="0">
                <a:cs typeface="Trebuchet MS"/>
              </a:rPr>
              <a:t>E</a:t>
            </a:r>
            <a:r>
              <a:rPr sz="4800" b="1" spc="-30" dirty="0">
                <a:cs typeface="Trebuchet MS"/>
              </a:rPr>
              <a:t>LL</a:t>
            </a:r>
            <a:r>
              <a:rPr sz="4800" b="1" spc="-5" dirty="0">
                <a:cs typeface="Trebuchet MS"/>
              </a:rPr>
              <a:t>I</a:t>
            </a:r>
            <a:r>
              <a:rPr sz="4800" b="1" spc="30" dirty="0">
                <a:cs typeface="Trebuchet MS"/>
              </a:rPr>
              <a:t>N</a:t>
            </a:r>
            <a:r>
              <a:rPr sz="4800" b="1" spc="5" dirty="0">
                <a:cs typeface="Trebuchet MS"/>
              </a:rPr>
              <a:t>G</a:t>
            </a:r>
            <a:endParaRPr sz="4800" dirty="0">
              <a:cs typeface="Trebuchet MS"/>
            </a:endParaRPr>
          </a:p>
        </p:txBody>
      </p:sp>
      <p:sp>
        <p:nvSpPr>
          <p:cNvPr id="11" name="TextBox 10">
            <a:extLst>
              <a:ext uri="{FF2B5EF4-FFF2-40B4-BE49-F238E27FC236}">
                <a16:creationId xmlns:a16="http://schemas.microsoft.com/office/drawing/2014/main" id="{DC2CB278-91B4-4547-8722-7A3312213CB1}"/>
              </a:ext>
            </a:extLst>
          </p:cNvPr>
          <p:cNvSpPr txBox="1"/>
          <p:nvPr/>
        </p:nvSpPr>
        <p:spPr>
          <a:xfrm>
            <a:off x="739775" y="1728310"/>
            <a:ext cx="8198535" cy="4801314"/>
          </a:xfrm>
          <a:prstGeom prst="rect">
            <a:avLst/>
          </a:prstGeom>
          <a:noFill/>
        </p:spPr>
        <p:txBody>
          <a:bodyPr wrap="square">
            <a:spAutoFit/>
          </a:bodyPr>
          <a:lstStyle/>
          <a:p>
            <a:r>
              <a:rPr lang="en-US" dirty="0"/>
              <a:t>In the context of image classification and recognition, modeling refers to the process of designing and training a deep learning architecture, typically a Convolutional Neural Network (CNN), to learn patterns and features from input images and make predictions about their </a:t>
            </a:r>
            <a:r>
              <a:rPr lang="en-US" dirty="0" smtClean="0"/>
              <a:t>contents . Here's </a:t>
            </a:r>
            <a:r>
              <a:rPr lang="en-US" dirty="0"/>
              <a:t>how the modeling process typically unfolds</a:t>
            </a:r>
            <a:r>
              <a:rPr lang="en-US" dirty="0" smtClean="0"/>
              <a:t>:</a:t>
            </a:r>
          </a:p>
          <a:p>
            <a:endParaRPr lang="en-GB" dirty="0"/>
          </a:p>
          <a:p>
            <a:r>
              <a:rPr lang="en-US" dirty="0"/>
              <a:t>1. Architecture Selection</a:t>
            </a:r>
            <a:endParaRPr lang="en-GB" dirty="0"/>
          </a:p>
          <a:p>
            <a:r>
              <a:rPr lang="en-US" dirty="0"/>
              <a:t>2.Model customization</a:t>
            </a:r>
            <a:endParaRPr lang="en-GB" dirty="0"/>
          </a:p>
          <a:p>
            <a:r>
              <a:rPr lang="en-US" dirty="0" smtClean="0"/>
              <a:t>3</a:t>
            </a:r>
            <a:r>
              <a:rPr lang="en-US" dirty="0"/>
              <a:t>. Data </a:t>
            </a:r>
            <a:r>
              <a:rPr lang="en-US" dirty="0" smtClean="0"/>
              <a:t>pre-processing</a:t>
            </a:r>
            <a:r>
              <a:rPr lang="en-GB" dirty="0" smtClean="0"/>
              <a:t> </a:t>
            </a:r>
            <a:endParaRPr lang="en-GB" dirty="0"/>
          </a:p>
          <a:p>
            <a:r>
              <a:rPr lang="en-US" dirty="0"/>
              <a:t>4. Training</a:t>
            </a:r>
            <a:r>
              <a:rPr lang="en-GB" dirty="0"/>
              <a:t>  </a:t>
            </a:r>
          </a:p>
          <a:p>
            <a:r>
              <a:rPr lang="en-US" dirty="0"/>
              <a:t>5. Validation</a:t>
            </a:r>
            <a:r>
              <a:rPr lang="en-GB" dirty="0"/>
              <a:t> </a:t>
            </a:r>
          </a:p>
          <a:p>
            <a:r>
              <a:rPr lang="en-US" dirty="0"/>
              <a:t>6. </a:t>
            </a:r>
            <a:r>
              <a:rPr lang="en-US" dirty="0" smtClean="0"/>
              <a:t>Hyper parameter </a:t>
            </a:r>
            <a:r>
              <a:rPr lang="en-US" dirty="0"/>
              <a:t>Tuning</a:t>
            </a:r>
            <a:r>
              <a:rPr lang="en-GB" dirty="0"/>
              <a:t> </a:t>
            </a:r>
          </a:p>
          <a:p>
            <a:r>
              <a:rPr lang="en-US" dirty="0"/>
              <a:t>7. Model Evaluation </a:t>
            </a:r>
            <a:endParaRPr lang="en-GB" dirty="0"/>
          </a:p>
          <a:p>
            <a:r>
              <a:rPr lang="en-US" dirty="0"/>
              <a:t>8. Deployment</a:t>
            </a:r>
            <a:r>
              <a:rPr lang="en-GB" dirty="0"/>
              <a:t> </a:t>
            </a:r>
            <a:endParaRPr lang="en-GB" dirty="0" smtClean="0"/>
          </a:p>
          <a:p>
            <a:endParaRPr lang="en-GB" dirty="0"/>
          </a:p>
          <a:p>
            <a:r>
              <a:rPr lang="en-GB" dirty="0"/>
              <a:t>                  </a:t>
            </a:r>
            <a:r>
              <a:rPr lang="en-US" dirty="0"/>
              <a:t>By following these steps and leveraging state-of-the-art techniques in deep learning, the modeling phase plays a crucial role in developing highly accurate and efficient image classification and recognition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637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MADHANA B</vt:lpstr>
      <vt:lpstr>IMAGE CLASSIFICATION AND RECOGNITION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Admin</dc:creator>
  <cp:lastModifiedBy>Admin</cp:lastModifiedBy>
  <cp:revision>7</cp:revision>
  <dcterms:created xsi:type="dcterms:W3CDTF">2024-03-28T10:44:56Z</dcterms:created>
  <dcterms:modified xsi:type="dcterms:W3CDTF">2024-04-01T22:33:35Z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