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4630400" cy="8229600"/>
  <p:notesSz cx="8229600" cy="14630400"/>
  <p:embeddedFontLst>
    <p:embeddedFont>
      <p:font typeface="Poppins Light"/>
      <p:regular r:id="rId14"/>
    </p:embeddedFont>
    <p:embeddedFont>
      <p:font typeface="Poppins Light"/>
      <p:regular r:id="rId15"/>
    </p:embeddedFont>
    <p:embeddedFont>
      <p:font typeface="Poppins Light"/>
      <p:regular r:id="rId16"/>
    </p:embeddedFont>
    <p:embeddedFont>
      <p:font typeface="Poppins Light"/>
      <p:regular r:id="rId17"/>
    </p:embeddedFont>
    <p:embeddedFont>
      <p:font typeface="Roboto Light"/>
      <p:regular r:id="rId18"/>
    </p:embeddedFont>
    <p:embeddedFont>
      <p:font typeface="Roboto Light"/>
      <p:regular r:id="rId19"/>
    </p:embeddedFont>
    <p:embeddedFont>
      <p:font typeface="Roboto Light"/>
      <p:regular r:id="rId20"/>
    </p:embeddedFont>
    <p:embeddedFont>
      <p:font typeface="Roboto Light"/>
      <p:regular r:id="rId21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openxmlformats.org/officeDocument/2006/relationships/font" Target="fonts/font1.fntdata"/><Relationship Id="rId15" Type="http://schemas.openxmlformats.org/officeDocument/2006/relationships/font" Target="fonts/font2.fntdata"/><Relationship Id="rId16" Type="http://schemas.openxmlformats.org/officeDocument/2006/relationships/font" Target="fonts/font3.fntdata"/><Relationship Id="rId17" Type="http://schemas.openxmlformats.org/officeDocument/2006/relationships/font" Target="fonts/font4.fntdata"/><Relationship Id="rId18" Type="http://schemas.openxmlformats.org/officeDocument/2006/relationships/font" Target="fonts/font5.fntdata"/><Relationship Id="rId19" Type="http://schemas.openxmlformats.org/officeDocument/2006/relationships/font" Target="fonts/font6.fntdata"/><Relationship Id="rId20" Type="http://schemas.openxmlformats.org/officeDocument/2006/relationships/font" Target="fonts/font7.fntdata"/><Relationship Id="rId2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slideLayout" Target="../slideLayouts/slideLayout4.xml"/><Relationship Id="rId6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05442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Traffic Accidents Analysis Report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81214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An overview of accident trends, severity, weather impact, and casualties.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02335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Dataset Overview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276368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Total Records: 35,000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4200406" y="4276368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Date Range: Jan 1, 2023 – Jan 1, 2024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607022" y="4276368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Unique Locations: 5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11013638" y="4276368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Weather Conditions: 5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42023"/>
            <a:ext cx="813958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Accident Severity Distribution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857256" y="27339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Severe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224332"/>
            <a:ext cx="389870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8,796 cases</a:t>
            </a:r>
            <a:endParaRPr lang="en-US" sz="175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2653" y="2104430"/>
            <a:ext cx="4564975" cy="456497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6015633" y="3044904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250"/>
              </a:lnSpc>
              <a:buNone/>
            </a:pPr>
            <a:r>
              <a:rPr lang="en-US" sz="26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4"/>
          <p:cNvSpPr/>
          <p:nvPr/>
        </p:nvSpPr>
        <p:spPr>
          <a:xfrm>
            <a:off x="9937790" y="27339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Fatal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9937790" y="3224332"/>
            <a:ext cx="3898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8,793 cases</a:t>
            </a:r>
            <a:endParaRPr lang="en-US" sz="1750" dirty="0"/>
          </a:p>
        </p:txBody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653" y="2104430"/>
            <a:ext cx="4564975" cy="4564975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8275201" y="3044904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250"/>
              </a:lnSpc>
              <a:buNone/>
            </a:pPr>
            <a:r>
              <a:rPr lang="en-US" sz="26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2</a:t>
            </a:r>
            <a:endParaRPr lang="en-US" sz="2650" dirty="0"/>
          </a:p>
        </p:txBody>
      </p:sp>
      <p:sp>
        <p:nvSpPr>
          <p:cNvPr id="11" name="Text 7"/>
          <p:cNvSpPr/>
          <p:nvPr/>
        </p:nvSpPr>
        <p:spPr>
          <a:xfrm>
            <a:off x="9937790" y="518648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Minor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9937790" y="5676900"/>
            <a:ext cx="3898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8,728 cases</a:t>
            </a:r>
            <a:endParaRPr lang="en-US" sz="1750" dirty="0"/>
          </a:p>
        </p:txBody>
      </p:sp>
      <p:pic>
        <p:nvPicPr>
          <p:cNvPr id="13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104430"/>
            <a:ext cx="4564975" cy="4564975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8275201" y="5304473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250"/>
              </a:lnSpc>
              <a:buNone/>
            </a:pPr>
            <a:r>
              <a:rPr lang="en-US" sz="26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3</a:t>
            </a:r>
            <a:endParaRPr lang="en-US" sz="2650" dirty="0"/>
          </a:p>
        </p:txBody>
      </p:sp>
      <p:sp>
        <p:nvSpPr>
          <p:cNvPr id="15" name="Text 10"/>
          <p:cNvSpPr/>
          <p:nvPr/>
        </p:nvSpPr>
        <p:spPr>
          <a:xfrm>
            <a:off x="1857256" y="518648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Moderate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793790" y="5676900"/>
            <a:ext cx="389870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8,683 cases</a:t>
            </a:r>
            <a:endParaRPr lang="en-US" sz="1750" dirty="0"/>
          </a:p>
        </p:txBody>
      </p:sp>
      <p:pic>
        <p:nvPicPr>
          <p:cNvPr id="17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653" y="2104430"/>
            <a:ext cx="4564975" cy="4564975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6015633" y="5304473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250"/>
              </a:lnSpc>
              <a:buNone/>
            </a:pPr>
            <a:r>
              <a:rPr lang="en-US" sz="26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4</a:t>
            </a:r>
            <a:endParaRPr lang="en-US" sz="2650" dirty="0"/>
          </a:p>
        </p:txBody>
      </p:sp>
      <p:sp>
        <p:nvSpPr>
          <p:cNvPr id="19" name="Text 13"/>
          <p:cNvSpPr/>
          <p:nvPr/>
        </p:nvSpPr>
        <p:spPr>
          <a:xfrm>
            <a:off x="793790" y="692455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Accidents are almost evenly distributed across severity levels.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44247"/>
            <a:ext cx="1166955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Impact of Weather Conditions on Severity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2000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Fatal Accidents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401145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Highest during Stormy (1,786) and Rainy (1,782) conditions.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82000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Severe Accidents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401145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Most reported under Clear (1,805) and Foggy (1,787) weather.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820001"/>
            <a:ext cx="3978116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Minor and Moderate Accidents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755475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Evenly distributed across all weather conditions.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706636"/>
            <a:ext cx="5356860" cy="531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150"/>
              </a:lnSpc>
              <a:buNone/>
            </a:pPr>
            <a:r>
              <a:rPr lang="en-US" sz="33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Vehicle Type Involvement</a:t>
            </a:r>
            <a:endParaRPr lang="en-US" sz="3300" dirty="0"/>
          </a:p>
        </p:txBody>
      </p:sp>
      <p:sp>
        <p:nvSpPr>
          <p:cNvPr id="4" name="Text 1"/>
          <p:cNvSpPr/>
          <p:nvPr/>
        </p:nvSpPr>
        <p:spPr>
          <a:xfrm>
            <a:off x="793790" y="1578412"/>
            <a:ext cx="7556421" cy="5613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400"/>
              </a:lnSpc>
              <a:buNone/>
            </a:pPr>
            <a:r>
              <a:rPr lang="en-US" sz="44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7,137</a:t>
            </a:r>
            <a:endParaRPr lang="en-US" sz="4400" dirty="0"/>
          </a:p>
        </p:txBody>
      </p:sp>
      <p:sp>
        <p:nvSpPr>
          <p:cNvPr id="5" name="Text 2"/>
          <p:cNvSpPr/>
          <p:nvPr/>
        </p:nvSpPr>
        <p:spPr>
          <a:xfrm>
            <a:off x="3508772" y="2352318"/>
            <a:ext cx="2126456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050"/>
              </a:lnSpc>
              <a:buNone/>
            </a:pPr>
            <a:r>
              <a:rPr lang="en-US" sz="16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Buses</a:t>
            </a:r>
            <a:endParaRPr lang="en-US" sz="1650" dirty="0"/>
          </a:p>
        </p:txBody>
      </p:sp>
      <p:sp>
        <p:nvSpPr>
          <p:cNvPr id="6" name="Text 3"/>
          <p:cNvSpPr/>
          <p:nvPr/>
        </p:nvSpPr>
        <p:spPr>
          <a:xfrm>
            <a:off x="793790" y="3213378"/>
            <a:ext cx="7556421" cy="5613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400"/>
              </a:lnSpc>
              <a:buNone/>
            </a:pPr>
            <a:r>
              <a:rPr lang="en-US" sz="44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7,067</a:t>
            </a:r>
            <a:endParaRPr lang="en-US" sz="4400" dirty="0"/>
          </a:p>
        </p:txBody>
      </p:sp>
      <p:sp>
        <p:nvSpPr>
          <p:cNvPr id="7" name="Text 4"/>
          <p:cNvSpPr/>
          <p:nvPr/>
        </p:nvSpPr>
        <p:spPr>
          <a:xfrm>
            <a:off x="3508772" y="3987284"/>
            <a:ext cx="2126456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050"/>
              </a:lnSpc>
              <a:buNone/>
            </a:pPr>
            <a:r>
              <a:rPr lang="en-US" sz="16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Sedans</a:t>
            </a:r>
            <a:endParaRPr lang="en-US" sz="1650" dirty="0"/>
          </a:p>
        </p:txBody>
      </p:sp>
      <p:sp>
        <p:nvSpPr>
          <p:cNvPr id="8" name="Text 5"/>
          <p:cNvSpPr/>
          <p:nvPr/>
        </p:nvSpPr>
        <p:spPr>
          <a:xfrm>
            <a:off x="793790" y="4848344"/>
            <a:ext cx="7556421" cy="5613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400"/>
              </a:lnSpc>
              <a:buNone/>
            </a:pPr>
            <a:r>
              <a:rPr lang="en-US" sz="44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7,016</a:t>
            </a:r>
            <a:endParaRPr lang="en-US" sz="4400" dirty="0"/>
          </a:p>
        </p:txBody>
      </p:sp>
      <p:sp>
        <p:nvSpPr>
          <p:cNvPr id="9" name="Text 6"/>
          <p:cNvSpPr/>
          <p:nvPr/>
        </p:nvSpPr>
        <p:spPr>
          <a:xfrm>
            <a:off x="3508772" y="5622250"/>
            <a:ext cx="2126456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050"/>
              </a:lnSpc>
              <a:buNone/>
            </a:pPr>
            <a:r>
              <a:rPr lang="en-US" sz="16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SUVs</a:t>
            </a:r>
            <a:endParaRPr lang="en-US" sz="1650" dirty="0"/>
          </a:p>
        </p:txBody>
      </p:sp>
      <p:sp>
        <p:nvSpPr>
          <p:cNvPr id="10" name="Text 7"/>
          <p:cNvSpPr/>
          <p:nvPr/>
        </p:nvSpPr>
        <p:spPr>
          <a:xfrm>
            <a:off x="793790" y="6483310"/>
            <a:ext cx="7556421" cy="5613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400"/>
              </a:lnSpc>
              <a:buNone/>
            </a:pPr>
            <a:r>
              <a:rPr lang="en-US" sz="44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6,866</a:t>
            </a:r>
            <a:endParaRPr lang="en-US" sz="4400" dirty="0"/>
          </a:p>
        </p:txBody>
      </p:sp>
      <p:sp>
        <p:nvSpPr>
          <p:cNvPr id="11" name="Text 8"/>
          <p:cNvSpPr/>
          <p:nvPr/>
        </p:nvSpPr>
        <p:spPr>
          <a:xfrm>
            <a:off x="3508772" y="7257217"/>
            <a:ext cx="2126456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050"/>
              </a:lnSpc>
              <a:buNone/>
            </a:pPr>
            <a:r>
              <a:rPr lang="en-US" sz="16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Trucks</a:t>
            </a:r>
            <a:endParaRPr lang="en-US" sz="16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586508"/>
            <a:ext cx="626173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Casualties Distribution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635448"/>
            <a:ext cx="7556421" cy="831771"/>
          </a:xfrm>
          <a:prstGeom prst="roundRect">
            <a:avLst>
              <a:gd name="adj" fmla="val 11454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8224" y="2869882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Average casualties per accident: ~2.5</a:t>
            </a:r>
            <a:endParaRPr lang="en-US" sz="1750" dirty="0"/>
          </a:p>
        </p:txBody>
      </p:sp>
      <p:sp>
        <p:nvSpPr>
          <p:cNvPr id="6" name="Shape 3"/>
          <p:cNvSpPr/>
          <p:nvPr/>
        </p:nvSpPr>
        <p:spPr>
          <a:xfrm>
            <a:off x="793790" y="3694033"/>
            <a:ext cx="7556421" cy="831771"/>
          </a:xfrm>
          <a:prstGeom prst="roundRect">
            <a:avLst>
              <a:gd name="adj" fmla="val 11454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28224" y="3928467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Most common number of casualties: 3 (Median)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93790" y="4752618"/>
            <a:ext cx="7556421" cy="831771"/>
          </a:xfrm>
          <a:prstGeom prst="roundRect">
            <a:avLst>
              <a:gd name="adj" fmla="val 11454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028224" y="4987052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Maximum casualties in an accident: 5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811203"/>
            <a:ext cx="7556421" cy="831771"/>
          </a:xfrm>
          <a:prstGeom prst="roundRect">
            <a:avLst>
              <a:gd name="adj" fmla="val 11454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028224" y="6045637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Minimum casualties: 0 (No injuries in some cases)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49758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Key Takeaways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80167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878860" y="5844183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5801678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Severe and Fatal Accidents are high across all weather conditions.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216962" y="580167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5302032" y="5844183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6"/>
          <p:cNvSpPr/>
          <p:nvPr/>
        </p:nvSpPr>
        <p:spPr>
          <a:xfrm>
            <a:off x="5954078" y="5801678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Stormy and Rainy conditions increase the risk of fatal accidents.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640133" y="580167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725204" y="5844183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3</a:t>
            </a:r>
            <a:endParaRPr lang="en-US" sz="2650" dirty="0"/>
          </a:p>
        </p:txBody>
      </p:sp>
      <p:sp>
        <p:nvSpPr>
          <p:cNvPr id="12" name="Text 9"/>
          <p:cNvSpPr/>
          <p:nvPr/>
        </p:nvSpPr>
        <p:spPr>
          <a:xfrm>
            <a:off x="10377249" y="5801678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Buses are involved in the highest number of accidents.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2025-03-07T17:41:36Z</dcterms:created>
  <dcterms:modified xsi:type="dcterms:W3CDTF">2025-03-07T17:41:36Z</dcterms:modified>
</cp:coreProperties>
</file>