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3" r:id="rId2"/>
    <p:sldId id="361" r:id="rId3"/>
    <p:sldId id="362" r:id="rId4"/>
    <p:sldId id="365" r:id="rId5"/>
    <p:sldId id="3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82BB-3E5B-4062-B91D-910D314D4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866B6-41A3-4BB5-856A-C4032967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6E177-FA70-47D5-8AC2-CCD02DD1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764B8-D5E1-4221-9384-7AC4359FEB33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1D444-D385-4099-98B8-9CDBB8F2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C1DEE-C0B1-43CF-9510-A840DCFE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0222-A8FA-4EEF-85B2-B8EB12BFC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5E79-2AAE-452C-A4E4-FD4125A94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2EF00-C127-47F4-9AF1-71BBA3A73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C0E48-9409-48CC-91A2-B41B4F4BD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1DFB6-4ECE-4387-8D8B-2B08816F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764B8-D5E1-4221-9384-7AC4359FEB33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EAA31-C437-448C-B681-EE3CA59F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2F7E5-5491-49E4-8715-BAEA5F7F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0222-A8FA-4EEF-85B2-B8EB12BFC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E13B-0A2C-4D2E-869E-CB07DC73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21F5F-1D73-401F-BA5C-5750F8B3A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80399-27EC-4E8C-8209-F6BD49A3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764B8-D5E1-4221-9384-7AC4359FEB33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BE98A-39BF-4965-97A1-F41A60C6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7F44B-60C2-44AB-8134-A7367644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0222-A8FA-4EEF-85B2-B8EB12BFC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03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B7F2D-F2FA-429C-AF05-EA92357CC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CB6F9-2B34-441C-AA3F-688433FF5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0F5FF-4D9E-4D7E-98D0-16E918B3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764B8-D5E1-4221-9384-7AC4359FEB33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4DE0E-D8F4-4A53-9562-8A674561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1505B-4733-49B0-A705-E0EF48BC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0222-A8FA-4EEF-85B2-B8EB12BFC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3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421728"/>
            <a:ext cx="12192000" cy="274320"/>
          </a:xfrm>
          <a:prstGeom prst="rect">
            <a:avLst/>
          </a:prstGeom>
          <a:solidFill>
            <a:srgbClr val="C8C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>
              <a:spcBef>
                <a:spcPts val="0"/>
              </a:spcBef>
            </a:pPr>
            <a:endParaRPr lang="en-IN" dirty="0"/>
          </a:p>
        </p:txBody>
      </p:sp>
      <p:sp>
        <p:nvSpPr>
          <p:cNvPr id="15" name="Pentagon 14"/>
          <p:cNvSpPr/>
          <p:nvPr userDrawn="1"/>
        </p:nvSpPr>
        <p:spPr>
          <a:xfrm>
            <a:off x="0" y="6421728"/>
            <a:ext cx="5880100" cy="274320"/>
          </a:xfrm>
          <a:prstGeom prst="homePlate">
            <a:avLst/>
          </a:prstGeom>
          <a:solidFill>
            <a:srgbClr val="097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>
              <a:spcBef>
                <a:spcPts val="0"/>
              </a:spcBef>
            </a:pPr>
            <a:endParaRPr lang="en-IN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657789"/>
          </a:xfrm>
          <a:prstGeom prst="rect">
            <a:avLst/>
          </a:prstGeom>
          <a:solidFill>
            <a:srgbClr val="097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033164" y="-25953"/>
            <a:ext cx="3158836" cy="657789"/>
          </a:xfrm>
          <a:custGeom>
            <a:avLst/>
            <a:gdLst>
              <a:gd name="connsiteX0" fmla="*/ 0 w 7340600"/>
              <a:gd name="connsiteY0" fmla="*/ 0 h 1079500"/>
              <a:gd name="connsiteX1" fmla="*/ 7340600 w 7340600"/>
              <a:gd name="connsiteY1" fmla="*/ 0 h 1079500"/>
              <a:gd name="connsiteX2" fmla="*/ 7340600 w 7340600"/>
              <a:gd name="connsiteY2" fmla="*/ 1079500 h 1079500"/>
              <a:gd name="connsiteX3" fmla="*/ 0 w 7340600"/>
              <a:gd name="connsiteY3" fmla="*/ 1079500 h 1079500"/>
              <a:gd name="connsiteX4" fmla="*/ 0 w 7340600"/>
              <a:gd name="connsiteY4" fmla="*/ 0 h 1079500"/>
              <a:gd name="connsiteX0" fmla="*/ 1320800 w 7340600"/>
              <a:gd name="connsiteY0" fmla="*/ 0 h 1079500"/>
              <a:gd name="connsiteX1" fmla="*/ 7340600 w 7340600"/>
              <a:gd name="connsiteY1" fmla="*/ 0 h 1079500"/>
              <a:gd name="connsiteX2" fmla="*/ 7340600 w 7340600"/>
              <a:gd name="connsiteY2" fmla="*/ 1079500 h 1079500"/>
              <a:gd name="connsiteX3" fmla="*/ 0 w 7340600"/>
              <a:gd name="connsiteY3" fmla="*/ 1079500 h 1079500"/>
              <a:gd name="connsiteX4" fmla="*/ 1320800 w 7340600"/>
              <a:gd name="connsiteY4" fmla="*/ 0 h 1079500"/>
              <a:gd name="connsiteX0" fmla="*/ 1320800 w 7340600"/>
              <a:gd name="connsiteY0" fmla="*/ 0 h 1092200"/>
              <a:gd name="connsiteX1" fmla="*/ 7340600 w 7340600"/>
              <a:gd name="connsiteY1" fmla="*/ 0 h 1092200"/>
              <a:gd name="connsiteX2" fmla="*/ 7340600 w 7340600"/>
              <a:gd name="connsiteY2" fmla="*/ 1079500 h 1092200"/>
              <a:gd name="connsiteX3" fmla="*/ 0 w 7340600"/>
              <a:gd name="connsiteY3" fmla="*/ 1092200 h 1092200"/>
              <a:gd name="connsiteX4" fmla="*/ 1320800 w 7340600"/>
              <a:gd name="connsiteY4" fmla="*/ 0 h 1092200"/>
              <a:gd name="connsiteX0" fmla="*/ 1320800 w 7340600"/>
              <a:gd name="connsiteY0" fmla="*/ 0 h 1104900"/>
              <a:gd name="connsiteX1" fmla="*/ 7340600 w 7340600"/>
              <a:gd name="connsiteY1" fmla="*/ 12700 h 1104900"/>
              <a:gd name="connsiteX2" fmla="*/ 7340600 w 7340600"/>
              <a:gd name="connsiteY2" fmla="*/ 1092200 h 1104900"/>
              <a:gd name="connsiteX3" fmla="*/ 0 w 7340600"/>
              <a:gd name="connsiteY3" fmla="*/ 1104900 h 1104900"/>
              <a:gd name="connsiteX4" fmla="*/ 1320800 w 7340600"/>
              <a:gd name="connsiteY4" fmla="*/ 0 h 1104900"/>
              <a:gd name="connsiteX0" fmla="*/ 1320800 w 7340600"/>
              <a:gd name="connsiteY0" fmla="*/ 28032 h 1132932"/>
              <a:gd name="connsiteX1" fmla="*/ 7340600 w 7340600"/>
              <a:gd name="connsiteY1" fmla="*/ 0 h 1132932"/>
              <a:gd name="connsiteX2" fmla="*/ 7340600 w 7340600"/>
              <a:gd name="connsiteY2" fmla="*/ 1120232 h 1132932"/>
              <a:gd name="connsiteX3" fmla="*/ 0 w 7340600"/>
              <a:gd name="connsiteY3" fmla="*/ 1132932 h 1132932"/>
              <a:gd name="connsiteX4" fmla="*/ 1320800 w 7340600"/>
              <a:gd name="connsiteY4" fmla="*/ 28032 h 113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40600" h="1132932">
                <a:moveTo>
                  <a:pt x="1320800" y="28032"/>
                </a:moveTo>
                <a:lnTo>
                  <a:pt x="7340600" y="0"/>
                </a:lnTo>
                <a:lnTo>
                  <a:pt x="7340600" y="1120232"/>
                </a:lnTo>
                <a:lnTo>
                  <a:pt x="0" y="1132932"/>
                </a:lnTo>
                <a:lnTo>
                  <a:pt x="1320800" y="28032"/>
                </a:lnTo>
                <a:close/>
              </a:path>
            </a:pathLst>
          </a:custGeom>
          <a:solidFill>
            <a:srgbClr val="E6AF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531" y="49596"/>
            <a:ext cx="2016774" cy="558597"/>
          </a:xfrm>
          <a:prstGeom prst="rect">
            <a:avLst/>
          </a:prstGeom>
        </p:spPr>
      </p:pic>
      <p:sp>
        <p:nvSpPr>
          <p:cNvPr id="12" name="object 5"/>
          <p:cNvSpPr txBox="1"/>
          <p:nvPr userDrawn="1"/>
        </p:nvSpPr>
        <p:spPr>
          <a:xfrm>
            <a:off x="8650951" y="6395775"/>
            <a:ext cx="1241804" cy="274320"/>
          </a:xfrm>
          <a:prstGeom prst="rect">
            <a:avLst/>
          </a:prstGeom>
        </p:spPr>
        <p:txBody>
          <a:bodyPr vert="horz" wrap="square" lIns="0" tIns="12700" rIns="0" bIns="0" rtlCol="0" anchor="ctr">
            <a:noAutofit/>
          </a:bodyPr>
          <a:lstStyle/>
          <a:p>
            <a:pPr marL="0" algn="l">
              <a:lnSpc>
                <a:spcPct val="100000"/>
              </a:lnSpc>
              <a:spcBef>
                <a:spcPts val="0"/>
              </a:spcBef>
            </a:pPr>
            <a:r>
              <a:rPr sz="14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Verdana"/>
              </a:rPr>
              <a:t>T</a:t>
            </a:r>
            <a:r>
              <a:rPr sz="1400" b="1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Verdana"/>
              </a:rPr>
              <a:t>e</a:t>
            </a:r>
            <a:r>
              <a:rPr sz="1400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Verdana"/>
              </a:rPr>
              <a:t>ch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Verdana"/>
              </a:rPr>
              <a:t>n</a:t>
            </a:r>
            <a:r>
              <a:rPr sz="14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Verdana"/>
              </a:rPr>
              <a:t>o</a:t>
            </a:r>
            <a:r>
              <a:rPr sz="1400" b="1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Verdana"/>
              </a:rPr>
              <a:t>l</a:t>
            </a:r>
            <a:r>
              <a:rPr sz="14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Verdana"/>
              </a:rPr>
              <a:t>o</a:t>
            </a:r>
            <a:r>
              <a:rPr sz="1400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Verdana"/>
              </a:rPr>
              <a:t>gy</a:t>
            </a:r>
            <a:endParaRPr sz="1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Verdana"/>
            </a:endParaRPr>
          </a:p>
        </p:txBody>
      </p:sp>
      <p:sp>
        <p:nvSpPr>
          <p:cNvPr id="13" name="object 6"/>
          <p:cNvSpPr txBox="1"/>
          <p:nvPr userDrawn="1"/>
        </p:nvSpPr>
        <p:spPr>
          <a:xfrm>
            <a:off x="10581499" y="6409478"/>
            <a:ext cx="1076834" cy="274320"/>
          </a:xfrm>
          <a:prstGeom prst="rect">
            <a:avLst/>
          </a:prstGeom>
        </p:spPr>
        <p:txBody>
          <a:bodyPr vert="horz" wrap="square" lIns="0" tIns="12700" rIns="0" bIns="0" rtlCol="0" anchor="ctr">
            <a:noAutofit/>
          </a:bodyPr>
          <a:lstStyle/>
          <a:p>
            <a:pPr marL="0" algn="l">
              <a:lnSpc>
                <a:spcPct val="100000"/>
              </a:lnSpc>
              <a:spcBef>
                <a:spcPts val="0"/>
              </a:spcBef>
            </a:pPr>
            <a:r>
              <a:rPr sz="1400" b="1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Verdana"/>
              </a:rPr>
              <a:t>I</a:t>
            </a:r>
            <a:r>
              <a: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Verdana"/>
              </a:rPr>
              <a:t>nn</a:t>
            </a:r>
            <a:r>
              <a:rPr sz="14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Verdana"/>
              </a:rPr>
              <a:t>o</a:t>
            </a:r>
            <a:r>
              <a:rPr sz="1400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Verdana"/>
              </a:rPr>
              <a:t>vat</a:t>
            </a:r>
            <a:r>
              <a:rPr sz="1400" b="1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Verdana"/>
              </a:rPr>
              <a:t>i</a:t>
            </a:r>
            <a:r>
              <a:rPr sz="14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Verdana"/>
              </a:rPr>
              <a:t>o</a:t>
            </a:r>
            <a:r>
              <a:rPr sz="1400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Verdana"/>
              </a:rPr>
              <a:t>n</a:t>
            </a:r>
            <a:endParaRPr sz="1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Verdana"/>
            </a:endParaRPr>
          </a:p>
        </p:txBody>
      </p:sp>
      <p:sp>
        <p:nvSpPr>
          <p:cNvPr id="16" name="Chevron 15"/>
          <p:cNvSpPr/>
          <p:nvPr userDrawn="1"/>
        </p:nvSpPr>
        <p:spPr>
          <a:xfrm>
            <a:off x="7964221" y="6421728"/>
            <a:ext cx="246379" cy="274320"/>
          </a:xfrm>
          <a:prstGeom prst="chevron">
            <a:avLst/>
          </a:prstGeom>
          <a:solidFill>
            <a:srgbClr val="097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>
              <a:spcBef>
                <a:spcPts val="0"/>
              </a:spcBef>
            </a:pP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 userDrawn="1"/>
        </p:nvSpPr>
        <p:spPr>
          <a:xfrm>
            <a:off x="9902254" y="6421728"/>
            <a:ext cx="246379" cy="274320"/>
          </a:xfrm>
          <a:prstGeom prst="chevron">
            <a:avLst/>
          </a:prstGeom>
          <a:solidFill>
            <a:srgbClr val="097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>
              <a:spcBef>
                <a:spcPts val="0"/>
              </a:spcBef>
            </a:pP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8" name="object 5"/>
          <p:cNvSpPr txBox="1"/>
          <p:nvPr userDrawn="1"/>
        </p:nvSpPr>
        <p:spPr>
          <a:xfrm>
            <a:off x="6281374" y="6421728"/>
            <a:ext cx="1383120" cy="249820"/>
          </a:xfrm>
          <a:prstGeom prst="rect">
            <a:avLst/>
          </a:prstGeom>
        </p:spPr>
        <p:txBody>
          <a:bodyPr vert="horz" wrap="square" lIns="0" tIns="12700" rIns="0" bIns="0" rtlCol="0" anchor="ctr">
            <a:noAutofit/>
          </a:bodyPr>
          <a:lstStyle/>
          <a:p>
            <a:pPr marL="0" algn="l">
              <a:lnSpc>
                <a:spcPct val="100000"/>
              </a:lnSpc>
              <a:spcBef>
                <a:spcPts val="0"/>
              </a:spcBef>
            </a:pPr>
            <a:r>
              <a:rPr lang="en-IN" sz="14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Verdana"/>
              </a:rPr>
              <a:t>Business Solutions</a:t>
            </a:r>
            <a:endParaRPr sz="1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Verdana"/>
            </a:endParaRPr>
          </a:p>
        </p:txBody>
      </p:sp>
      <p:sp>
        <p:nvSpPr>
          <p:cNvPr id="19" name="object 5"/>
          <p:cNvSpPr txBox="1"/>
          <p:nvPr userDrawn="1"/>
        </p:nvSpPr>
        <p:spPr>
          <a:xfrm>
            <a:off x="212102" y="6414947"/>
            <a:ext cx="5180203" cy="274320"/>
          </a:xfrm>
          <a:prstGeom prst="rect">
            <a:avLst/>
          </a:prstGeom>
        </p:spPr>
        <p:txBody>
          <a:bodyPr vert="horz" wrap="square" lIns="0" tIns="12700" rIns="0" bIns="0" rtlCol="0" anchor="ctr">
            <a:noAutofit/>
          </a:bodyPr>
          <a:lstStyle/>
          <a:p>
            <a:pPr marL="0" algn="l">
              <a:lnSpc>
                <a:spcPct val="100000"/>
              </a:lnSpc>
              <a:spcBef>
                <a:spcPts val="0"/>
              </a:spcBef>
            </a:pPr>
            <a:r>
              <a:rPr lang="en-US" sz="1400" b="1" spc="-10" dirty="0">
                <a:solidFill>
                  <a:srgbClr val="E6AF31"/>
                </a:solidFill>
                <a:latin typeface="+mn-lt"/>
                <a:cs typeface="Verdana"/>
              </a:rPr>
              <a:t>Delivering Business Value Through High Performance</a:t>
            </a:r>
            <a:endParaRPr sz="1400" b="1" dirty="0">
              <a:solidFill>
                <a:srgbClr val="E6AF31"/>
              </a:solidFill>
              <a:latin typeface="+mn-lt"/>
              <a:cs typeface="Verdan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996D2-CA93-4239-AB69-B15A254E4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02" y="138394"/>
            <a:ext cx="9015025" cy="381000"/>
          </a:xfr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indent="0">
              <a:defRPr kumimoji="0" lang="en-US" sz="3200" b="1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-177800" fontAlgn="auto">
              <a:spcBef>
                <a:spcPts val="0"/>
              </a:spcBef>
              <a:spcAft>
                <a:spcPts val="0"/>
              </a:spcAft>
              <a:buClr>
                <a:srgbClr val="003333"/>
              </a:buClr>
              <a:buSzPts val="2800"/>
              <a:buFont typeface="Calibri"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C5E0BD-024A-41F2-B00E-BDD22A143B69}"/>
              </a:ext>
            </a:extLst>
          </p:cNvPr>
          <p:cNvSpPr txBox="1"/>
          <p:nvPr userDrawn="1"/>
        </p:nvSpPr>
        <p:spPr>
          <a:xfrm>
            <a:off x="5616355" y="6678628"/>
            <a:ext cx="5868672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999999">
                    <a:lumMod val="50000"/>
                  </a:srgbClr>
                </a:solidFill>
                <a:effectLst/>
                <a:uLnTx/>
                <a:uFillTx/>
                <a:latin typeface="Open Sans" panose="020B0606030504020204"/>
              </a:rPr>
              <a:t>Copyright © 2019, Gemini Consulting &amp; Services. All Rights Reserved. Private and Confidential.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6DDD95-1F08-4C71-9BAE-204A19837C0F}"/>
              </a:ext>
            </a:extLst>
          </p:cNvPr>
          <p:cNvSpPr/>
          <p:nvPr userDrawn="1"/>
        </p:nvSpPr>
        <p:spPr>
          <a:xfrm>
            <a:off x="3520" y="-5170"/>
            <a:ext cx="59463" cy="658368"/>
          </a:xfrm>
          <a:prstGeom prst="rect">
            <a:avLst/>
          </a:prstGeom>
          <a:solidFill>
            <a:srgbClr val="E6AF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43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20">
          <p15:clr>
            <a:srgbClr val="FBAE40"/>
          </p15:clr>
        </p15:guide>
        <p15:guide id="4" pos="7560">
          <p15:clr>
            <a:srgbClr val="FBAE40"/>
          </p15:clr>
        </p15:guide>
        <p15:guide id="5" orient="horz" pos="4008">
          <p15:clr>
            <a:srgbClr val="FBAE40"/>
          </p15:clr>
        </p15:guide>
        <p15:guide id="6" orient="horz" pos="45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F69D-C126-46B8-BFB5-82AA73921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8D34-6C54-45AD-A6D0-1B1530E9A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5B79B-EF27-497A-BAF0-BFC34B30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764B8-D5E1-4221-9384-7AC4359FEB33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2BAE7-7A16-421A-8166-A626807C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B58AA-AC1B-46E3-AEBF-0A965E1B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0222-A8FA-4EEF-85B2-B8EB12BFC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5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516E-E80C-4AFA-8C94-74C2CCFD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A5A06-5DDF-4555-8F81-94545C7BE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FAF1D-1DB3-4D0B-82F5-AEE344C5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764B8-D5E1-4221-9384-7AC4359FEB33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E58E4-1F92-4C19-8E36-30F35320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29B10-983F-4E3A-A966-D81FC1D9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0222-A8FA-4EEF-85B2-B8EB12BFC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9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B28C-D6A0-4982-B714-95647952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91E59-E695-4B18-A16A-BC0E95E1D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26BF6-E6AA-4999-96A6-A705EE6CE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6F7FE-E0CF-4B30-9915-BEE5F413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764B8-D5E1-4221-9384-7AC4359FEB33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14D97-B74E-4502-BB5B-4B1C3766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BF89B-6485-415D-952D-88D791D8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0222-A8FA-4EEF-85B2-B8EB12BFC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7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4601-4F8F-4771-BC56-3BE5815CC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FBB79-5D55-4B19-BD76-4BD19F46C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2CD78-855A-4B55-B830-2FF19201F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09C2A3-4AE3-4435-B3F9-66F9316EF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F544F5-468C-4C27-A7BF-37BFFC1E4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63D25-B395-4202-BD3D-6FF82B63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764B8-D5E1-4221-9384-7AC4359FEB33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48F2CE-8615-47A9-8C95-DDB3D898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6E449F-AEF7-48EA-B34A-0E72160A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0222-A8FA-4EEF-85B2-B8EB12BFC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9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14963-F44B-422E-8751-7C3371FB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22639-8EE6-407F-AB60-9AB29A9DC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764B8-D5E1-4221-9384-7AC4359FEB33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96CD2-ADF8-4FE1-9335-3820B4F9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93D4E-31D9-4499-9E87-760FCB7C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0222-A8FA-4EEF-85B2-B8EB12BFC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9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E90B4-CDF1-43A7-8886-A0224489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764B8-D5E1-4221-9384-7AC4359FEB33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ACBD6-822E-4F9E-AF01-2125E1BA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40427-9468-4395-A0A7-28E44C85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0222-A8FA-4EEF-85B2-B8EB12BFC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9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2FD1-1E64-4962-AC02-811ABD77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BFC26-8DEA-4399-8D35-7AF4187BB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0C9E2-09B1-49A8-9C1E-DA08715DC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C1295-4072-49AC-80A8-0CC6F96B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764B8-D5E1-4221-9384-7AC4359FEB33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CF7AD-9635-49DF-9B9B-06AEE5FF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0FC23-0EAF-44F4-B67C-F21E1B06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0222-A8FA-4EEF-85B2-B8EB12BFC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1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2369B-72EB-4189-B18E-27BA0269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0B249-CF5A-49BC-B444-A596E40DE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50A5B-0C07-46B2-8111-819D3A486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764B8-D5E1-4221-9384-7AC4359FEB33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5021A-648B-47FF-8CBF-C6534EDD2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20ED7-6CF2-4D91-BFA6-B65087818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B0222-A8FA-4EEF-85B2-B8EB12BFC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3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17/06/relationships/model3d" Target="../media/model3d3.glb"/><Relationship Id="rId12" Type="http://schemas.openxmlformats.org/officeDocument/2006/relationships/image" Target="../media/image10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17/06/relationships/model3d" Target="../media/model3d4.glb"/><Relationship Id="rId5" Type="http://schemas.microsoft.com/office/2017/06/relationships/model3d" Target="../media/model3d2.glb"/><Relationship Id="rId10" Type="http://schemas.openxmlformats.org/officeDocument/2006/relationships/image" Target="../media/image9.jpeg"/><Relationship Id="rId4" Type="http://schemas.openxmlformats.org/officeDocument/2006/relationships/image" Target="../media/image5.jpe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AD6FD0-95A7-47EC-B712-CFBDBA46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56C63A-95B5-4256-A46C-9825536E3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351507"/>
            <a:ext cx="6109296" cy="40687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6B13FE1-E934-49E5-8C99-BC0C8E27C3A9}"/>
              </a:ext>
            </a:extLst>
          </p:cNvPr>
          <p:cNvSpPr/>
          <p:nvPr/>
        </p:nvSpPr>
        <p:spPr>
          <a:xfrm>
            <a:off x="186827" y="1351507"/>
            <a:ext cx="6112969" cy="4068792"/>
          </a:xfrm>
          <a:prstGeom prst="rect">
            <a:avLst/>
          </a:prstGeom>
          <a:gradFill flip="none" rotWithShape="1">
            <a:gsLst>
              <a:gs pos="15000">
                <a:srgbClr val="01023B">
                  <a:alpha val="17000"/>
                </a:srgbClr>
              </a:gs>
              <a:gs pos="100000">
                <a:schemeClr val="bg1">
                  <a:lumMod val="65000"/>
                  <a:alpha val="8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BE95DA2-1678-48EE-B258-DBEE98F6B8BE}"/>
              </a:ext>
            </a:extLst>
          </p:cNvPr>
          <p:cNvGrpSpPr/>
          <p:nvPr/>
        </p:nvGrpSpPr>
        <p:grpSpPr>
          <a:xfrm flipV="1">
            <a:off x="163042" y="5472712"/>
            <a:ext cx="6215107" cy="67559"/>
            <a:chOff x="1525682" y="2917498"/>
            <a:chExt cx="4702266" cy="81699"/>
          </a:xfrm>
          <a:solidFill>
            <a:srgbClr val="DC365B"/>
          </a:solidFill>
        </p:grpSpPr>
        <p:sp>
          <p:nvSpPr>
            <p:cNvPr id="9" name="Freeform 29">
              <a:extLst>
                <a:ext uri="{FF2B5EF4-FFF2-40B4-BE49-F238E27FC236}">
                  <a16:creationId xmlns:a16="http://schemas.microsoft.com/office/drawing/2014/main" id="{9AF18A28-1CE2-47A0-A529-643DAE95D1A5}"/>
                </a:ext>
              </a:extLst>
            </p:cNvPr>
            <p:cNvSpPr/>
            <p:nvPr/>
          </p:nvSpPr>
          <p:spPr bwMode="auto">
            <a:xfrm>
              <a:off x="5148178" y="2917500"/>
              <a:ext cx="1079770" cy="81697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solidFill>
              <a:srgbClr val="E6AF3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E01D19-9DF1-45D3-AC66-066CB4980B1F}"/>
                </a:ext>
              </a:extLst>
            </p:cNvPr>
            <p:cNvSpPr/>
            <p:nvPr/>
          </p:nvSpPr>
          <p:spPr bwMode="auto">
            <a:xfrm>
              <a:off x="1525682" y="2917498"/>
              <a:ext cx="3933121" cy="81697"/>
            </a:xfrm>
            <a:prstGeom prst="rect">
              <a:avLst/>
            </a:prstGeom>
            <a:solidFill>
              <a:srgbClr val="E6AF3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C2A4F93-39EC-49ED-9AD5-39FB4C3A3E7B}"/>
              </a:ext>
            </a:extLst>
          </p:cNvPr>
          <p:cNvSpPr/>
          <p:nvPr/>
        </p:nvSpPr>
        <p:spPr bwMode="auto">
          <a:xfrm rot="5400000" flipV="1">
            <a:off x="10697693" y="3195948"/>
            <a:ext cx="307840" cy="88131"/>
          </a:xfrm>
          <a:prstGeom prst="rect">
            <a:avLst/>
          </a:prstGeom>
          <a:solidFill>
            <a:srgbClr val="0977BC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2D6AE-ED21-472F-A718-D8FEBD271F2B}"/>
              </a:ext>
            </a:extLst>
          </p:cNvPr>
          <p:cNvSpPr/>
          <p:nvPr/>
        </p:nvSpPr>
        <p:spPr bwMode="auto">
          <a:xfrm rot="5400000" flipV="1">
            <a:off x="10683625" y="3849787"/>
            <a:ext cx="307840" cy="88131"/>
          </a:xfrm>
          <a:prstGeom prst="rect">
            <a:avLst/>
          </a:prstGeom>
          <a:solidFill>
            <a:srgbClr val="0977BC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D51AD8-58E9-4846-9BDE-6253AD74F6A9}"/>
              </a:ext>
            </a:extLst>
          </p:cNvPr>
          <p:cNvSpPr txBox="1"/>
          <p:nvPr/>
        </p:nvSpPr>
        <p:spPr>
          <a:xfrm>
            <a:off x="7723164" y="1955409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9D1778-8F9E-4841-B9C3-9B3311B36683}"/>
              </a:ext>
            </a:extLst>
          </p:cNvPr>
          <p:cNvSpPr txBox="1"/>
          <p:nvPr/>
        </p:nvSpPr>
        <p:spPr>
          <a:xfrm>
            <a:off x="7723164" y="2533880"/>
            <a:ext cx="263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 of the Project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53AE5B-72ED-49C3-9467-A747188AAD36}"/>
              </a:ext>
            </a:extLst>
          </p:cNvPr>
          <p:cNvSpPr txBox="1"/>
          <p:nvPr/>
        </p:nvSpPr>
        <p:spPr>
          <a:xfrm>
            <a:off x="7723164" y="3112351"/>
            <a:ext cx="263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DA0B98-AF2B-49D9-A63D-BE57F1E173F7}"/>
              </a:ext>
            </a:extLst>
          </p:cNvPr>
          <p:cNvSpPr txBox="1"/>
          <p:nvPr/>
        </p:nvSpPr>
        <p:spPr>
          <a:xfrm>
            <a:off x="7723164" y="3781308"/>
            <a:ext cx="263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Automation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090152-9F4B-4C44-8FFE-6C05E38664B4}"/>
              </a:ext>
            </a:extLst>
          </p:cNvPr>
          <p:cNvSpPr txBox="1"/>
          <p:nvPr/>
        </p:nvSpPr>
        <p:spPr>
          <a:xfrm>
            <a:off x="7723164" y="4450265"/>
            <a:ext cx="263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C419AD-DAFC-44E6-B09E-E1EB039A466D}"/>
              </a:ext>
            </a:extLst>
          </p:cNvPr>
          <p:cNvSpPr/>
          <p:nvPr/>
        </p:nvSpPr>
        <p:spPr bwMode="auto">
          <a:xfrm rot="5400000" flipV="1">
            <a:off x="10694636" y="4621612"/>
            <a:ext cx="307840" cy="88131"/>
          </a:xfrm>
          <a:prstGeom prst="rect">
            <a:avLst/>
          </a:prstGeom>
          <a:solidFill>
            <a:srgbClr val="0977BC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E9566B-BE76-4969-A8F4-E6CEBC77E021}"/>
              </a:ext>
            </a:extLst>
          </p:cNvPr>
          <p:cNvSpPr/>
          <p:nvPr/>
        </p:nvSpPr>
        <p:spPr bwMode="auto">
          <a:xfrm rot="5400000" flipV="1">
            <a:off x="10683625" y="2584914"/>
            <a:ext cx="307840" cy="88131"/>
          </a:xfrm>
          <a:prstGeom prst="rect">
            <a:avLst/>
          </a:prstGeom>
          <a:solidFill>
            <a:srgbClr val="0977BC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45C4DF-4338-41E3-BB9B-BD3CE048CFD2}"/>
              </a:ext>
            </a:extLst>
          </p:cNvPr>
          <p:cNvSpPr/>
          <p:nvPr/>
        </p:nvSpPr>
        <p:spPr bwMode="auto">
          <a:xfrm rot="5400000" flipV="1">
            <a:off x="10669557" y="1973880"/>
            <a:ext cx="307840" cy="88131"/>
          </a:xfrm>
          <a:prstGeom prst="rect">
            <a:avLst/>
          </a:prstGeom>
          <a:solidFill>
            <a:srgbClr val="0977BC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88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AD6FD0-95A7-47EC-B712-CFBDBA46D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02" y="138394"/>
            <a:ext cx="9015025" cy="381000"/>
          </a:xfrm>
        </p:spPr>
        <p:txBody>
          <a:bodyPr/>
          <a:lstStyle/>
          <a:p>
            <a:r>
              <a:rPr lang="en-US"/>
              <a:t>Objective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F0980-95B7-4EE5-AAEC-676E2602448A}"/>
              </a:ext>
            </a:extLst>
          </p:cNvPr>
          <p:cNvSpPr txBox="1"/>
          <p:nvPr/>
        </p:nvSpPr>
        <p:spPr>
          <a:xfrm>
            <a:off x="212102" y="1077382"/>
            <a:ext cx="77707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Recommended System:</a:t>
            </a:r>
          </a:p>
          <a:p>
            <a:endParaRPr lang="en-US" dirty="0"/>
          </a:p>
          <a:p>
            <a:r>
              <a:rPr lang="en-US" dirty="0"/>
              <a:t>Our aim is to predict the items (Celebrities, topics, etc.,) and recommend to the Fankick Users.</a:t>
            </a:r>
          </a:p>
          <a:p>
            <a:endParaRPr lang="en-US" dirty="0"/>
          </a:p>
          <a:p>
            <a:r>
              <a:rPr lang="en-US" b="1" dirty="0"/>
              <a:t>Use Cases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Identifying top celebrities based on below parameters to select his/her favorite celebrity​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Attributes(ex : location, gender, categories liked)​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interactions in past (Clubs which are subscribed to, Contests participated)</a:t>
            </a:r>
          </a:p>
        </p:txBody>
      </p:sp>
      <p:pic>
        <p:nvPicPr>
          <p:cNvPr id="1026" name="Picture 2" descr="Image result for recommender system">
            <a:extLst>
              <a:ext uri="{FF2B5EF4-FFF2-40B4-BE49-F238E27FC236}">
                <a16:creationId xmlns:a16="http://schemas.microsoft.com/office/drawing/2014/main" id="{84CBD7ED-F5C3-404C-B8AA-15C2A47C7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293" y="1077382"/>
            <a:ext cx="4325605" cy="378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06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AD6FD0-95A7-47EC-B712-CFBDBA46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Project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3D Model 1" descr="Male icon">
                <a:extLst>
                  <a:ext uri="{FF2B5EF4-FFF2-40B4-BE49-F238E27FC236}">
                    <a16:creationId xmlns:a16="http://schemas.microsoft.com/office/drawing/2014/main" id="{72E9626F-A7E5-4A58-9396-7D9A12C62E1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40751457"/>
                  </p:ext>
                </p:extLst>
              </p:nvPr>
            </p:nvGraphicFramePr>
            <p:xfrm>
              <a:off x="0" y="948864"/>
              <a:ext cx="778402" cy="214786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778402" cy="2147865"/>
                    </a:xfrm>
                    <a:prstGeom prst="rect">
                      <a:avLst/>
                    </a:prstGeom>
                  </am3d:spPr>
                  <am3d:camera>
                    <am3d:pos x="0" y="0" z="5031666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029133" d="1000000"/>
                    <am3d:preTrans dx="0" dy="-18000000" dz="2458"/>
                    <am3d:scale>
                      <am3d:sx n="1000000" d="1000000"/>
                      <am3d:sy n="1000000" d="1000000"/>
                      <am3d:sz n="1000000" d="1000000"/>
                    </am3d:scale>
                    <am3d:rot ax="1523819" ay="2384303" az="1013003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29723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3D Model 1" descr="Male icon">
                <a:extLst>
                  <a:ext uri="{FF2B5EF4-FFF2-40B4-BE49-F238E27FC236}">
                    <a16:creationId xmlns:a16="http://schemas.microsoft.com/office/drawing/2014/main" id="{72E9626F-A7E5-4A58-9396-7D9A12C62E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948864"/>
                <a:ext cx="778402" cy="2147865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B1CA57-ACEB-4BA8-A560-93E319B8B734}"/>
              </a:ext>
            </a:extLst>
          </p:cNvPr>
          <p:cNvCxnSpPr>
            <a:cxnSpLocks/>
          </p:cNvCxnSpPr>
          <p:nvPr/>
        </p:nvCxnSpPr>
        <p:spPr>
          <a:xfrm>
            <a:off x="778402" y="2022796"/>
            <a:ext cx="7467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mongodb">
            <a:extLst>
              <a:ext uri="{FF2B5EF4-FFF2-40B4-BE49-F238E27FC236}">
                <a16:creationId xmlns:a16="http://schemas.microsoft.com/office/drawing/2014/main" id="{B04A80B4-9F59-4A36-92E0-B3E270CE6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273" y="1490005"/>
            <a:ext cx="1894368" cy="106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59823C-06D6-43D4-8BC7-368790DF65D1}"/>
              </a:ext>
            </a:extLst>
          </p:cNvPr>
          <p:cNvCxnSpPr>
            <a:cxnSpLocks/>
            <a:stCxn id="1026" idx="3"/>
            <a:endCxn id="28" idx="1"/>
          </p:cNvCxnSpPr>
          <p:nvPr/>
        </p:nvCxnSpPr>
        <p:spPr>
          <a:xfrm>
            <a:off x="3441641" y="2022796"/>
            <a:ext cx="555766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9DC118-FBC6-4266-B580-D3E7BB16AD82}"/>
              </a:ext>
            </a:extLst>
          </p:cNvPr>
          <p:cNvCxnSpPr>
            <a:cxnSpLocks/>
          </p:cNvCxnSpPr>
          <p:nvPr/>
        </p:nvCxnSpPr>
        <p:spPr>
          <a:xfrm>
            <a:off x="6106006" y="1951661"/>
            <a:ext cx="6124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8" name="3D Model 27" descr="Computer monitor">
                <a:extLst>
                  <a:ext uri="{FF2B5EF4-FFF2-40B4-BE49-F238E27FC236}">
                    <a16:creationId xmlns:a16="http://schemas.microsoft.com/office/drawing/2014/main" id="{92B7438B-3B0E-4B8F-80E4-F1B37923649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71369970"/>
                  </p:ext>
                </p:extLst>
              </p:nvPr>
            </p:nvGraphicFramePr>
            <p:xfrm>
              <a:off x="3997407" y="1072126"/>
              <a:ext cx="2222696" cy="1901343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2222696" cy="1901343"/>
                    </a:xfrm>
                    <a:prstGeom prst="rect">
                      <a:avLst/>
                    </a:prstGeom>
                  </am3d:spPr>
                  <am3d:camera>
                    <am3d:pos x="0" y="0" z="6170424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595182" d="1000000"/>
                    <am3d:preTrans dx="0" dy="-13821232" dz="814017"/>
                    <am3d:scale>
                      <am3d:sx n="1000000" d="1000000"/>
                      <am3d:sy n="1000000" d="1000000"/>
                      <am3d:sz n="1000000" d="1000000"/>
                    </am3d:scale>
                    <am3d:rot ax="226228" ay="447658" az="29417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304750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8" name="3D Model 27" descr="Computer monitor">
                <a:extLst>
                  <a:ext uri="{FF2B5EF4-FFF2-40B4-BE49-F238E27FC236}">
                    <a16:creationId xmlns:a16="http://schemas.microsoft.com/office/drawing/2014/main" id="{92B7438B-3B0E-4B8F-80E4-F1B3792364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97407" y="1072126"/>
                <a:ext cx="2222696" cy="1901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9" name="3D Model 28" descr="Light Gray Cube">
                <a:extLst>
                  <a:ext uri="{FF2B5EF4-FFF2-40B4-BE49-F238E27FC236}">
                    <a16:creationId xmlns:a16="http://schemas.microsoft.com/office/drawing/2014/main" id="{58F65E33-6454-4DBB-82DD-00BD5A55074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6796699"/>
                  </p:ext>
                </p:extLst>
              </p:nvPr>
            </p:nvGraphicFramePr>
            <p:xfrm>
              <a:off x="6380871" y="517104"/>
              <a:ext cx="2689206" cy="2736402"/>
            </p:xfrm>
            <a:graphic>
              <a:graphicData uri="http://schemas.microsoft.com/office/drawing/2017/model3d">
                <am3d:model3d r:embed="rId7">
                  <am3d:spPr>
                    <a:xfrm>
                      <a:off x="0" y="0"/>
                      <a:ext cx="2689206" cy="2736402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9608423" ay="4055001" az="9692138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329759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9" name="3D Model 28" descr="Light Gray Cube">
                <a:extLst>
                  <a:ext uri="{FF2B5EF4-FFF2-40B4-BE49-F238E27FC236}">
                    <a16:creationId xmlns:a16="http://schemas.microsoft.com/office/drawing/2014/main" id="{58F65E33-6454-4DBB-82DD-00BD5A5507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80871" y="517104"/>
                <a:ext cx="2689206" cy="2736402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B4067E1-F6FF-42A1-AD1A-F199A7F03186}"/>
              </a:ext>
            </a:extLst>
          </p:cNvPr>
          <p:cNvSpPr txBox="1"/>
          <p:nvPr/>
        </p:nvSpPr>
        <p:spPr>
          <a:xfrm>
            <a:off x="4479320" y="1593328"/>
            <a:ext cx="1901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Azure ML</a:t>
            </a:r>
          </a:p>
          <a:p>
            <a:r>
              <a:rPr lang="en-US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6BFAA8-9021-4FCD-B22F-68801459B18E}"/>
              </a:ext>
            </a:extLst>
          </p:cNvPr>
          <p:cNvSpPr txBox="1"/>
          <p:nvPr/>
        </p:nvSpPr>
        <p:spPr>
          <a:xfrm>
            <a:off x="7098217" y="1331466"/>
            <a:ext cx="173796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Model Creation using Recommended Algorithms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9" name="3D Model 38" descr="Male icon">
                <a:extLst>
                  <a:ext uri="{FF2B5EF4-FFF2-40B4-BE49-F238E27FC236}">
                    <a16:creationId xmlns:a16="http://schemas.microsoft.com/office/drawing/2014/main" id="{234E6C5A-E394-4036-82D7-FEC63FDFD4D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04731483"/>
                  </p:ext>
                </p:extLst>
              </p:nvPr>
            </p:nvGraphicFramePr>
            <p:xfrm>
              <a:off x="6412250" y="4016240"/>
              <a:ext cx="1131837" cy="214786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131837" cy="2147868"/>
                    </a:xfrm>
                    <a:prstGeom prst="rect">
                      <a:avLst/>
                    </a:prstGeom>
                  </am3d:spPr>
                  <am3d:camera>
                    <am3d:pos x="0" y="0" z="5031666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029133" d="1000000"/>
                    <am3d:preTrans dx="0" dy="-18000000" dz="2458"/>
                    <am3d:scale>
                      <am3d:sx n="1000000" d="1000000"/>
                      <am3d:sy n="1000000" d="1000000"/>
                      <am3d:sz n="1000000" d="1000000"/>
                    </am3d:scale>
                    <am3d:rot ax="1523819" ay="2384303" az="1013003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229723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9" name="3D Model 38" descr="Male icon">
                <a:extLst>
                  <a:ext uri="{FF2B5EF4-FFF2-40B4-BE49-F238E27FC236}">
                    <a16:creationId xmlns:a16="http://schemas.microsoft.com/office/drawing/2014/main" id="{234E6C5A-E394-4036-82D7-FEC63FDFD4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12250" y="4016240"/>
                <a:ext cx="1131837" cy="2147868"/>
              </a:xfrm>
              <a:prstGeom prst="rect">
                <a:avLst/>
              </a:prstGeom>
            </p:spPr>
          </p:pic>
        </mc:Fallback>
      </mc:AlternateContent>
      <p:pic>
        <p:nvPicPr>
          <p:cNvPr id="1033" name="Picture 8" descr="Image result for fankick app">
            <a:extLst>
              <a:ext uri="{FF2B5EF4-FFF2-40B4-BE49-F238E27FC236}">
                <a16:creationId xmlns:a16="http://schemas.microsoft.com/office/drawing/2014/main" id="{10C750ED-A252-49EA-B8B3-713B1D97B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965" y="3743278"/>
            <a:ext cx="1263386" cy="224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5CE3FB7-0DB2-4E56-88D4-5BE71149AA6D}"/>
              </a:ext>
            </a:extLst>
          </p:cNvPr>
          <p:cNvCxnSpPr>
            <a:cxnSpLocks/>
            <a:endCxn id="1033" idx="1"/>
          </p:cNvCxnSpPr>
          <p:nvPr/>
        </p:nvCxnSpPr>
        <p:spPr>
          <a:xfrm>
            <a:off x="7371471" y="4867541"/>
            <a:ext cx="28994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41" name="3D Model 1040" descr="Gear">
                <a:extLst>
                  <a:ext uri="{FF2B5EF4-FFF2-40B4-BE49-F238E27FC236}">
                    <a16:creationId xmlns:a16="http://schemas.microsoft.com/office/drawing/2014/main" id="{18208662-5FA5-4A14-8261-C7A3077830D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84334848"/>
                  </p:ext>
                </p:extLst>
              </p:nvPr>
            </p:nvGraphicFramePr>
            <p:xfrm>
              <a:off x="10003601" y="1021195"/>
              <a:ext cx="1729115" cy="1741412"/>
            </p:xfrm>
            <a:graphic>
              <a:graphicData uri="http://schemas.microsoft.com/office/drawing/2017/model3d">
                <am3d:model3d r:embed="rId11">
                  <am3d:spPr>
                    <a:xfrm>
                      <a:off x="0" y="0"/>
                      <a:ext cx="1729115" cy="1741412"/>
                    </a:xfrm>
                    <a:prstGeom prst="rect">
                      <a:avLst/>
                    </a:prstGeom>
                  </am3d:spPr>
                  <am3d:camera>
                    <am3d:pos x="0" y="0" z="6676555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8431480" d="1000000"/>
                    <am3d:preTrans dx="-274335" dy="-18072582" dz="-86317"/>
                    <am3d:scale>
                      <am3d:sx n="1000000" d="1000000"/>
                      <am3d:sy n="1000000" d="1000000"/>
                      <am3d:sz n="1000000" d="1000000"/>
                    </am3d:scale>
                    <am3d:rot ax="28212" ay="-392505" az="-3219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253417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41" name="3D Model 1040" descr="Gear">
                <a:extLst>
                  <a:ext uri="{FF2B5EF4-FFF2-40B4-BE49-F238E27FC236}">
                    <a16:creationId xmlns:a16="http://schemas.microsoft.com/office/drawing/2014/main" id="{18208662-5FA5-4A14-8261-C7A3077830D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003601" y="1021195"/>
                <a:ext cx="1729115" cy="1741412"/>
              </a:xfrm>
              <a:prstGeom prst="rect">
                <a:avLst/>
              </a:prstGeom>
            </p:spPr>
          </p:pic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0D90551-FE67-41EB-8DBC-559463E7F5DE}"/>
              </a:ext>
            </a:extLst>
          </p:cNvPr>
          <p:cNvCxnSpPr>
            <a:cxnSpLocks/>
            <a:stCxn id="1033" idx="0"/>
            <a:endCxn id="1041" idx="2"/>
          </p:cNvCxnSpPr>
          <p:nvPr/>
        </p:nvCxnSpPr>
        <p:spPr>
          <a:xfrm flipH="1" flipV="1">
            <a:off x="10868159" y="2762607"/>
            <a:ext cx="34499" cy="9806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3FF8BD8-85C1-454C-9CAC-1EF65405F71A}"/>
              </a:ext>
            </a:extLst>
          </p:cNvPr>
          <p:cNvCxnSpPr>
            <a:cxnSpLocks/>
            <a:stCxn id="29" idx="3"/>
            <a:endCxn id="1041" idx="1"/>
          </p:cNvCxnSpPr>
          <p:nvPr/>
        </p:nvCxnSpPr>
        <p:spPr>
          <a:xfrm>
            <a:off x="9070077" y="1885305"/>
            <a:ext cx="933524" cy="65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D1DA0D5-B5F4-4BD5-9977-F6FD897F5B0D}"/>
              </a:ext>
            </a:extLst>
          </p:cNvPr>
          <p:cNvCxnSpPr>
            <a:cxnSpLocks/>
          </p:cNvCxnSpPr>
          <p:nvPr/>
        </p:nvCxnSpPr>
        <p:spPr>
          <a:xfrm flipH="1">
            <a:off x="7371471" y="4572000"/>
            <a:ext cx="2729132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464A1A6-B9D4-49E8-ACF2-D8B6D221DCE4}"/>
              </a:ext>
            </a:extLst>
          </p:cNvPr>
          <p:cNvCxnSpPr>
            <a:cxnSpLocks/>
          </p:cNvCxnSpPr>
          <p:nvPr/>
        </p:nvCxnSpPr>
        <p:spPr>
          <a:xfrm>
            <a:off x="11106552" y="2773190"/>
            <a:ext cx="75740" cy="970088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7AA6C8B-4DBF-4527-86C4-67D499C48BB5}"/>
              </a:ext>
            </a:extLst>
          </p:cNvPr>
          <p:cNvCxnSpPr>
            <a:cxnSpLocks/>
          </p:cNvCxnSpPr>
          <p:nvPr/>
        </p:nvCxnSpPr>
        <p:spPr>
          <a:xfrm flipH="1">
            <a:off x="9070078" y="2297863"/>
            <a:ext cx="1030525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0D29FF6-680E-462D-A449-E2F2E3C8CB67}"/>
              </a:ext>
            </a:extLst>
          </p:cNvPr>
          <p:cNvSpPr txBox="1"/>
          <p:nvPr/>
        </p:nvSpPr>
        <p:spPr>
          <a:xfrm>
            <a:off x="657743" y="669996"/>
            <a:ext cx="145752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Stores the User Interactions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08A9619-1EA0-41BF-B1BB-53CBBF055D2B}"/>
              </a:ext>
            </a:extLst>
          </p:cNvPr>
          <p:cNvSpPr txBox="1"/>
          <p:nvPr/>
        </p:nvSpPr>
        <p:spPr>
          <a:xfrm>
            <a:off x="3241593" y="843674"/>
            <a:ext cx="11595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Extract Data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3AEE2A-CA88-4F3B-9D10-1ADB54E37D6B}"/>
              </a:ext>
            </a:extLst>
          </p:cNvPr>
          <p:cNvSpPr txBox="1"/>
          <p:nvPr/>
        </p:nvSpPr>
        <p:spPr>
          <a:xfrm>
            <a:off x="5997772" y="946997"/>
            <a:ext cx="11595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Train the model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CDD3256-5BC1-46E5-B44B-3917320CF099}"/>
              </a:ext>
            </a:extLst>
          </p:cNvPr>
          <p:cNvSpPr txBox="1"/>
          <p:nvPr/>
        </p:nvSpPr>
        <p:spPr>
          <a:xfrm>
            <a:off x="8973754" y="1010612"/>
            <a:ext cx="11595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Deploy API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8C685B-9A20-40D2-914F-2FDFC93FBBFA}"/>
              </a:ext>
            </a:extLst>
          </p:cNvPr>
          <p:cNvSpPr txBox="1"/>
          <p:nvPr/>
        </p:nvSpPr>
        <p:spPr>
          <a:xfrm>
            <a:off x="7770575" y="4897118"/>
            <a:ext cx="173931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Interaction with the App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E95CA86-E205-46E4-B8A9-33908FA3D909}"/>
              </a:ext>
            </a:extLst>
          </p:cNvPr>
          <p:cNvSpPr txBox="1"/>
          <p:nvPr/>
        </p:nvSpPr>
        <p:spPr>
          <a:xfrm>
            <a:off x="8750231" y="3009568"/>
            <a:ext cx="19062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Recommendation to user using API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29680E4-9824-44CF-BF1E-E3EA660D60E2}"/>
              </a:ext>
            </a:extLst>
          </p:cNvPr>
          <p:cNvSpPr txBox="1"/>
          <p:nvPr/>
        </p:nvSpPr>
        <p:spPr>
          <a:xfrm>
            <a:off x="11191541" y="2424793"/>
            <a:ext cx="115135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API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698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AD6FD0-95A7-47EC-B712-CFBDBA46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B1CA57-ACEB-4BA8-A560-93E319B8B734}"/>
              </a:ext>
            </a:extLst>
          </p:cNvPr>
          <p:cNvCxnSpPr>
            <a:cxnSpLocks/>
            <a:stCxn id="1027" idx="4"/>
            <a:endCxn id="30" idx="1"/>
          </p:cNvCxnSpPr>
          <p:nvPr/>
        </p:nvCxnSpPr>
        <p:spPr>
          <a:xfrm flipV="1">
            <a:off x="1219647" y="2587849"/>
            <a:ext cx="1323723" cy="29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08A9619-1EA0-41BF-B1BB-53CBBF055D2B}"/>
              </a:ext>
            </a:extLst>
          </p:cNvPr>
          <p:cNvSpPr txBox="1"/>
          <p:nvPr/>
        </p:nvSpPr>
        <p:spPr>
          <a:xfrm>
            <a:off x="2336040" y="3778919"/>
            <a:ext cx="213789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Celebrity Details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F726E0-03FD-4F1F-89C3-FC54AD7AF3D8}"/>
              </a:ext>
            </a:extLst>
          </p:cNvPr>
          <p:cNvSpPr/>
          <p:nvPr/>
        </p:nvSpPr>
        <p:spPr>
          <a:xfrm>
            <a:off x="2543370" y="2126184"/>
            <a:ext cx="1457525" cy="923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Extraction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7DAE7D-48D2-48E1-A2F1-7E67BDEAC2ED}"/>
              </a:ext>
            </a:extLst>
          </p:cNvPr>
          <p:cNvSpPr/>
          <p:nvPr/>
        </p:nvSpPr>
        <p:spPr>
          <a:xfrm>
            <a:off x="2951058" y="709755"/>
            <a:ext cx="12791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Extract Datasets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8056EA-DA4D-4308-A334-6BE10A25024C}"/>
              </a:ext>
            </a:extLst>
          </p:cNvPr>
          <p:cNvSpPr/>
          <p:nvPr/>
        </p:nvSpPr>
        <p:spPr>
          <a:xfrm>
            <a:off x="4014963" y="894421"/>
            <a:ext cx="1457525" cy="92333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Azure Storage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7B68F2A-5913-4D5A-B0F1-87C32277386A}"/>
              </a:ext>
            </a:extLst>
          </p:cNvPr>
          <p:cNvSpPr/>
          <p:nvPr/>
        </p:nvSpPr>
        <p:spPr>
          <a:xfrm>
            <a:off x="5708117" y="1371177"/>
            <a:ext cx="13919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Final Datasets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69FBA05-AD67-45BE-8033-A908FC5718D4}"/>
              </a:ext>
            </a:extLst>
          </p:cNvPr>
          <p:cNvSpPr/>
          <p:nvPr/>
        </p:nvSpPr>
        <p:spPr>
          <a:xfrm>
            <a:off x="2364717" y="4995846"/>
            <a:ext cx="3343400" cy="6463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Note: This data can be used for Power BI or any other reporting tool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04D0C44-501A-46A6-A185-7298F2871BE7}"/>
              </a:ext>
            </a:extLst>
          </p:cNvPr>
          <p:cNvSpPr/>
          <p:nvPr/>
        </p:nvSpPr>
        <p:spPr>
          <a:xfrm>
            <a:off x="1212248" y="2125309"/>
            <a:ext cx="1455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Connectivity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FC1C60D-42AB-4DEB-94CA-8E594172B4D9}"/>
              </a:ext>
            </a:extLst>
          </p:cNvPr>
          <p:cNvSpPr/>
          <p:nvPr/>
        </p:nvSpPr>
        <p:spPr>
          <a:xfrm>
            <a:off x="4891315" y="2126660"/>
            <a:ext cx="1570454" cy="923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Preprocessing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67D483-5B99-488F-8C9B-C91930908B55}"/>
              </a:ext>
            </a:extLst>
          </p:cNvPr>
          <p:cNvSpPr txBox="1"/>
          <p:nvPr/>
        </p:nvSpPr>
        <p:spPr>
          <a:xfrm>
            <a:off x="2380231" y="3162156"/>
            <a:ext cx="242084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Acquiring required Datasets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29E9C72-5969-44DB-AF27-611C82A25152}"/>
              </a:ext>
            </a:extLst>
          </p:cNvPr>
          <p:cNvCxnSpPr>
            <a:cxnSpLocks/>
            <a:stCxn id="30" idx="0"/>
            <a:endCxn id="37" idx="1"/>
          </p:cNvCxnSpPr>
          <p:nvPr/>
        </p:nvCxnSpPr>
        <p:spPr>
          <a:xfrm rot="5400000" flipH="1" flipV="1">
            <a:off x="3258499" y="1369720"/>
            <a:ext cx="770098" cy="7428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09B7D88-79D6-4A69-AE70-AA7909B75227}"/>
              </a:ext>
            </a:extLst>
          </p:cNvPr>
          <p:cNvSpPr txBox="1"/>
          <p:nvPr/>
        </p:nvSpPr>
        <p:spPr>
          <a:xfrm>
            <a:off x="4847175" y="3162156"/>
            <a:ext cx="225285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Ex: Interest Score calculation between user &amp; celebrity</a:t>
            </a:r>
          </a:p>
          <a:p>
            <a:r>
              <a:rPr lang="en-US" dirty="0"/>
              <a:t>Ex: Gender Prediction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17F21D8B-5229-4F5A-9FA8-1CF79D99BA57}"/>
              </a:ext>
            </a:extLst>
          </p:cNvPr>
          <p:cNvCxnSpPr>
            <a:cxnSpLocks/>
            <a:stCxn id="37" idx="2"/>
            <a:endCxn id="47" idx="0"/>
          </p:cNvCxnSpPr>
          <p:nvPr/>
        </p:nvCxnSpPr>
        <p:spPr>
          <a:xfrm rot="16200000" flipH="1">
            <a:off x="5055680" y="1505797"/>
            <a:ext cx="308909" cy="932816"/>
          </a:xfrm>
          <a:prstGeom prst="bentConnector3">
            <a:avLst>
              <a:gd name="adj1" fmla="val 2722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F47CF25A-339A-4956-A18F-417E3FCF7B5C}"/>
              </a:ext>
            </a:extLst>
          </p:cNvPr>
          <p:cNvCxnSpPr>
            <a:cxnSpLocks/>
            <a:stCxn id="47" idx="3"/>
            <a:endCxn id="37" idx="3"/>
          </p:cNvCxnSpPr>
          <p:nvPr/>
        </p:nvCxnSpPr>
        <p:spPr>
          <a:xfrm flipH="1" flipV="1">
            <a:off x="5472488" y="1356086"/>
            <a:ext cx="989281" cy="1232239"/>
          </a:xfrm>
          <a:prstGeom prst="bentConnector3">
            <a:avLst>
              <a:gd name="adj1" fmla="val -70034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6270CDB-8C6A-465C-893C-72F1C4122286}"/>
              </a:ext>
            </a:extLst>
          </p:cNvPr>
          <p:cNvCxnSpPr>
            <a:cxnSpLocks/>
            <a:stCxn id="37" idx="0"/>
          </p:cNvCxnSpPr>
          <p:nvPr/>
        </p:nvCxnSpPr>
        <p:spPr>
          <a:xfrm rot="16200000" flipH="1">
            <a:off x="6377143" y="-738997"/>
            <a:ext cx="1246495" cy="4513330"/>
          </a:xfrm>
          <a:prstGeom prst="bentConnector4">
            <a:avLst>
              <a:gd name="adj1" fmla="val -10439"/>
              <a:gd name="adj2" fmla="val 10015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A07861DB-1527-475A-869A-1EA2A6BD1EBC}"/>
              </a:ext>
            </a:extLst>
          </p:cNvPr>
          <p:cNvSpPr/>
          <p:nvPr/>
        </p:nvSpPr>
        <p:spPr>
          <a:xfrm>
            <a:off x="5504877" y="817252"/>
            <a:ext cx="26262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Datasets to train the model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91E570C-9FBE-4E74-AF26-9EBA372BF2A6}"/>
              </a:ext>
            </a:extLst>
          </p:cNvPr>
          <p:cNvSpPr/>
          <p:nvPr/>
        </p:nvSpPr>
        <p:spPr>
          <a:xfrm>
            <a:off x="9261985" y="1817750"/>
            <a:ext cx="1669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Model Creation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5D101-9ED1-4A74-A694-4B6CEAEB8F69}"/>
              </a:ext>
            </a:extLst>
          </p:cNvPr>
          <p:cNvSpPr/>
          <p:nvPr/>
        </p:nvSpPr>
        <p:spPr>
          <a:xfrm>
            <a:off x="9130189" y="2125308"/>
            <a:ext cx="252961" cy="3506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BE3965FC-C187-46D6-ACDD-F7C226B98BC6}"/>
              </a:ext>
            </a:extLst>
          </p:cNvPr>
          <p:cNvCxnSpPr>
            <a:cxnSpLocks/>
            <a:stCxn id="75" idx="4"/>
            <a:endCxn id="94" idx="0"/>
          </p:cNvCxnSpPr>
          <p:nvPr/>
        </p:nvCxnSpPr>
        <p:spPr>
          <a:xfrm rot="5400000">
            <a:off x="8508476" y="2480527"/>
            <a:ext cx="752808" cy="74358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BF190164-D123-404B-AAD6-4AE2C4D34D58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9101921" y="2852317"/>
            <a:ext cx="1058872" cy="37640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19B0483A-D6DB-423F-AA46-C9357109BFBF}"/>
              </a:ext>
            </a:extLst>
          </p:cNvPr>
          <p:cNvSpPr/>
          <p:nvPr/>
        </p:nvSpPr>
        <p:spPr>
          <a:xfrm>
            <a:off x="7727862" y="3228721"/>
            <a:ext cx="1570454" cy="923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Collaborative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Filtering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0EDD680-52DE-4E75-B274-EDDE1C8B39AB}"/>
              </a:ext>
            </a:extLst>
          </p:cNvPr>
          <p:cNvSpPr/>
          <p:nvPr/>
        </p:nvSpPr>
        <p:spPr>
          <a:xfrm>
            <a:off x="9375566" y="3228721"/>
            <a:ext cx="1570454" cy="923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Content-based Filtering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ADE7A78-81C8-4A0C-BBC0-B64ABAFD570B}"/>
              </a:ext>
            </a:extLst>
          </p:cNvPr>
          <p:cNvSpPr/>
          <p:nvPr/>
        </p:nvSpPr>
        <p:spPr>
          <a:xfrm>
            <a:off x="7680591" y="4223125"/>
            <a:ext cx="1593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Algorithm: </a:t>
            </a:r>
            <a:r>
              <a:rPr lang="en-US" b="1" dirty="0"/>
              <a:t>SAR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71EC722-4C2F-447B-9260-00943FACB19F}"/>
              </a:ext>
            </a:extLst>
          </p:cNvPr>
          <p:cNvSpPr/>
          <p:nvPr/>
        </p:nvSpPr>
        <p:spPr>
          <a:xfrm>
            <a:off x="9372152" y="4223125"/>
            <a:ext cx="1791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Algorithm</a:t>
            </a:r>
            <a:r>
              <a:rPr lang="en-US" b="1" dirty="0"/>
              <a:t>: LGBM</a:t>
            </a:r>
          </a:p>
        </p:txBody>
      </p:sp>
      <p:sp>
        <p:nvSpPr>
          <p:cNvPr id="1027" name="Flowchart: Magnetic Disk 1026">
            <a:extLst>
              <a:ext uri="{FF2B5EF4-FFF2-40B4-BE49-F238E27FC236}">
                <a16:creationId xmlns:a16="http://schemas.microsoft.com/office/drawing/2014/main" id="{DB357529-47AD-4C5E-9A2B-0CC48A17C08C}"/>
              </a:ext>
            </a:extLst>
          </p:cNvPr>
          <p:cNvSpPr/>
          <p:nvPr/>
        </p:nvSpPr>
        <p:spPr>
          <a:xfrm>
            <a:off x="35803" y="1956251"/>
            <a:ext cx="1183844" cy="132233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MongoDB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44DFD6C-62D8-4AEB-8FF2-5B374313A04D}"/>
              </a:ext>
            </a:extLst>
          </p:cNvPr>
          <p:cNvSpPr/>
          <p:nvPr/>
        </p:nvSpPr>
        <p:spPr>
          <a:xfrm>
            <a:off x="8508555" y="5310930"/>
            <a:ext cx="1570454" cy="923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 API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0EA695E5-6A39-4993-A95F-06F53A8CC750}"/>
              </a:ext>
            </a:extLst>
          </p:cNvPr>
          <p:cNvCxnSpPr>
            <a:cxnSpLocks/>
            <a:stCxn id="100" idx="2"/>
            <a:endCxn id="105" idx="0"/>
          </p:cNvCxnSpPr>
          <p:nvPr/>
        </p:nvCxnSpPr>
        <p:spPr>
          <a:xfrm rot="16200000" flipH="1">
            <a:off x="8526361" y="4543508"/>
            <a:ext cx="718473" cy="81637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51E72F22-A69E-4CFC-B001-48C7CED88504}"/>
              </a:ext>
            </a:extLst>
          </p:cNvPr>
          <p:cNvCxnSpPr>
            <a:cxnSpLocks/>
            <a:stCxn id="101" idx="2"/>
            <a:endCxn id="105" idx="0"/>
          </p:cNvCxnSpPr>
          <p:nvPr/>
        </p:nvCxnSpPr>
        <p:spPr>
          <a:xfrm rot="5400000">
            <a:off x="9421723" y="4464517"/>
            <a:ext cx="718473" cy="97435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Flowchart: Connector 1037">
            <a:extLst>
              <a:ext uri="{FF2B5EF4-FFF2-40B4-BE49-F238E27FC236}">
                <a16:creationId xmlns:a16="http://schemas.microsoft.com/office/drawing/2014/main" id="{9C54B9A6-23A7-42B0-AFA8-17C9A5B8D1B1}"/>
              </a:ext>
            </a:extLst>
          </p:cNvPr>
          <p:cNvSpPr/>
          <p:nvPr/>
        </p:nvSpPr>
        <p:spPr>
          <a:xfrm>
            <a:off x="1896738" y="2646394"/>
            <a:ext cx="385630" cy="31944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8" name="Flowchart: Connector 117">
            <a:extLst>
              <a:ext uri="{FF2B5EF4-FFF2-40B4-BE49-F238E27FC236}">
                <a16:creationId xmlns:a16="http://schemas.microsoft.com/office/drawing/2014/main" id="{AF5B8D31-29BD-45C1-9510-B98CE0CC4E28}"/>
              </a:ext>
            </a:extLst>
          </p:cNvPr>
          <p:cNvSpPr/>
          <p:nvPr/>
        </p:nvSpPr>
        <p:spPr>
          <a:xfrm>
            <a:off x="3327239" y="1694100"/>
            <a:ext cx="385630" cy="31944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9" name="Flowchart: Connector 118">
            <a:extLst>
              <a:ext uri="{FF2B5EF4-FFF2-40B4-BE49-F238E27FC236}">
                <a16:creationId xmlns:a16="http://schemas.microsoft.com/office/drawing/2014/main" id="{29F8F93B-EDBE-4330-8E89-667663D06E77}"/>
              </a:ext>
            </a:extLst>
          </p:cNvPr>
          <p:cNvSpPr/>
          <p:nvPr/>
        </p:nvSpPr>
        <p:spPr>
          <a:xfrm>
            <a:off x="4473934" y="1973040"/>
            <a:ext cx="385630" cy="31944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0" name="Flowchart: Connector 119">
            <a:extLst>
              <a:ext uri="{FF2B5EF4-FFF2-40B4-BE49-F238E27FC236}">
                <a16:creationId xmlns:a16="http://schemas.microsoft.com/office/drawing/2014/main" id="{2FF2A571-47E2-4043-8B4A-5DAFF0B1F0BC}"/>
              </a:ext>
            </a:extLst>
          </p:cNvPr>
          <p:cNvSpPr/>
          <p:nvPr/>
        </p:nvSpPr>
        <p:spPr>
          <a:xfrm>
            <a:off x="6661567" y="2646394"/>
            <a:ext cx="385630" cy="31944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1" name="Flowchart: Connector 120">
            <a:extLst>
              <a:ext uri="{FF2B5EF4-FFF2-40B4-BE49-F238E27FC236}">
                <a16:creationId xmlns:a16="http://schemas.microsoft.com/office/drawing/2014/main" id="{51C5CCC2-FF30-4EF6-926F-EB0CEA727A1A}"/>
              </a:ext>
            </a:extLst>
          </p:cNvPr>
          <p:cNvSpPr/>
          <p:nvPr/>
        </p:nvSpPr>
        <p:spPr>
          <a:xfrm>
            <a:off x="9311639" y="1452142"/>
            <a:ext cx="385630" cy="31944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5349E981-3637-4E12-AFEF-32F5025C9CEA}"/>
              </a:ext>
            </a:extLst>
          </p:cNvPr>
          <p:cNvSpPr/>
          <p:nvPr/>
        </p:nvSpPr>
        <p:spPr>
          <a:xfrm>
            <a:off x="8841497" y="4951693"/>
            <a:ext cx="385630" cy="31944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C014571D-5B28-4D62-A41E-820C8890DF84}"/>
              </a:ext>
            </a:extLst>
          </p:cNvPr>
          <p:cNvSpPr/>
          <p:nvPr/>
        </p:nvSpPr>
        <p:spPr>
          <a:xfrm>
            <a:off x="1744394" y="709756"/>
            <a:ext cx="9748911" cy="5662910"/>
          </a:xfrm>
          <a:prstGeom prst="rect">
            <a:avLst/>
          </a:prstGeom>
          <a:noFill/>
          <a:ln w="5715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873642E-BB6A-4925-9ABB-D412EBC192D1}"/>
              </a:ext>
            </a:extLst>
          </p:cNvPr>
          <p:cNvSpPr/>
          <p:nvPr/>
        </p:nvSpPr>
        <p:spPr>
          <a:xfrm>
            <a:off x="1742970" y="5991636"/>
            <a:ext cx="5139703" cy="3132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Azure ML Workspace</a:t>
            </a:r>
          </a:p>
        </p:txBody>
      </p:sp>
    </p:spTree>
    <p:extLst>
      <p:ext uri="{BB962C8B-B14F-4D97-AF65-F5344CB8AC3E}">
        <p14:creationId xmlns:p14="http://schemas.microsoft.com/office/powerpoint/2010/main" val="84227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AD6FD0-95A7-47EC-B712-CFBDBA46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Automation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29B368-18DA-439A-AE98-5007200FFAF1}"/>
              </a:ext>
            </a:extLst>
          </p:cNvPr>
          <p:cNvSpPr/>
          <p:nvPr/>
        </p:nvSpPr>
        <p:spPr>
          <a:xfrm>
            <a:off x="212102" y="1035706"/>
            <a:ext cx="1753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Azure ML Studio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F613EE-683D-48A4-BF8C-03024FAA2DBC}"/>
              </a:ext>
            </a:extLst>
          </p:cNvPr>
          <p:cNvSpPr/>
          <p:nvPr/>
        </p:nvSpPr>
        <p:spPr>
          <a:xfrm>
            <a:off x="212102" y="1405038"/>
            <a:ext cx="33048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Version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Version Management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CCFE1B-6E39-4F02-AC4E-89AFA24A35BF}"/>
              </a:ext>
            </a:extLst>
          </p:cNvPr>
          <p:cNvSpPr/>
          <p:nvPr/>
        </p:nvSpPr>
        <p:spPr>
          <a:xfrm>
            <a:off x="212102" y="2209269"/>
            <a:ext cx="1507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Azure ML Ops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895A9BA-C306-4E8B-88F1-37A647619414}"/>
              </a:ext>
            </a:extLst>
          </p:cNvPr>
          <p:cNvSpPr/>
          <p:nvPr/>
        </p:nvSpPr>
        <p:spPr>
          <a:xfrm>
            <a:off x="212102" y="2516323"/>
            <a:ext cx="6849880" cy="120982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AE890B-EF9D-4D04-9236-D2052435D8D0}"/>
              </a:ext>
            </a:extLst>
          </p:cNvPr>
          <p:cNvSpPr/>
          <p:nvPr/>
        </p:nvSpPr>
        <p:spPr>
          <a:xfrm>
            <a:off x="596312" y="2818778"/>
            <a:ext cx="1144513" cy="6049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Extraction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10728D-9F0E-4657-AE9F-AA9C54EFBE69}"/>
              </a:ext>
            </a:extLst>
          </p:cNvPr>
          <p:cNvSpPr/>
          <p:nvPr/>
        </p:nvSpPr>
        <p:spPr>
          <a:xfrm>
            <a:off x="2211752" y="2818777"/>
            <a:ext cx="1650950" cy="6049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Preprocessing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BED594-BFAB-4761-A294-D0D2AF3E103C}"/>
              </a:ext>
            </a:extLst>
          </p:cNvPr>
          <p:cNvSpPr/>
          <p:nvPr/>
        </p:nvSpPr>
        <p:spPr>
          <a:xfrm>
            <a:off x="4333629" y="2818778"/>
            <a:ext cx="1144513" cy="6049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Storage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A50052-7E00-4FC3-BFF3-43A1C12E4656}"/>
              </a:ext>
            </a:extLst>
          </p:cNvPr>
          <p:cNvSpPr/>
          <p:nvPr/>
        </p:nvSpPr>
        <p:spPr>
          <a:xfrm>
            <a:off x="2355622" y="2480584"/>
            <a:ext cx="1752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Delta Capture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77CE25-51BE-4022-A00E-7ECB2E0D5D86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357164" y="2665250"/>
            <a:ext cx="1998458" cy="2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4C2A46-8E82-41B7-8FE0-60FD678A69BD}"/>
              </a:ext>
            </a:extLst>
          </p:cNvPr>
          <p:cNvCxnSpPr>
            <a:cxnSpLocks/>
          </p:cNvCxnSpPr>
          <p:nvPr/>
        </p:nvCxnSpPr>
        <p:spPr>
          <a:xfrm>
            <a:off x="3862701" y="2665250"/>
            <a:ext cx="2243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897D59E3-2BFA-4F32-A0C1-16F9798D4A18}"/>
              </a:ext>
            </a:extLst>
          </p:cNvPr>
          <p:cNvSpPr/>
          <p:nvPr/>
        </p:nvSpPr>
        <p:spPr>
          <a:xfrm>
            <a:off x="212102" y="4245458"/>
            <a:ext cx="6849880" cy="120982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08E7F2-461A-46E3-A01F-A590B962AF47}"/>
              </a:ext>
            </a:extLst>
          </p:cNvPr>
          <p:cNvSpPr/>
          <p:nvPr/>
        </p:nvSpPr>
        <p:spPr>
          <a:xfrm>
            <a:off x="596312" y="4547913"/>
            <a:ext cx="1144513" cy="6049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Storage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0D43644-9979-4634-9D1D-E5C16755F16C}"/>
              </a:ext>
            </a:extLst>
          </p:cNvPr>
          <p:cNvSpPr/>
          <p:nvPr/>
        </p:nvSpPr>
        <p:spPr>
          <a:xfrm>
            <a:off x="2211752" y="4547912"/>
            <a:ext cx="1650950" cy="6049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7A450F-5793-4939-85C9-F52186F5AB51}"/>
              </a:ext>
            </a:extLst>
          </p:cNvPr>
          <p:cNvSpPr/>
          <p:nvPr/>
        </p:nvSpPr>
        <p:spPr>
          <a:xfrm>
            <a:off x="4333629" y="4547913"/>
            <a:ext cx="1144513" cy="6049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API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164D5F-4CB0-49FA-831C-74CCA90666A0}"/>
              </a:ext>
            </a:extLst>
          </p:cNvPr>
          <p:cNvSpPr/>
          <p:nvPr/>
        </p:nvSpPr>
        <p:spPr>
          <a:xfrm>
            <a:off x="951205" y="4130652"/>
            <a:ext cx="5085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Model Continuous Integration &amp; Deployment(Prod)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B79361-8278-4D8A-9D3C-E7289A2A0F1F}"/>
              </a:ext>
            </a:extLst>
          </p:cNvPr>
          <p:cNvSpPr/>
          <p:nvPr/>
        </p:nvSpPr>
        <p:spPr>
          <a:xfrm>
            <a:off x="7205853" y="2262634"/>
            <a:ext cx="4389836" cy="14635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pipeline Captures Data changes in the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 is stored in Azure Cloud which can be used by any ML model or Reporting tools.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0C74C35-A584-492B-B87E-035847149C1A}"/>
              </a:ext>
            </a:extLst>
          </p:cNvPr>
          <p:cNvSpPr/>
          <p:nvPr/>
        </p:nvSpPr>
        <p:spPr>
          <a:xfrm>
            <a:off x="7205853" y="4112446"/>
            <a:ext cx="4389836" cy="14635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pipeline automates the recursive learning process to incorporate updated behavior of the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takes care of production deployment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30A0221-16ED-4B43-A527-CA804274B99F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270411" y="4315318"/>
            <a:ext cx="680794" cy="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B218092-A773-4586-9DB7-2E094B67A850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6037073" y="4315318"/>
            <a:ext cx="400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379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275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Office Theme</vt:lpstr>
      <vt:lpstr>Table of Contents</vt:lpstr>
      <vt:lpstr>Objective</vt:lpstr>
      <vt:lpstr>Overview of the Project</vt:lpstr>
      <vt:lpstr>workflow</vt:lpstr>
      <vt:lpstr>Process Automation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 Contents</dc:title>
  <dc:creator>Madhan Kumar Chilukala</dc:creator>
  <cp:lastModifiedBy>Madhan Kumar Chilukala</cp:lastModifiedBy>
  <cp:revision>34</cp:revision>
  <dcterms:created xsi:type="dcterms:W3CDTF">2019-11-20T11:35:45Z</dcterms:created>
  <dcterms:modified xsi:type="dcterms:W3CDTF">2019-12-24T16:53:05Z</dcterms:modified>
</cp:coreProperties>
</file>