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1" r:id="rId12"/>
    <p:sldId id="272" r:id="rId13"/>
    <p:sldId id="265" r:id="rId14"/>
    <p:sldId id="270"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50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a:t>
            </a:r>
            <a:r>
              <a:rPr lang="en-IN" baseline="0" dirty="0"/>
              <a:t> Performance Analysis</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871511248398841E-2"/>
          <c:y val="0.34878973461650625"/>
          <c:w val="0.67638519040478939"/>
          <c:h val="0.56695902595508896"/>
        </c:manualLayout>
      </c:layout>
      <c:barChart>
        <c:barDir val="col"/>
        <c:grouping val="clustered"/>
        <c:varyColors val="0"/>
        <c:ser>
          <c:idx val="0"/>
          <c:order val="0"/>
          <c:tx>
            <c:strRef>
              <c:f>Sheet1!$B$4:$B$5</c:f>
              <c:strCache>
                <c:ptCount val="1"/>
                <c:pt idx="0">
                  <c:v>HIGH</c:v>
                </c:pt>
              </c:strCache>
            </c:strRef>
          </c:tx>
          <c:spPr>
            <a:solidFill>
              <a:schemeClr val="accent1"/>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389E-48B0-99A1-03B9A2F94532}"/>
            </c:ext>
          </c:extLst>
        </c:ser>
        <c:ser>
          <c:idx val="1"/>
          <c:order val="1"/>
          <c:tx>
            <c:strRef>
              <c:f>Sheet1!$C$4:$C$5</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389E-48B0-99A1-03B9A2F94532}"/>
            </c:ext>
          </c:extLst>
        </c:ser>
        <c:ser>
          <c:idx val="2"/>
          <c:order val="2"/>
          <c:tx>
            <c:strRef>
              <c:f>Sheet1!$D$4:$D$5</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389E-48B0-99A1-03B9A2F94532}"/>
            </c:ext>
          </c:extLst>
        </c:ser>
        <c:ser>
          <c:idx val="3"/>
          <c:order val="3"/>
          <c:tx>
            <c:strRef>
              <c:f>Sheet1!$E$4:$E$5</c:f>
              <c:strCache>
                <c:ptCount val="1"/>
                <c:pt idx="0">
                  <c:v>VERY HIGH</c:v>
                </c:pt>
              </c:strCache>
            </c:strRef>
          </c:tx>
          <c:spPr>
            <a:solidFill>
              <a:schemeClr val="accent4"/>
            </a:solidFill>
            <a:ln>
              <a:noFill/>
            </a:ln>
            <a:effectLst/>
          </c:spPr>
          <c:invertIfNegative val="0"/>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389E-48B0-99A1-03B9A2F94532}"/>
            </c:ext>
          </c:extLst>
        </c:ser>
        <c:dLbls>
          <c:showLegendKey val="0"/>
          <c:showVal val="0"/>
          <c:showCatName val="0"/>
          <c:showSerName val="0"/>
          <c:showPercent val="0"/>
          <c:showBubbleSize val="0"/>
        </c:dLbls>
        <c:gapWidth val="219"/>
        <c:overlap val="-27"/>
        <c:axId val="380210240"/>
        <c:axId val="380210720"/>
      </c:barChart>
      <c:catAx>
        <c:axId val="380210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720"/>
        <c:crosses val="autoZero"/>
        <c:auto val="1"/>
        <c:lblAlgn val="ctr"/>
        <c:lblOffset val="100"/>
        <c:noMultiLvlLbl val="0"/>
      </c:catAx>
      <c:valAx>
        <c:axId val="380210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802102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1.xlsx]Sheet1!PivotTable1</c:name>
    <c:fmtId val="19"/>
  </c:pivotSource>
  <c:chart>
    <c:title>
      <c:layout>
        <c:manualLayout>
          <c:xMode val="edge"/>
          <c:yMode val="edge"/>
          <c:x val="2.7077865266838966E-4"/>
          <c:y val="0.90621971008810609"/>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50"/>
      <c:rotY val="0"/>
      <c:depthPercent val="100"/>
      <c:rAngAx val="0"/>
      <c:perspective val="6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1.1111111111111112E-2"/>
          <c:y val="0.38104681935504958"/>
          <c:w val="0.74722222222222223"/>
          <c:h val="0.50470916239204544"/>
        </c:manualLayout>
      </c:layout>
      <c:pie3DChart>
        <c:varyColors val="1"/>
        <c:ser>
          <c:idx val="0"/>
          <c:order val="0"/>
          <c:tx>
            <c:strRef>
              <c:f>Sheet1!$B$4:$B$5</c:f>
              <c:strCache>
                <c:ptCount val="1"/>
                <c:pt idx="0">
                  <c:v>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1-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3-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5-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7-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9-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B-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D-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0F-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1-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3-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Sheet1!$B$6:$B$16</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1D4-436E-A77E-5203E8342B0E}"/>
            </c:ext>
          </c:extLst>
        </c:ser>
        <c:ser>
          <c:idx val="1"/>
          <c:order val="1"/>
          <c:tx>
            <c:strRef>
              <c:f>Sheet1!$C$4:$C$5</c:f>
              <c:strCache>
                <c:ptCount val="1"/>
                <c:pt idx="0">
                  <c:v>LOW</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6-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8-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A-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C-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1E-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0-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2-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4-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6-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8-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Sheet1!$C$6:$C$16</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1D4-436E-A77E-5203E8342B0E}"/>
            </c:ext>
          </c:extLst>
        </c:ser>
        <c:ser>
          <c:idx val="2"/>
          <c:order val="2"/>
          <c:tx>
            <c:strRef>
              <c:f>Sheet1!$D$4:$D$5</c:f>
              <c:strCache>
                <c:ptCount val="1"/>
                <c:pt idx="0">
                  <c:v>MED</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B-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D-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2F-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1-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3-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5-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7-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9-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B-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3D-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Sheet1!$D$6:$D$16</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1D4-436E-A77E-5203E8342B0E}"/>
            </c:ext>
          </c:extLst>
        </c:ser>
        <c:ser>
          <c:idx val="3"/>
          <c:order val="3"/>
          <c:tx>
            <c:strRef>
              <c:f>Sheet1!$E$4:$E$5</c:f>
              <c:strCache>
                <c:ptCount val="1"/>
                <c:pt idx="0">
                  <c:v>VERY HIGH</c:v>
                </c:pt>
              </c:strCache>
            </c:strRef>
          </c:tx>
          <c:dPt>
            <c:idx val="0"/>
            <c:bubble3D val="0"/>
            <c:spPr>
              <a:solidFill>
                <a:schemeClr val="accent1"/>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0-B1D4-436E-A77E-5203E8342B0E}"/>
              </c:ext>
            </c:extLst>
          </c:dPt>
          <c:dPt>
            <c:idx val="1"/>
            <c:bubble3D val="0"/>
            <c:spPr>
              <a:solidFill>
                <a:schemeClr val="accent2"/>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2-B1D4-436E-A77E-5203E8342B0E}"/>
              </c:ext>
            </c:extLst>
          </c:dPt>
          <c:dPt>
            <c:idx val="2"/>
            <c:bubble3D val="0"/>
            <c:spPr>
              <a:solidFill>
                <a:schemeClr val="accent3"/>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4-B1D4-436E-A77E-5203E8342B0E}"/>
              </c:ext>
            </c:extLst>
          </c:dPt>
          <c:dPt>
            <c:idx val="3"/>
            <c:bubble3D val="0"/>
            <c:spPr>
              <a:solidFill>
                <a:schemeClr val="accent4"/>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6-B1D4-436E-A77E-5203E8342B0E}"/>
              </c:ext>
            </c:extLst>
          </c:dPt>
          <c:dPt>
            <c:idx val="4"/>
            <c:bubble3D val="0"/>
            <c:spPr>
              <a:solidFill>
                <a:schemeClr val="accent5"/>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8-B1D4-436E-A77E-5203E8342B0E}"/>
              </c:ext>
            </c:extLst>
          </c:dPt>
          <c:dPt>
            <c:idx val="5"/>
            <c:bubble3D val="0"/>
            <c:spPr>
              <a:solidFill>
                <a:schemeClr val="accent6"/>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A-B1D4-436E-A77E-5203E8342B0E}"/>
              </c:ext>
            </c:extLst>
          </c:dPt>
          <c:dPt>
            <c:idx val="6"/>
            <c:bubble3D val="0"/>
            <c:spPr>
              <a:solidFill>
                <a:schemeClr val="accent1">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C-B1D4-436E-A77E-5203E8342B0E}"/>
              </c:ext>
            </c:extLst>
          </c:dPt>
          <c:dPt>
            <c:idx val="7"/>
            <c:bubble3D val="0"/>
            <c:spPr>
              <a:solidFill>
                <a:schemeClr val="accent2">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4E-B1D4-436E-A77E-5203E8342B0E}"/>
              </c:ext>
            </c:extLst>
          </c:dPt>
          <c:dPt>
            <c:idx val="8"/>
            <c:bubble3D val="0"/>
            <c:spPr>
              <a:solidFill>
                <a:schemeClr val="accent3">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0-B1D4-436E-A77E-5203E8342B0E}"/>
              </c:ext>
            </c:extLst>
          </c:dPt>
          <c:dPt>
            <c:idx val="9"/>
            <c:bubble3D val="0"/>
            <c:spPr>
              <a:solidFill>
                <a:schemeClr val="accent4">
                  <a:lumMod val="60000"/>
                </a:schemeClr>
              </a:solidFill>
              <a:ln>
                <a:noFill/>
              </a:ln>
              <a:effectLst>
                <a:outerShdw blurRad="88900" sx="102000" sy="102000" algn="ctr" rotWithShape="0">
                  <a:prstClr val="black">
                    <a:alpha val="20000"/>
                  </a:prstClr>
                </a:outerShdw>
              </a:effectLst>
              <a:scene3d>
                <a:camera prst="orthographicFront"/>
                <a:lightRig rig="threePt" dir="t"/>
              </a:scene3d>
              <a:sp3d prstMaterial="matte"/>
            </c:spPr>
            <c:extLst>
              <c:ext xmlns:c16="http://schemas.microsoft.com/office/drawing/2014/chart" uri="{C3380CC4-5D6E-409C-BE32-E72D297353CC}">
                <c16:uniqueId val="{00000052-B1D4-436E-A77E-5203E8342B0E}"/>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Sheet1!$A$6:$A$16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Sheet1!$E$6:$E$16</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1D4-436E-A77E-5203E8342B0E}"/>
            </c:ext>
          </c:extLst>
        </c:ser>
        <c:dLbls>
          <c:dLblPos val="inEnd"/>
          <c:showLegendKey val="0"/>
          <c:showVal val="0"/>
          <c:showCatName val="1"/>
          <c:showSerName val="0"/>
          <c:showPercent val="0"/>
          <c:showBubbleSize val="0"/>
          <c:showLeaderLines val="1"/>
        </c:dLbls>
      </c:pie3DChart>
      <c:spPr>
        <a:noFill/>
        <a:ln>
          <a:noFill/>
        </a:ln>
        <a:effectLst/>
      </c:spPr>
    </c:plotArea>
    <c:legend>
      <c:legendPos val="r"/>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MADHAN.K</a:t>
            </a:r>
          </a:p>
          <a:p>
            <a:r>
              <a:rPr lang="en-US" sz="2400" dirty="0"/>
              <a:t>REGISTER NO      :  312207402 /unm1305madhank</a:t>
            </a:r>
          </a:p>
          <a:p>
            <a:r>
              <a:rPr lang="en-US" sz="2400" dirty="0"/>
              <a:t>DEPARTMENT     :  BCOM ( GENERAL)</a:t>
            </a:r>
          </a:p>
          <a:p>
            <a:r>
              <a:rPr lang="en-US" sz="2400" dirty="0"/>
              <a:t>COLLEGE              :  C KANDASWAMI NAIDU COLLEGE FOR MEN</a:t>
            </a:r>
          </a:p>
          <a:p>
            <a:r>
              <a:rPr lang="en-US" sz="2400" dirty="0"/>
              <a:t>		       ANNNA NAGAR EAST,CHENNAI-102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8480424" cy="9169818"/>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IN" sz="4800" b="1" spc="5" dirty="0">
              <a:latin typeface="Trebuchet MS"/>
              <a:cs typeface="Trebuchet MS"/>
            </a:endParaRPr>
          </a:p>
          <a:p>
            <a:pPr marL="12700">
              <a:lnSpc>
                <a:spcPct val="100000"/>
              </a:lnSpc>
              <a:spcBef>
                <a:spcPts val="105"/>
              </a:spcBef>
            </a:pPr>
            <a:endParaRPr lang="en-IN" sz="36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Download the data in the edunet website</a:t>
            </a:r>
          </a:p>
          <a:p>
            <a:pPr marL="927100" indent="-91440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ready to work project</a:t>
            </a:r>
          </a:p>
          <a:p>
            <a:pPr marL="927100" indent="-91440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 Feature collection</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employee id</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identify the priority</a:t>
            </a:r>
          </a:p>
          <a:p>
            <a:pPr marL="755650" indent="-7429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Group similar features together</a:t>
            </a: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r>
              <a:rPr lang="en-IN" sz="2800" b="1" spc="5" dirty="0">
                <a:latin typeface="Times New Roman" panose="02020603050405020304" pitchFamily="18" charset="0"/>
                <a:cs typeface="Times New Roman" panose="02020603050405020304" pitchFamily="18" charset="0"/>
              </a:rPr>
              <a:t>Data Cleaning</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Identify the missing value</a:t>
            </a:r>
          </a:p>
          <a:p>
            <a:pPr marL="527050" indent="-514350">
              <a:lnSpc>
                <a:spcPct val="100000"/>
              </a:lnSpc>
              <a:spcBef>
                <a:spcPts val="105"/>
              </a:spcBef>
              <a:buAutoNum type="arabicParenR"/>
            </a:pPr>
            <a:r>
              <a:rPr lang="en-IN" sz="2800" b="1" spc="5" dirty="0">
                <a:latin typeface="Times New Roman" panose="02020603050405020304" pitchFamily="18" charset="0"/>
                <a:cs typeface="Times New Roman" panose="02020603050405020304" pitchFamily="18" charset="0"/>
              </a:rPr>
              <a:t>And filter the missing values</a:t>
            </a: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755650" indent="-742950">
              <a:lnSpc>
                <a:spcPct val="100000"/>
              </a:lnSpc>
              <a:spcBef>
                <a:spcPts val="105"/>
              </a:spcBef>
              <a:buAutoNum type="arabicParenR"/>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lang="en-IN" sz="2800" b="1" spc="5" dirty="0">
              <a:latin typeface="Times New Roman" panose="02020603050405020304" pitchFamily="18" charset="0"/>
              <a:cs typeface="Times New Roman" panose="02020603050405020304" pitchFamily="18" charset="0"/>
            </a:endParaRPr>
          </a:p>
          <a:p>
            <a:pPr marL="12700">
              <a:lnSpc>
                <a:spcPct val="100000"/>
              </a:lnSpc>
              <a:spcBef>
                <a:spcPts val="105"/>
              </a:spcBef>
            </a:pP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9FB6-F649-BD63-0C99-FCF5DB702698}"/>
              </a:ext>
            </a:extLst>
          </p:cNvPr>
          <p:cNvSpPr>
            <a:spLocks noGrp="1"/>
          </p:cNvSpPr>
          <p:nvPr>
            <p:ph type="title"/>
          </p:nvPr>
        </p:nvSpPr>
        <p:spPr>
          <a:xfrm>
            <a:off x="755333" y="385444"/>
            <a:ext cx="8693468" cy="6032421"/>
          </a:xfrm>
        </p:spPr>
        <p:txBody>
          <a:bodyPr/>
          <a:lstStyle/>
          <a:p>
            <a:r>
              <a:rPr lang="en-IN" sz="2800" dirty="0">
                <a:latin typeface="Times New Roman" panose="02020603050405020304" pitchFamily="18" charset="0"/>
                <a:cs typeface="Times New Roman" panose="02020603050405020304" pitchFamily="18" charset="0"/>
              </a:rPr>
              <a:t>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Calculating the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find the performance level with the help of rating of                                                                                                                                                                                       the employee </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Create the pivort table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2)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893A3FB-AD9B-2D78-8717-B7377265F3A3}"/>
              </a:ext>
            </a:extLst>
          </p:cNvPr>
          <p:cNvSpPr>
            <a:spLocks noGrp="1"/>
          </p:cNvSpPr>
          <p:nvPr>
            <p:ph type="body" idx="1"/>
          </p:nvPr>
        </p:nvSpPr>
        <p:spPr>
          <a:xfrm>
            <a:off x="609600" y="1577340"/>
            <a:ext cx="10972800" cy="553998"/>
          </a:xfrm>
        </p:spPr>
        <p:txBody>
          <a:bodyPr/>
          <a:lstStyle/>
          <a:p>
            <a:r>
              <a:rPr lang="en-IN" sz="3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9277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E01E-7A49-B76E-DEFF-4C5745111BA9}"/>
              </a:ext>
            </a:extLst>
          </p:cNvPr>
          <p:cNvSpPr>
            <a:spLocks noGrp="1"/>
          </p:cNvSpPr>
          <p:nvPr>
            <p:ph type="title"/>
          </p:nvPr>
        </p:nvSpPr>
        <p:spPr>
          <a:xfrm>
            <a:off x="755332" y="385444"/>
            <a:ext cx="10681335" cy="4308872"/>
          </a:xfrm>
        </p:spPr>
        <p:txBody>
          <a:bodyPr/>
          <a:lstStyle/>
          <a:p>
            <a:r>
              <a:rPr lang="en-IN" sz="2800" dirty="0">
                <a:latin typeface="Times New Roman" panose="02020603050405020304" pitchFamily="18" charset="0"/>
                <a:cs typeface="Times New Roman" panose="02020603050405020304" pitchFamily="18" charset="0"/>
              </a:rPr>
              <a:t>Visualisation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1) The features are used in pivot chart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3) Row – Business Unit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4) Column – Performance level</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5)  Values – First Name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6) Filter – Gender Code, Department Type</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92EC9A4-E6BD-2E35-59AC-903CD08BE10C}"/>
              </a:ext>
            </a:extLst>
          </p:cNvPr>
          <p:cNvSpPr>
            <a:spLocks noGrp="1"/>
          </p:cNvSpPr>
          <p:nvPr>
            <p:ph type="body" idx="1"/>
          </p:nvPr>
        </p:nvSpPr>
        <p:spPr>
          <a:xfrm flipH="1" flipV="1">
            <a:off x="11582400" y="6103620"/>
            <a:ext cx="457200" cy="220980"/>
          </a:xfrm>
        </p:spPr>
        <p:txBody>
          <a:bodyPr/>
          <a:lstStyle/>
          <a:p>
            <a:endParaRPr lang="en-IN" dirty="0"/>
          </a:p>
        </p:txBody>
      </p:sp>
    </p:spTree>
    <p:extLst>
      <p:ext uri="{BB962C8B-B14F-4D97-AF65-F5344CB8AC3E}">
        <p14:creationId xmlns:p14="http://schemas.microsoft.com/office/powerpoint/2010/main" val="344787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id="{8527A62B-8A84-DECB-DD7A-2ED0E95FFB37}"/>
              </a:ext>
            </a:extLst>
          </p:cNvPr>
          <p:cNvGraphicFramePr>
            <a:graphicFrameLocks/>
          </p:cNvGraphicFramePr>
          <p:nvPr>
            <p:extLst>
              <p:ext uri="{D42A27DB-BD31-4B8C-83A1-F6EECF244321}">
                <p14:modId xmlns:p14="http://schemas.microsoft.com/office/powerpoint/2010/main" val="4062119947"/>
              </p:ext>
            </p:extLst>
          </p:nvPr>
        </p:nvGraphicFramePr>
        <p:xfrm>
          <a:off x="1371600" y="1413510"/>
          <a:ext cx="8092440" cy="46634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4133-5226-DBCF-01FD-C18D9AC88CB0}"/>
              </a:ext>
            </a:extLst>
          </p:cNvPr>
          <p:cNvSpPr>
            <a:spLocks noGrp="1"/>
          </p:cNvSpPr>
          <p:nvPr>
            <p:ph type="title"/>
          </p:nvPr>
        </p:nvSpPr>
        <p:spPr/>
        <p:txBody>
          <a:bodyPr/>
          <a:lstStyle/>
          <a:p>
            <a:r>
              <a:rPr lang="en-IN" dirty="0"/>
              <a:t>.</a:t>
            </a:r>
          </a:p>
        </p:txBody>
      </p:sp>
      <p:graphicFrame>
        <p:nvGraphicFramePr>
          <p:cNvPr id="3" name="Chart 2">
            <a:extLst>
              <a:ext uri="{FF2B5EF4-FFF2-40B4-BE49-F238E27FC236}">
                <a16:creationId xmlns:a16="http://schemas.microsoft.com/office/drawing/2014/main" id="{732B9D4B-7670-A164-F308-94EC25C4054B}"/>
              </a:ext>
            </a:extLst>
          </p:cNvPr>
          <p:cNvGraphicFramePr>
            <a:graphicFrameLocks/>
          </p:cNvGraphicFramePr>
          <p:nvPr>
            <p:extLst>
              <p:ext uri="{D42A27DB-BD31-4B8C-83A1-F6EECF244321}">
                <p14:modId xmlns:p14="http://schemas.microsoft.com/office/powerpoint/2010/main" val="3530280310"/>
              </p:ext>
            </p:extLst>
          </p:nvPr>
        </p:nvGraphicFramePr>
        <p:xfrm>
          <a:off x="990600" y="801410"/>
          <a:ext cx="7391400" cy="53339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8633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6217087"/>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8081328" cy="454868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r>
              <a:rPr lang="en-IN" sz="1400" spc="10" dirty="0">
                <a:latin typeface="Times New Roman" panose="02020603050405020304" pitchFamily="18" charset="0"/>
                <a:cs typeface="Times New Roman" panose="02020603050405020304" pitchFamily="18" charset="0"/>
              </a:rPr>
              <a:t> </a:t>
            </a:r>
            <a:r>
              <a:rPr lang="en-IN" sz="4250" spc="10" dirty="0"/>
              <a:t>    </a:t>
            </a:r>
            <a:br>
              <a:rPr lang="en-IN" sz="4250" spc="10" dirty="0"/>
            </a:br>
            <a:r>
              <a:rPr lang="en-IN" sz="2000" spc="10" dirty="0">
                <a:latin typeface="Times New Roman" panose="02020603050405020304" pitchFamily="18" charset="0"/>
                <a:cs typeface="Times New Roman" panose="02020603050405020304" pitchFamily="18" charset="0"/>
              </a:rPr>
              <a:t>  </a:t>
            </a:r>
            <a:br>
              <a:rPr lang="en-IN" sz="2000" spc="10" dirty="0">
                <a:latin typeface="Times New Roman" panose="02020603050405020304" pitchFamily="18" charset="0"/>
                <a:cs typeface="Times New Roman" panose="02020603050405020304" pitchFamily="18" charset="0"/>
              </a:rPr>
            </a:br>
            <a:r>
              <a:rPr lang="en-IN" sz="2000" spc="1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  </a:t>
            </a:r>
            <a:r>
              <a:rPr lang="en-IN" sz="2800" spc="10" dirty="0">
                <a:latin typeface="Times New Roman" panose="02020603050405020304" pitchFamily="18" charset="0"/>
                <a:cs typeface="Times New Roman" panose="02020603050405020304" pitchFamily="18" charset="0"/>
              </a:rPr>
              <a:t>Analysing individual and team performance helps identify top performers, areas where training is needed and how to better align employee efforts with organisational goal.</a:t>
            </a:r>
            <a:br>
              <a:rPr lang="en-IN" sz="2800" spc="10" dirty="0">
                <a:latin typeface="Times New Roman" panose="02020603050405020304" pitchFamily="18" charset="0"/>
                <a:cs typeface="Times New Roman" panose="02020603050405020304" pitchFamily="18" charset="0"/>
              </a:rPr>
            </a:br>
            <a:r>
              <a:rPr lang="en-IN" sz="2800" spc="10" dirty="0">
                <a:latin typeface="Times New Roman" panose="02020603050405020304" pitchFamily="18" charset="0"/>
                <a:cs typeface="Times New Roman" panose="02020603050405020304" pitchFamily="18" charset="0"/>
              </a:rPr>
              <a:t> Performance analysis helps organization pinpoint areas where they are excelling and areas that need improvement.</a:t>
            </a:r>
            <a:br>
              <a:rPr lang="en-IN" sz="2800" spc="10"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108543"/>
          </a:xfrm>
          <a:prstGeom prst="rect">
            <a:avLst/>
          </a:prstGeom>
          <a:noFill/>
        </p:spPr>
        <p:txBody>
          <a:bodyPr wrap="square" rtlCol="0">
            <a:spAutoFit/>
          </a:bodyPr>
          <a:lstStyle/>
          <a:p>
            <a:pPr algn="l"/>
            <a:r>
              <a:rPr lang="en-US" sz="2800" b="1" dirty="0">
                <a:solidFill>
                  <a:srgbClr val="0D0D0D"/>
                </a:solidFill>
                <a:latin typeface="Times New Roman" panose="02020603050405020304" pitchFamily="18" charset="0"/>
                <a:cs typeface="Times New Roman" panose="02020603050405020304"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457200" y="457200"/>
            <a:ext cx="7848600" cy="592598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lang="en-IN" sz="3200" spc="5" dirty="0"/>
              <a:t> </a:t>
            </a:r>
            <a:br>
              <a:rPr lang="en-IN" sz="3200" spc="5" dirty="0"/>
            </a:br>
            <a:r>
              <a:rPr lang="en-IN" sz="3200" spc="5" dirty="0"/>
              <a:t>   </a:t>
            </a:r>
            <a:br>
              <a:rPr lang="en-IN" sz="3200" spc="5" dirty="0"/>
            </a:br>
            <a:r>
              <a:rPr lang="en-IN" sz="3200" spc="5" dirty="0"/>
              <a:t>    </a:t>
            </a:r>
            <a:r>
              <a:rPr lang="en-IN" sz="2800" spc="5" dirty="0">
                <a:latin typeface="Times New Roman" panose="02020603050405020304" pitchFamily="18" charset="0"/>
                <a:cs typeface="Times New Roman" panose="02020603050405020304" pitchFamily="18" charset="0"/>
              </a:rPr>
              <a:t>1. Executive Leadership</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2. Managers and Department heads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3. HR Team</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4. Financial Analysts and accountants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5. Project Managers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6. Sales and Marketing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7. IT and Data Analysts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8. Quality Assurance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9. Operations Teams</a:t>
            </a:r>
            <a:br>
              <a:rPr lang="en-IN" sz="2800" spc="5" dirty="0">
                <a:latin typeface="Times New Roman" panose="02020603050405020304" pitchFamily="18" charset="0"/>
                <a:cs typeface="Times New Roman" panose="02020603050405020304" pitchFamily="18" charset="0"/>
              </a:rPr>
            </a:br>
            <a:r>
              <a:rPr lang="en-IN" sz="2800" spc="5" dirty="0">
                <a:latin typeface="Times New Roman" panose="02020603050405020304" pitchFamily="18" charset="0"/>
                <a:cs typeface="Times New Roman" panose="02020603050405020304" pitchFamily="18" charset="0"/>
              </a:rPr>
              <a:t>    10.</a:t>
            </a:r>
            <a:r>
              <a:rPr lang="en-IN" sz="3200" spc="5" dirty="0"/>
              <a:t> </a:t>
            </a:r>
            <a:r>
              <a:rPr lang="en-IN" sz="2800" spc="5" dirty="0">
                <a:latin typeface="Times New Roman" panose="02020603050405020304" pitchFamily="18" charset="0"/>
                <a:cs typeface="Times New Roman" panose="02020603050405020304" pitchFamily="18" charset="0"/>
              </a:rPr>
              <a:t>External stakeholders</a:t>
            </a:r>
            <a:r>
              <a:rPr lang="en-IN" sz="3200" spc="5" dirty="0"/>
              <a:t>    </a:t>
            </a: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49188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br>
              <a:rPr lang="en-IN" sz="3600" dirty="0"/>
            </a:br>
            <a:r>
              <a:rPr lang="en-IN" sz="3600" dirty="0"/>
              <a:t>                 </a:t>
            </a:r>
            <a:r>
              <a:rPr lang="en-IN" sz="2800" dirty="0">
                <a:latin typeface="Times New Roman" panose="02020603050405020304" pitchFamily="18" charset="0"/>
                <a:cs typeface="Times New Roman" panose="02020603050405020304" pitchFamily="18" charset="0"/>
              </a:rPr>
              <a:t>Conditional formatting - Missing</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Filter - Remove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Formula – Performance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Pivot – Summary</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Graph – Data Visualization</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t>
            </a:r>
            <a:br>
              <a:rPr lang="en-IN" sz="3600" dirty="0"/>
            </a:b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355312"/>
          </a:xfrm>
        </p:spPr>
        <p:txBody>
          <a:bodyPr/>
          <a:lstStyle/>
          <a:p>
            <a:r>
              <a:rPr lang="en-IN" dirty="0"/>
              <a:t>Dataset Description  </a:t>
            </a:r>
            <a:br>
              <a:rPr lang="en-IN" dirty="0"/>
            </a:br>
            <a:r>
              <a:rPr lang="en-IN" dirty="0"/>
              <a:t> </a:t>
            </a:r>
            <a:br>
              <a:rPr lang="en-IN" dirty="0"/>
            </a:br>
            <a:r>
              <a:rPr lang="en-IN" sz="2800" dirty="0">
                <a:latin typeface="Times New Roman" panose="02020603050405020304" pitchFamily="18" charset="0"/>
                <a:cs typeface="Times New Roman" panose="02020603050405020304" pitchFamily="18" charset="0"/>
              </a:rPr>
              <a:t> Employee = Edunet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27 -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9 - Features</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id - Number</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Name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Employee type - Text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Performance level - Text </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Gender - Male, Female</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Employee Rating – Number</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21864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br>
              <a:rPr lang="en-IN" sz="4250" spc="20" dirty="0"/>
            </a:br>
            <a:br>
              <a:rPr lang="en-IN" sz="4250" spc="20" dirty="0"/>
            </a:br>
            <a:r>
              <a:rPr lang="en-IN" sz="2800" spc="20" dirty="0">
                <a:latin typeface="Times New Roman" panose="02020603050405020304" pitchFamily="18" charset="0"/>
                <a:cs typeface="Times New Roman" panose="02020603050405020304" pitchFamily="18" charset="0"/>
              </a:rPr>
              <a:t> Performance level = IFS ( Z8&gt;=5,”VERY HIGH”,Z8&gt;4,”HIGH“,Z8&gt;=3,”MED”,TRUE,”LOW”)</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473</TotalTime>
  <Words>651</Words>
  <Application>Microsoft Office PowerPoint</Application>
  <PresentationFormat>Widescreen</PresentationFormat>
  <Paragraphs>63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Analysing individual and team performance helps identify top performers, areas where training is needed and how to better align employee efforts with organisational goal.  Performance analysis helps organization pinpoint areas where they are excelling and areas that need improvement. </vt:lpstr>
      <vt:lpstr>PROJECT OVERVIEW</vt:lpstr>
      <vt:lpstr>WHO ARE THE END USERS?          1. Executive Leadership       2. Managers and Department heads       3. HR Team       4. Financial Analysts and accountants       5. Project Managers       6. Sales and Marketing Teams       7. IT and Data Analysts       8. Quality Assurance Teams       9. Operations Teams     10. External stakeholders     </vt:lpstr>
      <vt:lpstr>OUR SOLUTION AND ITS VALUE PROPOSITION                    Conditional formatting - Missing                            Filter - Remove                            Formula – Performance                            Pivot – Summary                            Graph – Data Visualization                                               </vt:lpstr>
      <vt:lpstr>Dataset Description      Employee = Edunet  27 - Features  9 - Features  Employee id - Number  Name - Text  Employee type - Text  Performance level - Text  Gender - Male, Female Employee Rating – Number</vt:lpstr>
      <vt:lpstr>THE "WOW" IN OUR SOLUTION   Performance level = IFS ( Z8&gt;=5,”VERY HIGH”,Z8&gt;4,”HIGH“,Z8&gt;=3,”MED”,TRUE,”LOW”)</vt:lpstr>
      <vt:lpstr>PowerPoint Presentation</vt:lpstr>
      <vt:lpstr>Performance level 1) Calculating the performance level 2) find the performance level with the help of rating of                                                                                                                                                                                       the employee   Summary 1) Create the pivort table 2) The features are used in pivot chart 3) Row – Business Unit 4) Column – Performance level 5)  Values – First Name 6) Filter – Gender Code, Department Type  </vt:lpstr>
      <vt:lpstr>Visualisation 1) The features are used in pivot chart 3) Row – Business Unit 4) Column – Performance level 5)  Values – First Name 6) Filter – Gender Code, Department Type    </vt:lpstr>
      <vt:lpstr>RESULTS</vt:lpstr>
      <vt:lpstr>.</vt:lpstr>
      <vt:lpstr>Conclusion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 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BALA DTP</cp:lastModifiedBy>
  <cp:revision>23</cp:revision>
  <dcterms:created xsi:type="dcterms:W3CDTF">2024-03-29T15:07:22Z</dcterms:created>
  <dcterms:modified xsi:type="dcterms:W3CDTF">2024-09-30T13:15:32Z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