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8" r:id="rId7"/>
    <p:sldId id="261" r:id="rId8"/>
    <p:sldId id="269" r:id="rId9"/>
    <p:sldId id="263" r:id="rId10"/>
    <p:sldId id="270"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2"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projectworlds.in/artificial-intelligence-project-handwritten-digits-recognition/" TargetMode="External"/><Relationship Id="rId5" Type="http://schemas.openxmlformats.org/officeDocument/2006/relationships/hyperlink" Target="https://flask.palletsprojects.com/en/3.0.x/" TargetMode="External"/><Relationship Id="rId4" Type="http://schemas.openxmlformats.org/officeDocument/2006/relationships/hyperlink" Target="https://pytorch.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xmlns="" id="{9DF8DCDD-2BEA-BCB7-483D-3C0264E6B711}"/>
              </a:ext>
            </a:extLst>
          </p:cNvPr>
          <p:cNvSpPr txBox="1"/>
          <p:nvPr/>
        </p:nvSpPr>
        <p:spPr>
          <a:xfrm>
            <a:off x="832993" y="2761632"/>
            <a:ext cx="10526014" cy="707886"/>
          </a:xfrm>
          <a:prstGeom prst="rect">
            <a:avLst/>
          </a:prstGeom>
          <a:noFill/>
        </p:spPr>
        <p:txBody>
          <a:bodyPr wrap="square">
            <a:spAutoFit/>
          </a:bodyPr>
          <a:lstStyle/>
          <a:p>
            <a:pPr marL="9144" algn="l" rtl="0" eaLnBrk="1" latinLnBrk="0" hangingPunct="1">
              <a:spcBef>
                <a:spcPts val="100"/>
              </a:spcBef>
              <a:spcAft>
                <a:spcPts val="0"/>
              </a:spcAft>
            </a:pPr>
            <a:r>
              <a:rPr lang="en-IN" sz="4000" b="1" kern="1200" spc="10" dirty="0">
                <a:effectLst/>
                <a:latin typeface="Trebuchet MS" panose="020B0603020202020204" pitchFamily="34" charset="0"/>
                <a:ea typeface="+mn-ea"/>
                <a:cs typeface="Trebuchet MS" panose="020B0603020202020204" pitchFamily="34" charset="0"/>
              </a:rPr>
              <a:t>Handwritten Recognition System using CNN</a:t>
            </a:r>
            <a:endParaRPr lang="en-IN" sz="4000" dirty="0">
              <a:effectLst/>
            </a:endParaRPr>
          </a:p>
        </p:txBody>
      </p:sp>
      <p:sp>
        <p:nvSpPr>
          <p:cNvPr id="21" name="TextBox 20">
            <a:extLst>
              <a:ext uri="{FF2B5EF4-FFF2-40B4-BE49-F238E27FC236}">
                <a16:creationId xmlns:a16="http://schemas.microsoft.com/office/drawing/2014/main" xmlns="" id="{91FF2107-8BF1-4AA0-7BA7-AEAD474B0B33}"/>
              </a:ext>
            </a:extLst>
          </p:cNvPr>
          <p:cNvSpPr txBox="1"/>
          <p:nvPr/>
        </p:nvSpPr>
        <p:spPr>
          <a:xfrm>
            <a:off x="3046428" y="3865629"/>
            <a:ext cx="6402371" cy="1682512"/>
          </a:xfrm>
          <a:prstGeom prst="rect">
            <a:avLst/>
          </a:prstGeom>
          <a:noFill/>
        </p:spPr>
        <p:txBody>
          <a:bodyPr wrap="square">
            <a:spAutoFit/>
          </a:bodyPr>
          <a:lstStyle/>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 Madhan kumar.K,</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au211521104082,</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t>
            </a:r>
            <a:r>
              <a:rPr lang="en-IN" sz="2000" b="1" spc="10">
                <a:solidFill>
                  <a:schemeClr val="tx1">
                    <a:lumMod val="85000"/>
                    <a:lumOff val="15000"/>
                  </a:schemeClr>
                </a:solidFill>
                <a:latin typeface="Trebuchet MS" panose="020B0603020202020204" pitchFamily="34" charset="0"/>
                <a:cs typeface="Trebuchet MS" panose="020B0603020202020204" pitchFamily="34" charset="0"/>
              </a:rPr>
              <a:t>Pre-Final </a:t>
            </a:r>
            <a:r>
              <a:rPr lang="en-IN" sz="2000" b="1" spc="10" smtClean="0">
                <a:solidFill>
                  <a:schemeClr val="tx1">
                    <a:lumMod val="85000"/>
                    <a:lumOff val="15000"/>
                  </a:schemeClr>
                </a:solidFill>
                <a:latin typeface="Trebuchet MS" panose="020B0603020202020204" pitchFamily="34" charset="0"/>
                <a:cs typeface="Trebuchet MS" panose="020B0603020202020204" pitchFamily="34" charset="0"/>
              </a:rPr>
              <a:t>Year Student</a:t>
            </a: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2" name="TextBox 21">
            <a:extLst>
              <a:ext uri="{FF2B5EF4-FFF2-40B4-BE49-F238E27FC236}">
                <a16:creationId xmlns:a16="http://schemas.microsoft.com/office/drawing/2014/main" xmlns=""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2</a:t>
            </a:r>
            <a:endParaRPr lang="en-IN" sz="2400" dirty="0">
              <a:latin typeface="Trebuchet MS" panose="020B0603020202020204" pitchFamily="34" charset="0"/>
            </a:endParaRPr>
          </a:p>
        </p:txBody>
      </p:sp>
      <p:pic>
        <p:nvPicPr>
          <p:cNvPr id="6" name="Picture 5">
            <a:extLst>
              <a:ext uri="{FF2B5EF4-FFF2-40B4-BE49-F238E27FC236}">
                <a16:creationId xmlns:a16="http://schemas.microsoft.com/office/drawing/2014/main" xmlns="" id="{F0C22FFB-86F4-FD16-58DE-77AB80308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23787"/>
            <a:ext cx="8468907" cy="3410426"/>
          </a:xfrm>
          <a:prstGeom prst="rect">
            <a:avLst/>
          </a:prstGeom>
        </p:spPr>
      </p:pic>
    </p:spTree>
    <p:extLst>
      <p:ext uri="{BB962C8B-B14F-4D97-AF65-F5344CB8AC3E}">
        <p14:creationId xmlns:p14="http://schemas.microsoft.com/office/powerpoint/2010/main" val="89863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669133"/>
            <a:ext cx="8613775" cy="2795637"/>
          </a:xfrm>
          <a:prstGeom prst="rect">
            <a:avLst/>
          </a:prstGeom>
        </p:spPr>
        <p:txBody>
          <a:bodyPr vert="horz" wrap="square" lIns="0" tIns="12700" rIns="0" bIns="0" rtlCol="0">
            <a:spAutoFit/>
          </a:bodyPr>
          <a:lstStyle/>
          <a:p>
            <a:pPr marL="12700" algn="just">
              <a:lnSpc>
                <a:spcPct val="100000"/>
              </a:lnSpc>
              <a:spcBef>
                <a:spcPts val="100"/>
              </a:spcBef>
            </a:pPr>
            <a:endParaRPr lang="en-US" sz="1800" spc="-45" dirty="0">
              <a:latin typeface="Trebuchet MS"/>
              <a:cs typeface="Trebuchet MS"/>
            </a:endParaRPr>
          </a:p>
          <a:p>
            <a:pPr marL="12700" algn="just">
              <a:lnSpc>
                <a:spcPct val="100000"/>
              </a:lnSpc>
              <a:spcBef>
                <a:spcPts val="100"/>
              </a:spcBef>
            </a:pPr>
            <a:r>
              <a:rPr lang="en-US" sz="1800" spc="-45" dirty="0">
                <a:latin typeface="Trebuchet MS"/>
                <a:cs typeface="Trebuchet MS"/>
              </a:rPr>
              <a:t>The implemented handwritten digit recognition system, employing Convolutional Neural Network (CNN) architecture with </a:t>
            </a:r>
            <a:r>
              <a:rPr lang="en-US" sz="1800" spc="-45" dirty="0" err="1">
                <a:latin typeface="Trebuchet MS"/>
                <a:cs typeface="Trebuchet MS"/>
              </a:rPr>
              <a:t>PyTorch</a:t>
            </a:r>
            <a:r>
              <a:rPr lang="en-US" sz="1800" spc="-45" dirty="0">
                <a:latin typeface="Trebuchet MS"/>
                <a:cs typeface="Trebuchet MS"/>
              </a:rPr>
              <a:t> and Flask for web deployment, stands operational on localhost. Presently, users can test the model's performance in real-time. For future development, optimizing the system's performance with advanced CNN architectures and exploring techniques like transfer learning could enhance accuracy and generalization. Additionally, refining the user interface and deploying on cloud servers could extend accessibility and scalability. Future expansions could include multi-digit recognition capabilities and handling full handwritten text, opening new application domains in finance, education, and digital document processing.</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1" name="TextBox 10">
            <a:extLst>
              <a:ext uri="{FF2B5EF4-FFF2-40B4-BE49-F238E27FC236}">
                <a16:creationId xmlns:a16="http://schemas.microsoft.com/office/drawing/2014/main" xmlns="" id="{39ACDD66-E5C8-E62E-26F9-64A4557CB287}"/>
              </a:ext>
            </a:extLst>
          </p:cNvPr>
          <p:cNvSpPr txBox="1"/>
          <p:nvPr/>
        </p:nvSpPr>
        <p:spPr>
          <a:xfrm>
            <a:off x="755332" y="2551837"/>
            <a:ext cx="6099142" cy="2031325"/>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err="1"/>
              <a:t>Tensorflow</a:t>
            </a:r>
            <a:r>
              <a:rPr lang="en-IN" dirty="0"/>
              <a:t>: </a:t>
            </a:r>
            <a:r>
              <a:rPr lang="en-IN" dirty="0">
                <a:hlinkClick r:id="rId2"/>
              </a:rPr>
              <a:t>https://www.tensorflow.org/</a:t>
            </a:r>
            <a:endParaRPr lang="en-IN" dirty="0"/>
          </a:p>
          <a:p>
            <a:pPr marL="285750" indent="-285750">
              <a:buClr>
                <a:srgbClr val="92D050"/>
              </a:buClr>
              <a:buFont typeface="Arial" panose="020B0604020202020204" pitchFamily="34" charset="0"/>
              <a:buChar char="•"/>
            </a:pPr>
            <a:r>
              <a:rPr lang="en-IN" b="1" dirty="0" err="1"/>
              <a:t>Numpy</a:t>
            </a:r>
            <a:r>
              <a:rPr lang="en-IN" dirty="0"/>
              <a:t>: </a:t>
            </a:r>
            <a:r>
              <a:rPr lang="en-IN" dirty="0">
                <a:hlinkClick r:id="rId3"/>
              </a:rPr>
              <a:t>https://numpy.org/</a:t>
            </a:r>
            <a:endParaRPr lang="en-IN" dirty="0"/>
          </a:p>
          <a:p>
            <a:pPr marL="285750" indent="-285750">
              <a:buClr>
                <a:srgbClr val="92D050"/>
              </a:buClr>
              <a:buFont typeface="Arial" panose="020B0604020202020204" pitchFamily="34" charset="0"/>
              <a:buChar char="•"/>
            </a:pPr>
            <a:r>
              <a:rPr lang="en-IN" b="1" dirty="0" err="1"/>
              <a:t>PyTorch</a:t>
            </a:r>
            <a:r>
              <a:rPr lang="en-IN" b="1" dirty="0"/>
              <a:t>: </a:t>
            </a:r>
            <a:r>
              <a:rPr lang="en-IN" dirty="0">
                <a:hlinkClick r:id="rId4"/>
              </a:rPr>
              <a:t>https://pytorch.org/</a:t>
            </a:r>
            <a:endParaRPr lang="en-IN" dirty="0"/>
          </a:p>
          <a:p>
            <a:pPr marL="285750" indent="-285750">
              <a:buClr>
                <a:srgbClr val="92D050"/>
              </a:buClr>
              <a:buFont typeface="Arial" panose="020B0604020202020204" pitchFamily="34" charset="0"/>
              <a:buChar char="•"/>
            </a:pPr>
            <a:r>
              <a:rPr lang="en-IN" b="1" dirty="0"/>
              <a:t>Flask</a:t>
            </a:r>
            <a:r>
              <a:rPr lang="en-IN" dirty="0"/>
              <a:t>: </a:t>
            </a:r>
            <a:r>
              <a:rPr lang="en-IN" dirty="0">
                <a:hlinkClick r:id="rId5"/>
              </a:rPr>
              <a:t>https://flask.palletsprojects.com/en/3.0.x/</a:t>
            </a:r>
            <a:endParaRPr lang="en-IN" dirty="0"/>
          </a:p>
          <a:p>
            <a:pPr marL="285750" indent="-285750">
              <a:buClr>
                <a:srgbClr val="92D050"/>
              </a:buClr>
              <a:buFont typeface="Arial" panose="020B0604020202020204" pitchFamily="34" charset="0"/>
              <a:buChar char="•"/>
            </a:pPr>
            <a:r>
              <a:rPr lang="en-IN" b="1" dirty="0"/>
              <a:t>Inspiration:</a:t>
            </a:r>
            <a:r>
              <a:rPr lang="en-IN" dirty="0"/>
              <a:t> </a:t>
            </a:r>
            <a:r>
              <a:rPr lang="en-IN" dirty="0">
                <a:hlinkClick r:id="rId6"/>
              </a:rPr>
              <a:t>https://projectworlds.in/artificial-intelligence-project-handwritten-digits-recognition/</a:t>
            </a:r>
            <a:endParaRPr lang="en-IN" dirty="0"/>
          </a:p>
          <a:p>
            <a:pPr marL="285750" indent="-285750">
              <a:buClr>
                <a:srgbClr val="92D050"/>
              </a:buClr>
              <a:buFont typeface="Arial" panose="020B0604020202020204" pitchFamily="34" charset="0"/>
              <a:buChar char="•"/>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xmlns="" id="{39AC8581-575E-A564-780A-44AB26171D9B}"/>
              </a:ext>
            </a:extLst>
          </p:cNvPr>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xmlns="" id="{A2BE4CF3-772F-EB5C-B211-0223CAB42F60}"/>
              </a:ext>
            </a:extLst>
          </p:cNvPr>
          <p:cNvSpPr txBox="1"/>
          <p:nvPr/>
        </p:nvSpPr>
        <p:spPr>
          <a:xfrm>
            <a:off x="763342" y="1878193"/>
            <a:ext cx="7316771" cy="2585323"/>
          </a:xfrm>
          <a:prstGeom prst="rect">
            <a:avLst/>
          </a:prstGeom>
          <a:noFill/>
        </p:spPr>
        <p:txBody>
          <a:bodyPr wrap="square">
            <a:spAutoFit/>
          </a:bodyPr>
          <a:lstStyle/>
          <a:p>
            <a:pPr algn="just"/>
            <a:endParaRPr lang="en-IN" b="1" dirty="0">
              <a:latin typeface="Trebuchet MS" panose="020B0603020202020204" pitchFamily="34" charset="0"/>
            </a:endParaRPr>
          </a:p>
          <a:p>
            <a:pPr algn="just"/>
            <a:endParaRPr lang="en-IN" dirty="0">
              <a:latin typeface="Trebuchet MS" panose="020B0603020202020204" pitchFamily="34" charset="0"/>
            </a:endParaRPr>
          </a:p>
          <a:p>
            <a:pPr algn="just"/>
            <a:r>
              <a:rPr lang="en-IN" dirty="0">
                <a:latin typeface="Trebuchet MS" panose="020B0603020202020204" pitchFamily="34" charset="0"/>
              </a:rPr>
              <a:t>The aim is to develop a robust handwritten digit recognition system capable of accurately identifying digits (0-9) from handwritten images. For this, Convolutional Neural Network (CNN) is utilized and also the system should be able to handle various styles of handwriting and noise levels, providing reliable recognition performance across different datasets. The goal is to achieve high accuracy while maintaining efficiency in processing time.</a:t>
            </a:r>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A2BE4CF3-772F-EB5C-B211-0223CAB42F60}"/>
              </a:ext>
            </a:extLst>
          </p:cNvPr>
          <p:cNvSpPr txBox="1"/>
          <p:nvPr/>
        </p:nvSpPr>
        <p:spPr>
          <a:xfrm>
            <a:off x="834072" y="1527661"/>
            <a:ext cx="7316771" cy="4247317"/>
          </a:xfrm>
          <a:prstGeom prst="rect">
            <a:avLst/>
          </a:prstGeom>
          <a:noFill/>
        </p:spPr>
        <p:txBody>
          <a:bodyPr wrap="square">
            <a:spAutoFit/>
          </a:bodyPr>
          <a:lstStyle/>
          <a:p>
            <a:pPr algn="just"/>
            <a:r>
              <a:rPr lang="en-US" sz="1500" dirty="0">
                <a:latin typeface="Trebuchet MS" panose="020B0603020202020204" pitchFamily="34" charset="0"/>
              </a:rPr>
              <a:t>Utilizing Convolutional Neural Network (CNN) architecture implemented in </a:t>
            </a:r>
            <a:r>
              <a:rPr lang="en-US" sz="1500" dirty="0" err="1">
                <a:latin typeface="Trebuchet MS" panose="020B0603020202020204" pitchFamily="34" charset="0"/>
              </a:rPr>
              <a:t>PyTorch</a:t>
            </a:r>
            <a:r>
              <a:rPr lang="en-US" sz="1500" dirty="0">
                <a:latin typeface="Trebuchet MS" panose="020B0603020202020204" pitchFamily="34" charset="0"/>
              </a:rPr>
              <a:t>, a web-based handwritten digit recognition system will be developed. The system will consist of multiple layers of convolutional and pooling operations to extract relevant features from handwritten digit images. </a:t>
            </a:r>
          </a:p>
          <a:p>
            <a:pPr algn="just"/>
            <a:endParaRPr lang="en-US" sz="1500" dirty="0">
              <a:latin typeface="Trebuchet MS" panose="020B0603020202020204" pitchFamily="34" charset="0"/>
            </a:endParaRPr>
          </a:p>
          <a:p>
            <a:pPr algn="just"/>
            <a:r>
              <a:rPr lang="en-US" sz="1500" dirty="0">
                <a:latin typeface="Trebuchet MS" panose="020B0603020202020204" pitchFamily="34" charset="0"/>
              </a:rPr>
              <a:t>Training data will be fed into the CNN model to learn and optimize the parameters through backpropagation. Techniques such as data augmentation and regularization will be employed to improve generalization and prevent overfitting.</a:t>
            </a:r>
          </a:p>
          <a:p>
            <a:pPr algn="just"/>
            <a:endParaRPr lang="en-US" sz="1500" dirty="0">
              <a:latin typeface="Trebuchet MS" panose="020B0603020202020204" pitchFamily="34" charset="0"/>
            </a:endParaRPr>
          </a:p>
          <a:p>
            <a:pPr algn="just"/>
            <a:r>
              <a:rPr lang="en-US" sz="1500" dirty="0">
                <a:latin typeface="Trebuchet MS" panose="020B0603020202020204" pitchFamily="34" charset="0"/>
              </a:rPr>
              <a:t>Upon training completion, the model will be integrated into a Flask web application, allowing users to upload images of handwritten digits through a user-friendly interface. The uploaded images will be preprocessed and fed into the trained CNN model for inference.</a:t>
            </a:r>
          </a:p>
          <a:p>
            <a:pPr algn="just"/>
            <a:endParaRPr lang="en-US" sz="1500" dirty="0">
              <a:latin typeface="Trebuchet MS" panose="020B0603020202020204" pitchFamily="34" charset="0"/>
            </a:endParaRPr>
          </a:p>
          <a:p>
            <a:pPr algn="just"/>
            <a:r>
              <a:rPr lang="en-US" sz="1500" dirty="0">
                <a:latin typeface="Trebuchet MS" panose="020B0603020202020204" pitchFamily="34" charset="0"/>
              </a:rPr>
              <a:t>The predicted digit labels will be returned to the user interface, providing real-time feedback on the recognized digits. Additionally, the system will be optimized for efficiency to ensure low latency in processing, enabling seamless integration into various applications requiring handwritten digit recognition on the web.</a:t>
            </a:r>
            <a:endParaRPr lang="en-IN" sz="1500" dirty="0">
              <a:latin typeface="Trebuchet MS" panose="020B0603020202020204" pitchFamily="34" charset="0"/>
            </a:endParaRPr>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8C4698E7-C863-B72A-B570-963686D56FE6}"/>
              </a:ext>
            </a:extLst>
          </p:cNvPr>
          <p:cNvSpPr txBox="1"/>
          <p:nvPr/>
        </p:nvSpPr>
        <p:spPr>
          <a:xfrm>
            <a:off x="668418" y="2105728"/>
            <a:ext cx="7561181" cy="4016484"/>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p>
          <a:p>
            <a:pPr algn="just"/>
            <a:r>
              <a:rPr lang="en-IN" sz="1700" b="1" dirty="0">
                <a:latin typeface="Trebuchet MS" panose="020B0603020202020204" pitchFamily="34" charset="0"/>
              </a:rPr>
              <a:t>CPU</a:t>
            </a:r>
            <a:r>
              <a:rPr lang="en-IN" sz="1700" dirty="0">
                <a:latin typeface="Trebuchet MS" panose="020B0603020202020204" pitchFamily="34" charset="0"/>
              </a:rPr>
              <a:t>: The system requires a CPU with sufficient processing power to handle the computational demands of Convolutional Neural Network (CNN) training and inference. A multi-core processor, preferably with a clock speed of at least 2 GHz or higher, is recommended.</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recommended for smooth operation, especially during model training, where large datasets are processed. More RAM may be required for handling larger datasets or concurrent user requests.</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internet connection is necessary for downloading and updating Python packages, model weights, and serving the web application. A broadband connection with a minimum download speed of 5 Mbps and upload speed of 1 Mbps is sufficient for most purposes.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xmlns="" id="{8C4698E7-C863-B72A-B570-963686D56FE6}"/>
              </a:ext>
            </a:extLst>
          </p:cNvPr>
          <p:cNvSpPr txBox="1"/>
          <p:nvPr/>
        </p:nvSpPr>
        <p:spPr>
          <a:xfrm>
            <a:off x="668418" y="1423405"/>
            <a:ext cx="7561181" cy="4539704"/>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p>
          <a:p>
            <a:r>
              <a:rPr lang="en-IN" sz="1700" b="1" dirty="0">
                <a:latin typeface="Trebuchet MS" panose="020B0603020202020204" pitchFamily="34" charset="0"/>
              </a:rPr>
              <a:t>Python</a:t>
            </a:r>
            <a:r>
              <a:rPr lang="en-IN" sz="1700" dirty="0">
                <a:latin typeface="Trebuchet MS" panose="020B0603020202020204" pitchFamily="34" charset="0"/>
              </a:rPr>
              <a:t>: The system is built using Python programming language</a:t>
            </a:r>
          </a:p>
          <a:p>
            <a:endParaRPr lang="en-IN" sz="1700" dirty="0">
              <a:latin typeface="Trebuchet MS" panose="020B0603020202020204" pitchFamily="34" charset="0"/>
            </a:endParaRPr>
          </a:p>
          <a:p>
            <a:r>
              <a:rPr lang="en-IN" sz="1700" b="1" dirty="0" err="1">
                <a:latin typeface="Trebuchet MS" panose="020B0603020202020204" pitchFamily="34" charset="0"/>
              </a:rPr>
              <a:t>PyTorch</a:t>
            </a:r>
            <a:r>
              <a:rPr lang="en-IN" sz="1700" dirty="0">
                <a:latin typeface="Trebuchet MS" panose="020B0603020202020204" pitchFamily="34" charset="0"/>
              </a:rPr>
              <a:t>: </a:t>
            </a:r>
            <a:r>
              <a:rPr lang="en-IN" sz="1700" dirty="0" err="1">
                <a:latin typeface="Trebuchet MS" panose="020B0603020202020204" pitchFamily="34" charset="0"/>
              </a:rPr>
              <a:t>PyTorch</a:t>
            </a:r>
            <a:r>
              <a:rPr lang="en-IN" sz="1700" dirty="0">
                <a:latin typeface="Trebuchet MS" panose="020B0603020202020204" pitchFamily="34" charset="0"/>
              </a:rPr>
              <a:t>, a machine learning library, is utilized for implementing the Convolutional Neural Network (CNN) architecture. </a:t>
            </a:r>
            <a:r>
              <a:rPr lang="en-IN" sz="1700" dirty="0" err="1">
                <a:latin typeface="Trebuchet MS" panose="020B0603020202020204" pitchFamily="34" charset="0"/>
              </a:rPr>
              <a:t>PyTorch</a:t>
            </a:r>
            <a:r>
              <a:rPr lang="en-IN" sz="1700" dirty="0">
                <a:latin typeface="Trebuchet MS" panose="020B0603020202020204" pitchFamily="34" charset="0"/>
              </a:rPr>
              <a:t> provides efficient tensor computation with GPU acceleration, facilitating faster model training and inference.</a:t>
            </a:r>
          </a:p>
          <a:p>
            <a:endParaRPr lang="en-IN" sz="1700" dirty="0">
              <a:latin typeface="Trebuchet MS" panose="020B0603020202020204" pitchFamily="34" charset="0"/>
            </a:endParaRPr>
          </a:p>
          <a:p>
            <a:r>
              <a:rPr lang="en-IN" sz="1700" b="1" dirty="0">
                <a:latin typeface="Trebuchet MS" panose="020B0603020202020204" pitchFamily="34" charset="0"/>
              </a:rPr>
              <a:t>NumPy</a:t>
            </a:r>
            <a:r>
              <a:rPr lang="en-IN" sz="1700" dirty="0">
                <a:latin typeface="Trebuchet MS" panose="020B0603020202020204" pitchFamily="34" charset="0"/>
              </a:rPr>
              <a:t>: NumPy is a fundamental package for scientific computing in Python, essential for handling multidimensional arrays and mathematical operations. It is used extensively for data preprocessing, manipulation, and numerical computations within the CNN model.</a:t>
            </a:r>
          </a:p>
          <a:p>
            <a:endParaRPr lang="en-IN" sz="1700" dirty="0">
              <a:latin typeface="Trebuchet MS" panose="020B0603020202020204" pitchFamily="34" charset="0"/>
            </a:endParaRPr>
          </a:p>
          <a:p>
            <a:r>
              <a:rPr lang="en-IN" sz="1700" b="1" dirty="0" err="1">
                <a:latin typeface="Trebuchet MS" panose="020B0603020202020204" pitchFamily="34" charset="0"/>
              </a:rPr>
              <a:t>TorchVision</a:t>
            </a:r>
            <a:r>
              <a:rPr lang="en-IN" sz="1700" dirty="0">
                <a:latin typeface="Trebuchet MS" panose="020B0603020202020204" pitchFamily="34" charset="0"/>
              </a:rPr>
              <a:t>: </a:t>
            </a:r>
            <a:r>
              <a:rPr lang="en-IN" sz="1700" dirty="0" err="1">
                <a:latin typeface="Trebuchet MS" panose="020B0603020202020204" pitchFamily="34" charset="0"/>
              </a:rPr>
              <a:t>TorchVision</a:t>
            </a:r>
            <a:r>
              <a:rPr lang="en-IN" sz="1700" dirty="0">
                <a:latin typeface="Trebuchet MS" panose="020B0603020202020204" pitchFamily="34" charset="0"/>
              </a:rPr>
              <a:t>, a </a:t>
            </a:r>
            <a:r>
              <a:rPr lang="en-IN" sz="1700" dirty="0" err="1">
                <a:latin typeface="Trebuchet MS" panose="020B0603020202020204" pitchFamily="34" charset="0"/>
              </a:rPr>
              <a:t>PyTorch</a:t>
            </a:r>
            <a:r>
              <a:rPr lang="en-IN" sz="1700" dirty="0">
                <a:latin typeface="Trebuchet MS" panose="020B0603020202020204" pitchFamily="34" charset="0"/>
              </a:rPr>
              <a:t> library, provides datasets, transforms, and utilities for computer vision tasks. It is used for loading and preprocessing handwritten digit image datasets, facilitating seamless integration with the CNN model for training and evaluation.</a:t>
            </a:r>
          </a:p>
        </p:txBody>
      </p:sp>
    </p:spTree>
    <p:extLst>
      <p:ext uri="{BB962C8B-B14F-4D97-AF65-F5344CB8AC3E}">
        <p14:creationId xmlns:p14="http://schemas.microsoft.com/office/powerpoint/2010/main" val="244400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28FD5EB9-75B9-63BF-A5CF-D7E2F3872D01}"/>
              </a:ext>
            </a:extLst>
          </p:cNvPr>
          <p:cNvSpPr txBox="1"/>
          <p:nvPr/>
        </p:nvSpPr>
        <p:spPr>
          <a:xfrm>
            <a:off x="723900" y="1227175"/>
            <a:ext cx="7770829" cy="2062103"/>
          </a:xfrm>
          <a:prstGeom prst="rect">
            <a:avLst/>
          </a:prstGeom>
          <a:noFill/>
        </p:spPr>
        <p:txBody>
          <a:bodyPr wrap="square">
            <a:spAutoFit/>
          </a:bodyPr>
          <a:lstStyle/>
          <a:p>
            <a:pPr algn="just"/>
            <a:r>
              <a:rPr lang="en-IN" sz="1600" b="1" dirty="0">
                <a:latin typeface="Trebuchet MS" panose="020B0603020202020204" pitchFamily="34" charset="0"/>
              </a:rPr>
              <a:t>Phase 1: Data Preparation and Preprocessing</a:t>
            </a:r>
          </a:p>
          <a:p>
            <a:pPr algn="just"/>
            <a:endParaRPr lang="en-IN" sz="1600" dirty="0">
              <a:latin typeface="Trebuchet MS" panose="020B0603020202020204" pitchFamily="34" charset="0"/>
            </a:endParaRPr>
          </a:p>
          <a:p>
            <a:pPr marL="342900" indent="-342900" algn="just">
              <a:buAutoNum type="arabicPeriod"/>
            </a:pPr>
            <a:r>
              <a:rPr lang="en-IN" sz="1600" dirty="0">
                <a:latin typeface="Trebuchet MS" panose="020B0603020202020204" pitchFamily="34" charset="0"/>
              </a:rPr>
              <a:t>Load the handwritten digit image dataset, such as MNIST or USPS, using </a:t>
            </a:r>
            <a:r>
              <a:rPr lang="en-IN" sz="1600" dirty="0" err="1">
                <a:latin typeface="Trebuchet MS" panose="020B0603020202020204" pitchFamily="34" charset="0"/>
              </a:rPr>
              <a:t>TorchVision</a:t>
            </a:r>
            <a:r>
              <a:rPr lang="en-IN" sz="1600" dirty="0">
                <a:latin typeface="Trebuchet MS" panose="020B0603020202020204" pitchFamily="34" charset="0"/>
              </a:rPr>
              <a:t>, a </a:t>
            </a:r>
            <a:r>
              <a:rPr lang="en-IN" sz="1600" dirty="0" err="1">
                <a:latin typeface="Trebuchet MS" panose="020B0603020202020204" pitchFamily="34" charset="0"/>
              </a:rPr>
              <a:t>PyTorch</a:t>
            </a:r>
            <a:r>
              <a:rPr lang="en-IN" sz="1600" dirty="0">
                <a:latin typeface="Trebuchet MS" panose="020B0603020202020204" pitchFamily="34" charset="0"/>
              </a:rPr>
              <a:t> library.</a:t>
            </a:r>
          </a:p>
          <a:p>
            <a:pPr marL="342900" indent="-342900" algn="just">
              <a:buAutoNum type="arabicPeriod"/>
            </a:pPr>
            <a:r>
              <a:rPr lang="en-IN" sz="1600" dirty="0">
                <a:latin typeface="Trebuchet MS" panose="020B0603020202020204" pitchFamily="34" charset="0"/>
              </a:rPr>
              <a:t>Preprocess the dataset by normalizing pixel values to a range between 0 and 1 to facilitate convergence during training.</a:t>
            </a:r>
          </a:p>
          <a:p>
            <a:pPr marL="342900" indent="-342900" algn="just">
              <a:buAutoNum type="arabicPeriod"/>
            </a:pPr>
            <a:r>
              <a:rPr lang="en-IN" sz="1600" dirty="0">
                <a:latin typeface="Trebuchet MS" panose="020B0603020202020204" pitchFamily="34" charset="0"/>
              </a:rPr>
              <a:t>Split the dataset into training, validation, and testing sets using </a:t>
            </a:r>
            <a:r>
              <a:rPr lang="en-IN" sz="1600" dirty="0" err="1">
                <a:latin typeface="Trebuchet MS" panose="020B0603020202020204" pitchFamily="34" charset="0"/>
              </a:rPr>
              <a:t>PyTorch</a:t>
            </a:r>
            <a:r>
              <a:rPr lang="en-IN" sz="1600" dirty="0">
                <a:latin typeface="Trebuchet MS" panose="020B0603020202020204" pitchFamily="34" charset="0"/>
              </a:rPr>
              <a:t> utilities, ensuring a balanced distribution of digits across sets.</a:t>
            </a:r>
          </a:p>
        </p:txBody>
      </p:sp>
      <p:sp>
        <p:nvSpPr>
          <p:cNvPr id="12" name="TextBox 11">
            <a:extLst>
              <a:ext uri="{FF2B5EF4-FFF2-40B4-BE49-F238E27FC236}">
                <a16:creationId xmlns:a16="http://schemas.microsoft.com/office/drawing/2014/main" xmlns="" id="{048B6682-AE27-0D6A-56CA-BD0B8D80A3BA}"/>
              </a:ext>
            </a:extLst>
          </p:cNvPr>
          <p:cNvSpPr txBox="1"/>
          <p:nvPr/>
        </p:nvSpPr>
        <p:spPr>
          <a:xfrm>
            <a:off x="723899" y="3354333"/>
            <a:ext cx="7770829" cy="3293209"/>
          </a:xfrm>
          <a:prstGeom prst="rect">
            <a:avLst/>
          </a:prstGeom>
          <a:noFill/>
        </p:spPr>
        <p:txBody>
          <a:bodyPr wrap="square">
            <a:spAutoFit/>
          </a:bodyPr>
          <a:lstStyle/>
          <a:p>
            <a:r>
              <a:rPr lang="en-IN" sz="1600" b="1" dirty="0">
                <a:latin typeface="Trebuchet MS" panose="020B0603020202020204" pitchFamily="34" charset="0"/>
              </a:rPr>
              <a:t>Phase 2: Model Training</a:t>
            </a:r>
          </a:p>
          <a:p>
            <a:endParaRPr lang="en-IN" sz="1600" b="1" dirty="0">
              <a:latin typeface="Trebuchet MS" panose="020B0603020202020204" pitchFamily="34" charset="0"/>
            </a:endParaRPr>
          </a:p>
          <a:p>
            <a:pPr marL="342900" indent="-342900">
              <a:buAutoNum type="arabicPeriod"/>
            </a:pPr>
            <a:r>
              <a:rPr lang="en-IN" sz="1600" dirty="0">
                <a:latin typeface="Trebuchet MS" panose="020B0603020202020204" pitchFamily="34" charset="0"/>
              </a:rPr>
              <a:t>Define a Convolutional Neural Network (CNN) architecture using </a:t>
            </a:r>
            <a:r>
              <a:rPr lang="en-IN" sz="1600" dirty="0" err="1">
                <a:latin typeface="Trebuchet MS" panose="020B0603020202020204" pitchFamily="34" charset="0"/>
              </a:rPr>
              <a:t>PyTorch</a:t>
            </a:r>
            <a:r>
              <a:rPr lang="en-IN" sz="1600" dirty="0">
                <a:latin typeface="Trebuchet MS" panose="020B0603020202020204" pitchFamily="34" charset="0"/>
              </a:rPr>
              <a:t>, comprising convolutional layers, pooling layers, and fully connected layers.</a:t>
            </a:r>
          </a:p>
          <a:p>
            <a:pPr marL="342900" indent="-342900">
              <a:buAutoNum type="arabicPeriod"/>
            </a:pPr>
            <a:r>
              <a:rPr lang="en-IN" sz="1600" dirty="0">
                <a:latin typeface="Trebuchet MS" panose="020B0603020202020204" pitchFamily="34" charset="0"/>
              </a:rPr>
              <a:t>Initialize the CNN model parameters and specify the loss function (e.g., cross-entropy loss) and optimizer (e.g., stochastic gradient descent) using </a:t>
            </a:r>
            <a:r>
              <a:rPr lang="en-IN" sz="1600" dirty="0" err="1">
                <a:latin typeface="Trebuchet MS" panose="020B0603020202020204" pitchFamily="34" charset="0"/>
              </a:rPr>
              <a:t>PyTorch</a:t>
            </a:r>
            <a:r>
              <a:rPr lang="en-IN" sz="1600" dirty="0">
                <a:latin typeface="Trebuchet MS" panose="020B0603020202020204" pitchFamily="34" charset="0"/>
              </a:rPr>
              <a:t>.</a:t>
            </a:r>
          </a:p>
          <a:p>
            <a:pPr marL="342900" indent="-342900">
              <a:buAutoNum type="arabicPeriod"/>
            </a:pPr>
            <a:r>
              <a:rPr lang="en-IN" sz="1600" dirty="0">
                <a:latin typeface="Trebuchet MS" panose="020B0603020202020204" pitchFamily="34" charset="0"/>
              </a:rPr>
              <a:t>Train the CNN model using the training dataset, iterating over mini-batches of data, and updating model parameters through backpropagation.</a:t>
            </a:r>
          </a:p>
          <a:p>
            <a:pPr marL="342900" indent="-342900">
              <a:buAutoNum type="arabicPeriod"/>
            </a:pPr>
            <a:r>
              <a:rPr lang="en-IN" sz="1600" dirty="0">
                <a:latin typeface="Trebuchet MS" panose="020B0603020202020204" pitchFamily="34" charset="0"/>
              </a:rPr>
              <a:t>Validate the trained model using the validation dataset to monitor performance and prevent overfitting by adjusting hyperparameters (e.g., learning rate, dropout probability) if necessary. </a:t>
            </a:r>
          </a:p>
          <a:p>
            <a:pPr marL="342900" indent="-342900">
              <a:buAutoNum type="arabicPeriod"/>
            </a:pPr>
            <a:r>
              <a:rPr lang="en-IN" sz="1600" dirty="0">
                <a:latin typeface="Trebuchet MS" panose="020B0603020202020204" pitchFamily="34" charset="0"/>
              </a:rPr>
              <a:t>Optionally, perform data augmentation techniques using </a:t>
            </a:r>
            <a:r>
              <a:rPr lang="en-IN" sz="1600" dirty="0" err="1">
                <a:latin typeface="Trebuchet MS" panose="020B0603020202020204" pitchFamily="34" charset="0"/>
              </a:rPr>
              <a:t>TorchVision</a:t>
            </a:r>
            <a:r>
              <a:rPr lang="en-IN" sz="1600" dirty="0">
                <a:latin typeface="Trebuchet MS" panose="020B0603020202020204" pitchFamily="34" charset="0"/>
              </a:rPr>
              <a:t>, such as random rotations or translations, to enhance model generalization.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xmlns="" id="{28FD5EB9-75B9-63BF-A5CF-D7E2F3872D01}"/>
              </a:ext>
            </a:extLst>
          </p:cNvPr>
          <p:cNvSpPr txBox="1"/>
          <p:nvPr/>
        </p:nvSpPr>
        <p:spPr>
          <a:xfrm>
            <a:off x="723900" y="1227175"/>
            <a:ext cx="7770829" cy="1569660"/>
          </a:xfrm>
          <a:prstGeom prst="rect">
            <a:avLst/>
          </a:prstGeom>
          <a:noFill/>
        </p:spPr>
        <p:txBody>
          <a:bodyPr wrap="square">
            <a:spAutoFit/>
          </a:bodyPr>
          <a:lstStyle/>
          <a:p>
            <a:pPr algn="just"/>
            <a:r>
              <a:rPr lang="en-US" sz="1600" b="1" dirty="0">
                <a:latin typeface="Trebuchet MS" panose="020B0603020202020204" pitchFamily="34" charset="0"/>
              </a:rPr>
              <a:t>Phase 3: Final Model Creation</a:t>
            </a:r>
          </a:p>
          <a:p>
            <a:pPr algn="just"/>
            <a:endParaRPr lang="en-US" sz="1600" b="1" dirty="0">
              <a:latin typeface="Trebuchet MS" panose="020B0603020202020204" pitchFamily="34" charset="0"/>
            </a:endParaRPr>
          </a:p>
          <a:p>
            <a:pPr marL="342900" indent="-342900" algn="just">
              <a:buAutoNum type="arabicPeriod"/>
            </a:pPr>
            <a:r>
              <a:rPr lang="en-US" sz="1600" dirty="0">
                <a:latin typeface="Trebuchet MS" panose="020B0603020202020204" pitchFamily="34" charset="0"/>
              </a:rPr>
              <a:t>Create a final trained model instance under the name "server" using </a:t>
            </a:r>
            <a:r>
              <a:rPr lang="en-US" sz="1600" dirty="0" err="1">
                <a:latin typeface="Trebuchet MS" panose="020B0603020202020204" pitchFamily="34" charset="0"/>
              </a:rPr>
              <a:t>PyTorch</a:t>
            </a:r>
            <a:r>
              <a:rPr lang="en-US" sz="1600" dirty="0">
                <a:latin typeface="Trebuchet MS" panose="020B0603020202020204" pitchFamily="34" charset="0"/>
              </a:rPr>
              <a:t>, incorporating the best-performing model parameters obtained during training.</a:t>
            </a:r>
          </a:p>
          <a:p>
            <a:pPr marL="342900" indent="-342900" algn="just">
              <a:buAutoNum type="arabicPeriod"/>
            </a:pPr>
            <a:r>
              <a:rPr lang="en-US" sz="1600" dirty="0">
                <a:latin typeface="Trebuchet MS" panose="020B0603020202020204" pitchFamily="34" charset="0"/>
              </a:rPr>
              <a:t>Save the "server" model weights to disk for later deployment as a web application.</a:t>
            </a:r>
            <a:endParaRPr lang="en-IN" sz="1600" dirty="0">
              <a:latin typeface="Trebuchet MS" panose="020B0603020202020204" pitchFamily="34" charset="0"/>
            </a:endParaRPr>
          </a:p>
        </p:txBody>
      </p:sp>
      <p:sp>
        <p:nvSpPr>
          <p:cNvPr id="12" name="TextBox 11">
            <a:extLst>
              <a:ext uri="{FF2B5EF4-FFF2-40B4-BE49-F238E27FC236}">
                <a16:creationId xmlns:a16="http://schemas.microsoft.com/office/drawing/2014/main" xmlns="" id="{048B6682-AE27-0D6A-56CA-BD0B8D80A3BA}"/>
              </a:ext>
            </a:extLst>
          </p:cNvPr>
          <p:cNvSpPr txBox="1"/>
          <p:nvPr/>
        </p:nvSpPr>
        <p:spPr>
          <a:xfrm>
            <a:off x="723899" y="2861370"/>
            <a:ext cx="7770829" cy="3785652"/>
          </a:xfrm>
          <a:prstGeom prst="rect">
            <a:avLst/>
          </a:prstGeom>
          <a:noFill/>
        </p:spPr>
        <p:txBody>
          <a:bodyPr wrap="square">
            <a:spAutoFit/>
          </a:bodyPr>
          <a:lstStyle/>
          <a:p>
            <a:r>
              <a:rPr lang="en-US" sz="1600" b="1" dirty="0">
                <a:latin typeface="Trebuchet MS" panose="020B0603020202020204" pitchFamily="34" charset="0"/>
              </a:rPr>
              <a:t>Phase 4: Web Application Deployment</a:t>
            </a:r>
            <a:r>
              <a:rPr lang="en-US" sz="1600" dirty="0">
                <a:latin typeface="Trebuchet MS" panose="020B0603020202020204" pitchFamily="34" charset="0"/>
              </a:rPr>
              <a:t> </a:t>
            </a:r>
          </a:p>
          <a:p>
            <a:endParaRPr lang="en-US" sz="1600" dirty="0">
              <a:latin typeface="Trebuchet MS" panose="020B0603020202020204" pitchFamily="34" charset="0"/>
            </a:endParaRPr>
          </a:p>
          <a:p>
            <a:pPr marL="342900" indent="-342900">
              <a:buAutoNum type="arabicPeriod"/>
            </a:pPr>
            <a:r>
              <a:rPr lang="en-US" sz="1600" dirty="0">
                <a:latin typeface="Trebuchet MS" panose="020B0603020202020204" pitchFamily="34" charset="0"/>
              </a:rPr>
              <a:t>Implement a web application using Flask, a lightweight Python web framework, to serve as the interface for testing the handwritten digit recognition model.</a:t>
            </a:r>
          </a:p>
          <a:p>
            <a:pPr marL="342900" indent="-342900">
              <a:buAutoNum type="arabicPeriod"/>
            </a:pPr>
            <a:r>
              <a:rPr lang="en-US" sz="1600" dirty="0">
                <a:latin typeface="Trebuchet MS" panose="020B0603020202020204" pitchFamily="34" charset="0"/>
              </a:rPr>
              <a:t>Load the "server" model weights and architecture into memory using </a:t>
            </a:r>
            <a:r>
              <a:rPr lang="en-US" sz="1600" dirty="0" err="1">
                <a:latin typeface="Trebuchet MS" panose="020B0603020202020204" pitchFamily="34" charset="0"/>
              </a:rPr>
              <a:t>PyTorch</a:t>
            </a:r>
            <a:r>
              <a:rPr lang="en-US" sz="1600" dirty="0">
                <a:latin typeface="Trebuchet MS" panose="020B0603020202020204" pitchFamily="34" charset="0"/>
              </a:rPr>
              <a:t> within the Flask application.</a:t>
            </a:r>
          </a:p>
          <a:p>
            <a:pPr marL="342900" indent="-342900">
              <a:buAutoNum type="arabicPeriod"/>
            </a:pPr>
            <a:r>
              <a:rPr lang="en-US" sz="1600" dirty="0">
                <a:latin typeface="Trebuchet MS" panose="020B0603020202020204" pitchFamily="34" charset="0"/>
              </a:rPr>
              <a:t>Design the web interface to allow users to input handwritten digit images or draw digits using a canvas element.</a:t>
            </a:r>
          </a:p>
          <a:p>
            <a:pPr marL="342900" indent="-342900">
              <a:buAutoNum type="arabicPeriod"/>
            </a:pPr>
            <a:r>
              <a:rPr lang="en-US" sz="1600" dirty="0">
                <a:latin typeface="Trebuchet MS" panose="020B0603020202020204" pitchFamily="34" charset="0"/>
              </a:rPr>
              <a:t>Preprocess the user input, converting it into a format suitable for inference with the CNN model.</a:t>
            </a:r>
          </a:p>
          <a:p>
            <a:pPr marL="342900" indent="-342900">
              <a:buAutoNum type="arabicPeriod"/>
            </a:pPr>
            <a:r>
              <a:rPr lang="en-US" sz="1600" dirty="0">
                <a:latin typeface="Trebuchet MS" panose="020B0603020202020204" pitchFamily="34" charset="0"/>
              </a:rPr>
              <a:t>Pass the preprocessed image data through the "server" model for inference, predicting the digit label along with associated probabilities.</a:t>
            </a:r>
          </a:p>
          <a:p>
            <a:pPr marL="342900" indent="-342900">
              <a:buAutoNum type="arabicPeriod"/>
            </a:pPr>
            <a:r>
              <a:rPr lang="en-US" sz="1600" dirty="0">
                <a:latin typeface="Trebuchet MS" panose="020B0603020202020204" pitchFamily="34" charset="0"/>
              </a:rPr>
              <a:t>Display the predicted digit label and corresponding confidence score to the user interface, enabling real-time feedback on the recognized digit.</a:t>
            </a:r>
            <a:endParaRPr lang="en-IN" sz="1600" dirty="0">
              <a:latin typeface="Trebuchet MS" panose="020B0603020202020204" pitchFamily="34" charset="0"/>
            </a:endParaRPr>
          </a:p>
        </p:txBody>
      </p:sp>
    </p:spTree>
    <p:extLst>
      <p:ext uri="{BB962C8B-B14F-4D97-AF65-F5344CB8AC3E}">
        <p14:creationId xmlns:p14="http://schemas.microsoft.com/office/powerpoint/2010/main" val="183125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4" name="Picture 13">
            <a:extLst>
              <a:ext uri="{FF2B5EF4-FFF2-40B4-BE49-F238E27FC236}">
                <a16:creationId xmlns:a16="http://schemas.microsoft.com/office/drawing/2014/main" xmlns="" id="{43EABD95-0F42-F0FB-6994-FE1D68FA2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555" y="1552420"/>
            <a:ext cx="8132062" cy="3505200"/>
          </a:xfrm>
          <a:prstGeom prst="rect">
            <a:avLst/>
          </a:prstGeom>
        </p:spPr>
      </p:pic>
      <p:sp>
        <p:nvSpPr>
          <p:cNvPr id="22" name="TextBox 21">
            <a:extLst>
              <a:ext uri="{FF2B5EF4-FFF2-40B4-BE49-F238E27FC236}">
                <a16:creationId xmlns:a16="http://schemas.microsoft.com/office/drawing/2014/main" xmlns=""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1</a:t>
            </a:r>
            <a:endParaRPr lang="en-IN" sz="24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1112</Words>
  <Application>Microsoft Office PowerPoint</Application>
  <PresentationFormat>Custom</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OUTLINE</vt:lpstr>
      <vt:lpstr>PROBLEM STATEMENT</vt:lpstr>
      <vt:lpstr>PROPOSED SOLUTION</vt:lpstr>
      <vt:lpstr>SYSTEM APPROACH</vt:lpstr>
      <vt:lpstr>SYSTEM APPROACH – CONT.</vt:lpstr>
      <vt:lpstr>ALGORITHM</vt:lpstr>
      <vt:lpstr>ALGORITHM - CONT.</vt:lpstr>
      <vt:lpstr>RESULT</vt:lpstr>
      <vt:lpstr>RESULT</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2021PITCS208</cp:lastModifiedBy>
  <cp:revision>7</cp:revision>
  <dcterms:created xsi:type="dcterms:W3CDTF">2024-03-31T04:10:31Z</dcterms:created>
  <dcterms:modified xsi:type="dcterms:W3CDTF">2024-04-01T08:58:24Z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