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939DA-F7C4-4376-8C7B-0760971C9097}" type="datetimeFigureOut">
              <a:rPr lang="en-IN" smtClean="0"/>
              <a:t>02-08-2022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70FD5-350D-4444-AC8A-D3A7B5D075CC}" type="slidenum">
              <a:rPr lang="en-IN" smtClean="0"/>
              <a:t>‹#›</a:t>
            </a:fld>
            <a:endParaRPr lang="en-IN"/>
          </a:p>
        </p:txBody>
      </p:sp>
    </p:spTree>
    <p:extLst>
      <p:ext uri="{BB962C8B-B14F-4D97-AF65-F5344CB8AC3E}">
        <p14:creationId xmlns:p14="http://schemas.microsoft.com/office/powerpoint/2010/main" val="1791018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170FD5-350D-4444-AC8A-D3A7B5D075CC}" type="slidenum">
              <a:rPr lang="en-IN" smtClean="0"/>
              <a:t>1</a:t>
            </a:fld>
            <a:endParaRPr lang="en-IN"/>
          </a:p>
        </p:txBody>
      </p:sp>
    </p:spTree>
    <p:extLst>
      <p:ext uri="{BB962C8B-B14F-4D97-AF65-F5344CB8AC3E}">
        <p14:creationId xmlns:p14="http://schemas.microsoft.com/office/powerpoint/2010/main" val="2588611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7BDA852-9E50-4A80-A360-598100FFDDBC}" type="datetime1">
              <a:rPr lang="en-IN" smtClean="0"/>
              <a:t>02-08-2022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48D2589-4217-4D44-8447-441A33C2C6EC}"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31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BB4D8-6204-4543-A726-A646BD01D21D}" type="datetime1">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D2589-4217-4D44-8447-441A33C2C6EC}" type="slidenum">
              <a:rPr lang="en-IN" smtClean="0"/>
              <a:t>‹#›</a:t>
            </a:fld>
            <a:endParaRPr lang="en-IN"/>
          </a:p>
        </p:txBody>
      </p:sp>
    </p:spTree>
    <p:extLst>
      <p:ext uri="{BB962C8B-B14F-4D97-AF65-F5344CB8AC3E}">
        <p14:creationId xmlns:p14="http://schemas.microsoft.com/office/powerpoint/2010/main" val="15441657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BB4D8-6204-4543-A726-A646BD01D21D}"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D2589-4217-4D44-8447-441A33C2C6EC}"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2801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BB4D8-6204-4543-A726-A646BD01D21D}"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D2589-4217-4D44-8447-441A33C2C6E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9967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BB4D8-6204-4543-A726-A646BD01D21D}"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D2589-4217-4D44-8447-441A33C2C6EC}" type="slidenum">
              <a:rPr lang="en-IN" smtClean="0"/>
              <a:t>‹#›</a:t>
            </a:fld>
            <a:endParaRPr lang="en-IN"/>
          </a:p>
        </p:txBody>
      </p:sp>
    </p:spTree>
    <p:extLst>
      <p:ext uri="{BB962C8B-B14F-4D97-AF65-F5344CB8AC3E}">
        <p14:creationId xmlns:p14="http://schemas.microsoft.com/office/powerpoint/2010/main" val="10948507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BB4D8-6204-4543-A726-A646BD01D21D}"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D2589-4217-4D44-8447-441A33C2C6E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1081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BB4D8-6204-4543-A726-A646BD01D21D}"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D2589-4217-4D44-8447-441A33C2C6EC}"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36335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B94A47-C12F-4BF3-9E50-2E32254C9397}"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D2589-4217-4D44-8447-441A33C2C6EC}"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0294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B7C640-7464-4090-8603-2CDD8E28D92C}"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D2589-4217-4D44-8447-441A33C2C6EC}"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49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9FEB8C-CE3F-493E-9C4E-12A768952874}"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D2589-4217-4D44-8447-441A33C2C6EC}" type="slidenum">
              <a:rPr lang="en-IN" smtClean="0"/>
              <a:t>‹#›</a:t>
            </a:fld>
            <a:endParaRPr lang="en-IN"/>
          </a:p>
        </p:txBody>
      </p:sp>
    </p:spTree>
    <p:extLst>
      <p:ext uri="{BB962C8B-B14F-4D97-AF65-F5344CB8AC3E}">
        <p14:creationId xmlns:p14="http://schemas.microsoft.com/office/powerpoint/2010/main" val="20492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4B9660-333A-441B-B016-0CF27901A11F}"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D2589-4217-4D44-8447-441A33C2C6EC}"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25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D83933-595E-476D-B484-00E8F0E47D32}" type="datetime1">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D2589-4217-4D44-8447-441A33C2C6EC}" type="slidenum">
              <a:rPr lang="en-IN" smtClean="0"/>
              <a:t>‹#›</a:t>
            </a:fld>
            <a:endParaRPr lang="en-IN"/>
          </a:p>
        </p:txBody>
      </p:sp>
    </p:spTree>
    <p:extLst>
      <p:ext uri="{BB962C8B-B14F-4D97-AF65-F5344CB8AC3E}">
        <p14:creationId xmlns:p14="http://schemas.microsoft.com/office/powerpoint/2010/main" val="370598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42445E-5774-4260-9000-3546F585C157}" type="datetime1">
              <a:rPr lang="en-IN" smtClean="0"/>
              <a:t>02-08-2022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8D2589-4217-4D44-8447-441A33C2C6EC}"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90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8F6686-A6AF-4073-9B93-0338FB612561}" type="datetime1">
              <a:rPr lang="en-IN" smtClean="0"/>
              <a:t>02-08-2022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8D2589-4217-4D44-8447-441A33C2C6EC}"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999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AEE7-5308-45E7-8CFD-A7355CD177D3}" type="datetime1">
              <a:rPr lang="en-IN" smtClean="0"/>
              <a:t>02-08-2022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8D2589-4217-4D44-8447-441A33C2C6EC}" type="slidenum">
              <a:rPr lang="en-IN" smtClean="0"/>
              <a:t>‹#›</a:t>
            </a:fld>
            <a:endParaRPr lang="en-IN"/>
          </a:p>
        </p:txBody>
      </p:sp>
    </p:spTree>
    <p:extLst>
      <p:ext uri="{BB962C8B-B14F-4D97-AF65-F5344CB8AC3E}">
        <p14:creationId xmlns:p14="http://schemas.microsoft.com/office/powerpoint/2010/main" val="293246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BC07D7-DA90-4849-823E-F7174678297B}" type="datetime1">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D2589-4217-4D44-8447-441A33C2C6EC}"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114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BE58B-EB58-44FA-BDEC-9574B7C7E1C5}" type="datetime1">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D2589-4217-4D44-8447-441A33C2C6EC}" type="slidenum">
              <a:rPr lang="en-IN" smtClean="0"/>
              <a:t>‹#›</a:t>
            </a:fld>
            <a:endParaRPr lang="en-IN"/>
          </a:p>
        </p:txBody>
      </p:sp>
    </p:spTree>
    <p:extLst>
      <p:ext uri="{BB962C8B-B14F-4D97-AF65-F5344CB8AC3E}">
        <p14:creationId xmlns:p14="http://schemas.microsoft.com/office/powerpoint/2010/main" val="339884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3BB4D8-6204-4543-A726-A646BD01D21D}" type="datetime1">
              <a:rPr lang="en-IN" smtClean="0"/>
              <a:t>02-08-2022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8D2589-4217-4D44-8447-441A33C2C6EC}" type="slidenum">
              <a:rPr lang="en-IN" smtClean="0"/>
              <a:t>‹#›</a:t>
            </a:fld>
            <a:endParaRPr lang="en-IN"/>
          </a:p>
        </p:txBody>
      </p:sp>
    </p:spTree>
    <p:extLst>
      <p:ext uri="{BB962C8B-B14F-4D97-AF65-F5344CB8AC3E}">
        <p14:creationId xmlns:p14="http://schemas.microsoft.com/office/powerpoint/2010/main" val="51888323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Oval 4"/>
          <p:cNvSpPr/>
          <p:nvPr/>
        </p:nvSpPr>
        <p:spPr>
          <a:xfrm>
            <a:off x="8341744" y="5788325"/>
            <a:ext cx="3565585" cy="87989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S.MADHAN KUMAR</a:t>
            </a:r>
            <a:endParaRPr lang="en-IN" dirty="0"/>
          </a:p>
        </p:txBody>
      </p:sp>
    </p:spTree>
    <p:extLst>
      <p:ext uri="{BB962C8B-B14F-4D97-AF65-F5344CB8AC3E}">
        <p14:creationId xmlns:p14="http://schemas.microsoft.com/office/powerpoint/2010/main" val="196229628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0996" y="1635659"/>
            <a:ext cx="9638978" cy="4093428"/>
          </a:xfrm>
          <a:prstGeom prst="rect">
            <a:avLst/>
          </a:prstGeom>
        </p:spPr>
        <p:txBody>
          <a:bodyPr wrap="square">
            <a:spAutoFit/>
          </a:bodyPr>
          <a:lstStyle/>
          <a:p>
            <a:pPr marL="342900" indent="-342900">
              <a:buFont typeface="Arial" panose="020B0604020202020204" pitchFamily="34" charset="0"/>
              <a:buChar char="•"/>
            </a:pPr>
            <a:r>
              <a:rPr lang="en-US" sz="2000" dirty="0"/>
              <a:t>The Project I have chosen on Data analytics </a:t>
            </a:r>
            <a:r>
              <a:rPr lang="en-US" sz="2000" dirty="0" smtClean="0"/>
              <a:t>in Google </a:t>
            </a:r>
            <a:r>
              <a:rPr lang="en-US" sz="2000" dirty="0" err="1" smtClean="0"/>
              <a:t>playstore</a:t>
            </a:r>
            <a:r>
              <a:rPr lang="en-US" sz="2000" dirty="0" smtClean="0"/>
              <a:t>.</a:t>
            </a:r>
          </a:p>
          <a:p>
            <a:pPr marL="342900" indent="-342900">
              <a:buFont typeface="Arial" panose="020B0604020202020204" pitchFamily="34" charset="0"/>
              <a:buChar char="•"/>
            </a:pPr>
            <a:r>
              <a:rPr lang="en-US" sz="2000" dirty="0"/>
              <a:t>This will Predict the score of </a:t>
            </a:r>
            <a:r>
              <a:rPr lang="en-US" sz="2000" dirty="0" smtClean="0"/>
              <a:t>the </a:t>
            </a:r>
            <a:r>
              <a:rPr lang="en-US" sz="2000" dirty="0" err="1" smtClean="0"/>
              <a:t>google</a:t>
            </a:r>
            <a:r>
              <a:rPr lang="en-US" sz="2000" dirty="0" smtClean="0"/>
              <a:t> play store apps with some</a:t>
            </a:r>
            <a:r>
              <a:rPr lang="en-US" sz="2000" dirty="0"/>
              <a:t> Machine learning algorithms</a:t>
            </a:r>
            <a:r>
              <a:rPr lang="en-US" sz="2000" dirty="0" smtClean="0"/>
              <a:t>.</a:t>
            </a:r>
          </a:p>
          <a:p>
            <a:pPr marL="342900" indent="-342900">
              <a:buFont typeface="Arial" panose="020B0604020202020204" pitchFamily="34" charset="0"/>
              <a:buChar char="•"/>
            </a:pPr>
            <a:r>
              <a:rPr lang="en-US" sz="2000" dirty="0"/>
              <a:t>The Prediction is done by getting Inputs </a:t>
            </a:r>
            <a:r>
              <a:rPr lang="en-US" sz="2000" dirty="0" smtClean="0"/>
              <a:t>like </a:t>
            </a:r>
            <a:r>
              <a:rPr lang="en-US" sz="2000" dirty="0" err="1" smtClean="0"/>
              <a:t>Rating,Reviews,Size,Price,Android</a:t>
            </a:r>
            <a:r>
              <a:rPr lang="en-US" sz="2000" dirty="0" smtClean="0"/>
              <a:t> Ver.</a:t>
            </a:r>
            <a:endParaRPr lang="en-US" sz="2000" dirty="0"/>
          </a:p>
          <a:p>
            <a:pPr marL="342900" indent="-342900">
              <a:buFont typeface="Arial" panose="020B0604020202020204" pitchFamily="34" charset="0"/>
              <a:buChar char="•"/>
            </a:pPr>
            <a:endParaRPr lang="en-US" sz="2000" dirty="0" smtClean="0">
              <a:latin typeface="Skeena Display"/>
            </a:endParaRPr>
          </a:p>
          <a:p>
            <a:r>
              <a:rPr lang="en-US" sz="2000" dirty="0" smtClean="0"/>
              <a:t>It </a:t>
            </a:r>
            <a:r>
              <a:rPr lang="en-US" sz="2000" dirty="0"/>
              <a:t>is hard to do projects in a domain you do not know or understand. You should understand the situation of the data and the importance of it. Suppose you want to build a model to </a:t>
            </a:r>
            <a:r>
              <a:rPr lang="en-US" sz="2000" dirty="0" smtClean="0"/>
              <a:t>predict. </a:t>
            </a:r>
            <a:r>
              <a:rPr lang="en-US" sz="2000" dirty="0"/>
              <a:t>You should know the domain to understand the variables to gather, to use the data to predict the outcome. If you understand the domain you will understand false positives, outliers, and better measure errors. If you do not have a domain </a:t>
            </a:r>
            <a:r>
              <a:rPr lang="en-US" sz="2000" dirty="0" smtClean="0"/>
              <a:t>about </a:t>
            </a:r>
            <a:r>
              <a:rPr lang="en-US" sz="2000" dirty="0" err="1" smtClean="0"/>
              <a:t>google</a:t>
            </a:r>
            <a:r>
              <a:rPr lang="en-US" sz="2000" dirty="0" smtClean="0"/>
              <a:t> </a:t>
            </a:r>
            <a:r>
              <a:rPr lang="en-US" sz="2000" dirty="0" err="1" smtClean="0"/>
              <a:t>playstore</a:t>
            </a:r>
            <a:r>
              <a:rPr lang="en-US" sz="2000" dirty="0" smtClean="0"/>
              <a:t>. </a:t>
            </a:r>
            <a:r>
              <a:rPr lang="en-US" sz="2000" dirty="0"/>
              <a:t>you will not be able to make a model. After you get the data and model, you should understand and analyze the data so you can communicate your findings. These are just a few important reasons why domain knowledge is important.</a:t>
            </a:r>
            <a:endParaRPr lang="en-US" sz="2000" dirty="0">
              <a:latin typeface="Skeena Display"/>
            </a:endParaRPr>
          </a:p>
        </p:txBody>
      </p:sp>
      <p:sp>
        <p:nvSpPr>
          <p:cNvPr id="6" name="Rectangle 5"/>
          <p:cNvSpPr/>
          <p:nvPr/>
        </p:nvSpPr>
        <p:spPr>
          <a:xfrm>
            <a:off x="633300" y="647892"/>
            <a:ext cx="10610192" cy="584775"/>
          </a:xfrm>
          <a:prstGeom prst="rect">
            <a:avLst/>
          </a:prstGeom>
        </p:spPr>
        <p:txBody>
          <a:bodyPr wrap="square">
            <a:spAutoFit/>
          </a:bodyPr>
          <a:lstStyle/>
          <a:p>
            <a:pPr algn="ctr"/>
            <a:r>
              <a:rPr lang="en-US" sz="3200" i="1" dirty="0">
                <a:ln w="3175" cmpd="sng">
                  <a:noFill/>
                </a:ln>
                <a:solidFill>
                  <a:srgbClr val="FF0000"/>
                </a:solidFill>
                <a:latin typeface="Algerian" panose="04020705040A02060702" pitchFamily="82" charset="0"/>
              </a:rPr>
              <a:t>DATA ANALYTICS PROJECT  ON</a:t>
            </a:r>
            <a:r>
              <a:rPr lang="en-IN" sz="3200" dirty="0">
                <a:solidFill>
                  <a:srgbClr val="FF0000"/>
                </a:solidFill>
                <a:latin typeface="Algerian" panose="04020705040A02060702" pitchFamily="82" charset="0"/>
              </a:rPr>
              <a:t> GOOGLE PLAYSTORE </a:t>
            </a:r>
          </a:p>
        </p:txBody>
      </p:sp>
      <p:sp>
        <p:nvSpPr>
          <p:cNvPr id="7" name="Rectangle 6"/>
          <p:cNvSpPr/>
          <p:nvPr/>
        </p:nvSpPr>
        <p:spPr>
          <a:xfrm>
            <a:off x="718320" y="1232667"/>
            <a:ext cx="2436848" cy="523220"/>
          </a:xfrm>
          <a:prstGeom prst="rect">
            <a:avLst/>
          </a:prstGeom>
        </p:spPr>
        <p:txBody>
          <a:bodyPr wrap="square">
            <a:spAutoFit/>
          </a:bodyPr>
          <a:lstStyle/>
          <a:p>
            <a:pPr algn="ctr"/>
            <a:r>
              <a:rPr lang="en-US" sz="2800" dirty="0" smtClean="0">
                <a:solidFill>
                  <a:srgbClr val="00B0F0"/>
                </a:solidFill>
                <a:latin typeface="Georgia" panose="02040502050405020303" pitchFamily="18" charset="0"/>
              </a:rPr>
              <a:t>OBJECTIVE </a:t>
            </a:r>
            <a:r>
              <a:rPr lang="en-US" sz="2800" dirty="0" smtClean="0">
                <a:solidFill>
                  <a:srgbClr val="00B0F0"/>
                </a:solidFill>
              </a:rPr>
              <a:t>:</a:t>
            </a:r>
            <a:endParaRPr lang="en-IN" sz="2800" dirty="0">
              <a:solidFill>
                <a:srgbClr val="00B0F0"/>
              </a:solidFill>
            </a:endParaRPr>
          </a:p>
        </p:txBody>
      </p:sp>
      <p:sp>
        <p:nvSpPr>
          <p:cNvPr id="8" name="Rectangle 7"/>
          <p:cNvSpPr/>
          <p:nvPr/>
        </p:nvSpPr>
        <p:spPr>
          <a:xfrm>
            <a:off x="754925" y="2873396"/>
            <a:ext cx="4800486" cy="461665"/>
          </a:xfrm>
          <a:prstGeom prst="rect">
            <a:avLst/>
          </a:prstGeom>
        </p:spPr>
        <p:txBody>
          <a:bodyPr wrap="square">
            <a:spAutoFit/>
          </a:bodyPr>
          <a:lstStyle/>
          <a:p>
            <a:r>
              <a:rPr lang="en-IN" sz="2400" dirty="0" smtClean="0">
                <a:solidFill>
                  <a:srgbClr val="00B0F0"/>
                </a:solidFill>
                <a:latin typeface="Georgia" panose="02040502050405020303" pitchFamily="18" charset="0"/>
                <a:cs typeface="Calibri" panose="020F0502020204030204" pitchFamily="34" charset="0"/>
              </a:rPr>
              <a:t>DOMAIN</a:t>
            </a:r>
            <a:r>
              <a:rPr lang="en-IN" sz="2400" dirty="0" smtClean="0">
                <a:solidFill>
                  <a:srgbClr val="292929"/>
                </a:solidFill>
                <a:latin typeface="Georgia" panose="02040502050405020303" pitchFamily="18" charset="0"/>
              </a:rPr>
              <a:t> </a:t>
            </a:r>
            <a:r>
              <a:rPr lang="en-IN" sz="2400" dirty="0" smtClean="0">
                <a:solidFill>
                  <a:srgbClr val="00B0F0"/>
                </a:solidFill>
                <a:latin typeface="Georgia" panose="02040502050405020303" pitchFamily="18" charset="0"/>
              </a:rPr>
              <a:t>KNOWLEDGE </a:t>
            </a:r>
            <a:r>
              <a:rPr lang="en-IN" sz="2000" b="1" dirty="0" smtClean="0">
                <a:solidFill>
                  <a:srgbClr val="00B0F0"/>
                </a:solidFill>
              </a:rPr>
              <a:t>:</a:t>
            </a:r>
            <a:endParaRPr lang="en-IN" sz="2000" dirty="0">
              <a:solidFill>
                <a:srgbClr val="00B0F0"/>
              </a:solidFill>
            </a:endParaRPr>
          </a:p>
        </p:txBody>
      </p:sp>
    </p:spTree>
    <p:extLst>
      <p:ext uri="{BB962C8B-B14F-4D97-AF65-F5344CB8AC3E}">
        <p14:creationId xmlns:p14="http://schemas.microsoft.com/office/powerpoint/2010/main" val="42112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3918" y="603549"/>
            <a:ext cx="3402213" cy="646331"/>
          </a:xfrm>
          <a:prstGeom prst="rect">
            <a:avLst/>
          </a:prstGeom>
        </p:spPr>
        <p:txBody>
          <a:bodyPr wrap="none">
            <a:spAutoFit/>
          </a:bodyPr>
          <a:lstStyle/>
          <a:p>
            <a:pPr algn="ctr"/>
            <a:r>
              <a:rPr lang="en-US" sz="3600" dirty="0">
                <a:solidFill>
                  <a:srgbClr val="00B0F0"/>
                </a:solidFill>
              </a:rPr>
              <a:t>BACKGROUND</a:t>
            </a:r>
            <a:endParaRPr lang="en-IN" sz="3600" dirty="0">
              <a:solidFill>
                <a:srgbClr val="00B0F0"/>
              </a:solidFill>
            </a:endParaRPr>
          </a:p>
        </p:txBody>
      </p:sp>
      <p:sp>
        <p:nvSpPr>
          <p:cNvPr id="3" name="Rectangle 2"/>
          <p:cNvSpPr/>
          <p:nvPr/>
        </p:nvSpPr>
        <p:spPr>
          <a:xfrm>
            <a:off x="1668747" y="1262539"/>
            <a:ext cx="8329268" cy="760401"/>
          </a:xfrm>
          <a:prstGeom prst="rect">
            <a:avLst/>
          </a:prstGeom>
        </p:spPr>
        <p:txBody>
          <a:bodyPr wrap="square">
            <a:spAutoFit/>
          </a:bodyPr>
          <a:lstStyle/>
          <a:p>
            <a:pPr marL="285750" indent="-285750">
              <a:lnSpc>
                <a:spcPct val="90000"/>
              </a:lnSpc>
              <a:buFont typeface="Arial" panose="020B0604020202020204" pitchFamily="34" charset="0"/>
              <a:buChar char="•"/>
            </a:pPr>
            <a:r>
              <a:rPr lang="en-US" sz="2400" dirty="0"/>
              <a:t>Imported necessary Libraries for the Program and get the necessary data.</a:t>
            </a:r>
            <a:endParaRPr lang="en-US" sz="2400" dirty="0"/>
          </a:p>
        </p:txBody>
      </p:sp>
      <p:sp>
        <p:nvSpPr>
          <p:cNvPr id="4" name="Rectangle 3"/>
          <p:cNvSpPr/>
          <p:nvPr/>
        </p:nvSpPr>
        <p:spPr>
          <a:xfrm>
            <a:off x="1668747" y="1967362"/>
            <a:ext cx="5989909" cy="461665"/>
          </a:xfrm>
          <a:prstGeom prst="rect">
            <a:avLst/>
          </a:prstGeom>
        </p:spPr>
        <p:txBody>
          <a:bodyPr wrap="none">
            <a:spAutoFit/>
          </a:bodyPr>
          <a:lstStyle/>
          <a:p>
            <a:pPr marL="285750" indent="-285750">
              <a:buFont typeface="Arial" panose="020B0604020202020204" pitchFamily="34" charset="0"/>
              <a:buChar char="•"/>
            </a:pPr>
            <a:r>
              <a:rPr lang="en-US" sz="2400" dirty="0"/>
              <a:t>dropped unwanted columns from the Dataset.</a:t>
            </a:r>
            <a:endParaRPr lang="en-IN" sz="2400" dirty="0"/>
          </a:p>
        </p:txBody>
      </p:sp>
      <p:sp>
        <p:nvSpPr>
          <p:cNvPr id="5" name="Rectangle 4"/>
          <p:cNvSpPr/>
          <p:nvPr/>
        </p:nvSpPr>
        <p:spPr>
          <a:xfrm>
            <a:off x="1668747" y="2485405"/>
            <a:ext cx="7841013" cy="757130"/>
          </a:xfrm>
          <a:prstGeom prst="rect">
            <a:avLst/>
          </a:prstGeom>
        </p:spPr>
        <p:txBody>
          <a:bodyPr wrap="square">
            <a:spAutoFit/>
          </a:bodyPr>
          <a:lstStyle/>
          <a:p>
            <a:pPr marL="285750" indent="-285750">
              <a:lnSpc>
                <a:spcPct val="90000"/>
              </a:lnSpc>
              <a:buSzPct val="114999"/>
              <a:buFont typeface="Arial" panose="020B0604020202020204" pitchFamily="34" charset="0"/>
              <a:buChar char="•"/>
            </a:pPr>
            <a:r>
              <a:rPr lang="en-US" sz="2400" dirty="0"/>
              <a:t>Converting Categorical features </a:t>
            </a:r>
            <a:r>
              <a:rPr lang="en-US" sz="2400" dirty="0" smtClean="0"/>
              <a:t>using </a:t>
            </a:r>
            <a:r>
              <a:rPr lang="en-US" sz="2400" dirty="0"/>
              <a:t>Encoding method and converting Date string into Date object.</a:t>
            </a:r>
            <a:endParaRPr lang="en-US" sz="2400" dirty="0"/>
          </a:p>
        </p:txBody>
      </p:sp>
      <p:sp>
        <p:nvSpPr>
          <p:cNvPr id="6" name="Rectangle 5"/>
          <p:cNvSpPr/>
          <p:nvPr/>
        </p:nvSpPr>
        <p:spPr>
          <a:xfrm>
            <a:off x="1668747" y="3148673"/>
            <a:ext cx="6096000" cy="830997"/>
          </a:xfrm>
          <a:prstGeom prst="rect">
            <a:avLst/>
          </a:prstGeom>
        </p:spPr>
        <p:txBody>
          <a:bodyPr>
            <a:spAutoFit/>
          </a:bodyPr>
          <a:lstStyle/>
          <a:p>
            <a:pPr marL="285750" indent="-285750">
              <a:buFont typeface="Arial" panose="020B0604020202020204" pitchFamily="34" charset="0"/>
              <a:buChar char="•"/>
            </a:pPr>
            <a:r>
              <a:rPr lang="en-US" sz="2400" dirty="0"/>
              <a:t>Then Done Train and Test Split and 3 Machine learning Algorithms</a:t>
            </a:r>
            <a:endParaRPr lang="en-IN" sz="2400" dirty="0"/>
          </a:p>
        </p:txBody>
      </p:sp>
      <p:sp>
        <p:nvSpPr>
          <p:cNvPr id="7" name="Rectangle 6"/>
          <p:cNvSpPr/>
          <p:nvPr/>
        </p:nvSpPr>
        <p:spPr>
          <a:xfrm>
            <a:off x="901970" y="3885842"/>
            <a:ext cx="1402948" cy="369332"/>
          </a:xfrm>
          <a:prstGeom prst="rect">
            <a:avLst/>
          </a:prstGeom>
        </p:spPr>
        <p:txBody>
          <a:bodyPr wrap="none">
            <a:spAutoFit/>
          </a:bodyPr>
          <a:lstStyle/>
          <a:p>
            <a:r>
              <a:rPr lang="en-IN" b="1" dirty="0">
                <a:solidFill>
                  <a:srgbClr val="92D050"/>
                </a:solidFill>
                <a:latin typeface="charter"/>
              </a:rPr>
              <a:t>Algorithms</a:t>
            </a:r>
            <a:endParaRPr lang="en-IN" dirty="0">
              <a:solidFill>
                <a:srgbClr val="92D050"/>
              </a:solidFill>
            </a:endParaRPr>
          </a:p>
        </p:txBody>
      </p:sp>
      <p:sp>
        <p:nvSpPr>
          <p:cNvPr id="8" name="Rectangle 7"/>
          <p:cNvSpPr/>
          <p:nvPr/>
        </p:nvSpPr>
        <p:spPr>
          <a:xfrm>
            <a:off x="1736785" y="4255174"/>
            <a:ext cx="8382000" cy="1938992"/>
          </a:xfrm>
          <a:prstGeom prst="rect">
            <a:avLst/>
          </a:prstGeom>
        </p:spPr>
        <p:txBody>
          <a:bodyPr wrap="square">
            <a:spAutoFit/>
          </a:bodyPr>
          <a:lstStyle/>
          <a:p>
            <a:r>
              <a:rPr lang="en-US" sz="2400" dirty="0">
                <a:solidFill>
                  <a:srgbClr val="292929"/>
                </a:solidFill>
              </a:rPr>
              <a:t>There are many algorithms we can use on our dataset. Some algorithms will work better for you over others. You will just have to try few different algorithms for your dataset, and see which one gives you the best results. Here are few popular algorithms we used that worked best for our dataset.</a:t>
            </a:r>
            <a:endParaRPr lang="en-IN" sz="2400" dirty="0"/>
          </a:p>
        </p:txBody>
      </p:sp>
    </p:spTree>
    <p:extLst>
      <p:ext uri="{BB962C8B-B14F-4D97-AF65-F5344CB8AC3E}">
        <p14:creationId xmlns:p14="http://schemas.microsoft.com/office/powerpoint/2010/main" val="5471225"/>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8211" y="751300"/>
            <a:ext cx="4302717" cy="707886"/>
          </a:xfrm>
          <a:prstGeom prst="rect">
            <a:avLst/>
          </a:prstGeom>
        </p:spPr>
        <p:txBody>
          <a:bodyPr wrap="none">
            <a:spAutoFit/>
          </a:bodyPr>
          <a:lstStyle/>
          <a:p>
            <a:pPr algn="ctr"/>
            <a:r>
              <a:rPr lang="en-US" sz="4000" dirty="0">
                <a:solidFill>
                  <a:srgbClr val="FF0000"/>
                </a:solidFill>
              </a:rPr>
              <a:t>WHAT YOU DID ?</a:t>
            </a:r>
            <a:endParaRPr lang="en-IN" sz="4000" dirty="0">
              <a:solidFill>
                <a:srgbClr val="FF0000"/>
              </a:solidFill>
            </a:endParaRPr>
          </a:p>
        </p:txBody>
      </p:sp>
      <p:sp>
        <p:nvSpPr>
          <p:cNvPr id="3" name="Rectangle 2"/>
          <p:cNvSpPr/>
          <p:nvPr/>
        </p:nvSpPr>
        <p:spPr>
          <a:xfrm>
            <a:off x="1357221" y="1339521"/>
            <a:ext cx="9141125" cy="400110"/>
          </a:xfrm>
          <a:prstGeom prst="rect">
            <a:avLst/>
          </a:prstGeom>
        </p:spPr>
        <p:txBody>
          <a:bodyPr wrap="square">
            <a:spAutoFit/>
          </a:bodyPr>
          <a:lstStyle/>
          <a:p>
            <a:r>
              <a:rPr lang="en-US" sz="2000" dirty="0" smtClean="0">
                <a:ea typeface="+mn-lt"/>
                <a:cs typeface="+mn-lt"/>
              </a:rPr>
              <a:t>I have used unsupervised and supervised methods</a:t>
            </a:r>
            <a:r>
              <a:rPr lang="en-US" dirty="0" smtClean="0">
                <a:latin typeface="Skeena Display"/>
                <a:ea typeface="+mn-lt"/>
                <a:cs typeface="+mn-lt"/>
              </a:rPr>
              <a:t>.</a:t>
            </a:r>
            <a:endParaRPr lang="en-US" dirty="0">
              <a:latin typeface="Skeena Display"/>
              <a:ea typeface="+mn-lt"/>
              <a:cs typeface="+mn-lt"/>
            </a:endParaRPr>
          </a:p>
        </p:txBody>
      </p:sp>
      <p:sp>
        <p:nvSpPr>
          <p:cNvPr id="4" name="Rectangle 3"/>
          <p:cNvSpPr/>
          <p:nvPr/>
        </p:nvSpPr>
        <p:spPr>
          <a:xfrm>
            <a:off x="884388" y="1742868"/>
            <a:ext cx="2824970" cy="400110"/>
          </a:xfrm>
          <a:prstGeom prst="rect">
            <a:avLst/>
          </a:prstGeom>
        </p:spPr>
        <p:txBody>
          <a:bodyPr wrap="square">
            <a:spAutoFit/>
          </a:bodyPr>
          <a:lstStyle/>
          <a:p>
            <a:r>
              <a:rPr lang="en-IN" sz="2000" b="1" dirty="0">
                <a:solidFill>
                  <a:srgbClr val="FF0000"/>
                </a:solidFill>
                <a:latin typeface="+mj-lt"/>
              </a:rPr>
              <a:t>Unsupervised </a:t>
            </a:r>
            <a:r>
              <a:rPr lang="en-IN" sz="2000" b="1" dirty="0" smtClean="0">
                <a:solidFill>
                  <a:srgbClr val="FF0000"/>
                </a:solidFill>
                <a:latin typeface="+mj-lt"/>
              </a:rPr>
              <a:t>Methods :</a:t>
            </a:r>
            <a:endParaRPr lang="en-IN" sz="2000" b="1" i="0" dirty="0">
              <a:solidFill>
                <a:srgbClr val="FF0000"/>
              </a:solidFill>
              <a:effectLst/>
              <a:latin typeface="+mj-lt"/>
            </a:endParaRPr>
          </a:p>
        </p:txBody>
      </p:sp>
      <p:sp>
        <p:nvSpPr>
          <p:cNvPr id="8" name="Rectangle 7"/>
          <p:cNvSpPr/>
          <p:nvPr/>
        </p:nvSpPr>
        <p:spPr>
          <a:xfrm>
            <a:off x="1357221" y="2142978"/>
            <a:ext cx="8140462" cy="707886"/>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292929"/>
                </a:solidFill>
              </a:rPr>
              <a:t>Unsupervised learning is a type of machine learning that does not require labelled data to train a model. </a:t>
            </a:r>
            <a:endParaRPr lang="en-IN" sz="2000" dirty="0"/>
          </a:p>
        </p:txBody>
      </p:sp>
      <p:sp>
        <p:nvSpPr>
          <p:cNvPr id="9" name="Rectangle 8"/>
          <p:cNvSpPr/>
          <p:nvPr/>
        </p:nvSpPr>
        <p:spPr>
          <a:xfrm>
            <a:off x="1357221" y="2850854"/>
            <a:ext cx="7847164" cy="1015663"/>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292929"/>
                </a:solidFill>
              </a:rPr>
              <a:t>Unsupervised Learning also is a way to do machine learning that helps with clustering analysis. Clustering analysis helps find hidden patterns in data using similarity.</a:t>
            </a:r>
            <a:endParaRPr lang="en-IN" sz="2000" dirty="0"/>
          </a:p>
        </p:txBody>
      </p:sp>
      <p:sp>
        <p:nvSpPr>
          <p:cNvPr id="10" name="Rectangle 9"/>
          <p:cNvSpPr/>
          <p:nvPr/>
        </p:nvSpPr>
        <p:spPr>
          <a:xfrm>
            <a:off x="884388" y="3784419"/>
            <a:ext cx="2723823" cy="400110"/>
          </a:xfrm>
          <a:prstGeom prst="rect">
            <a:avLst/>
          </a:prstGeom>
        </p:spPr>
        <p:txBody>
          <a:bodyPr wrap="square">
            <a:spAutoFit/>
          </a:bodyPr>
          <a:lstStyle/>
          <a:p>
            <a:r>
              <a:rPr lang="en-IN" sz="2000" b="1" dirty="0">
                <a:solidFill>
                  <a:srgbClr val="FF0000"/>
                </a:solidFill>
              </a:rPr>
              <a:t>Supervised </a:t>
            </a:r>
            <a:r>
              <a:rPr lang="en-IN" sz="2000" b="1" dirty="0" smtClean="0">
                <a:solidFill>
                  <a:srgbClr val="FF0000"/>
                </a:solidFill>
              </a:rPr>
              <a:t>Methods :</a:t>
            </a:r>
            <a:endParaRPr lang="en-IN" sz="2000" b="1" i="0" dirty="0">
              <a:solidFill>
                <a:srgbClr val="FF0000"/>
              </a:solidFill>
              <a:effectLst/>
            </a:endParaRPr>
          </a:p>
        </p:txBody>
      </p:sp>
      <p:sp>
        <p:nvSpPr>
          <p:cNvPr id="11" name="Rectangle 10"/>
          <p:cNvSpPr/>
          <p:nvPr/>
        </p:nvSpPr>
        <p:spPr>
          <a:xfrm>
            <a:off x="1357221" y="4092186"/>
            <a:ext cx="7847164" cy="707886"/>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292929"/>
                </a:solidFill>
              </a:rPr>
              <a:t>Supervised learning takes a known input set in a dataset and tries to learn the regression or classification model. </a:t>
            </a:r>
            <a:endParaRPr lang="en-IN" sz="2000" dirty="0"/>
          </a:p>
        </p:txBody>
      </p:sp>
      <p:sp>
        <p:nvSpPr>
          <p:cNvPr id="12" name="Rectangle 11"/>
          <p:cNvSpPr/>
          <p:nvPr/>
        </p:nvSpPr>
        <p:spPr>
          <a:xfrm>
            <a:off x="1357221" y="4738516"/>
            <a:ext cx="8218100" cy="1600438"/>
          </a:xfrm>
          <a:prstGeom prst="rect">
            <a:avLst/>
          </a:prstGeom>
        </p:spPr>
        <p:txBody>
          <a:bodyPr wrap="square">
            <a:spAutoFit/>
          </a:bodyPr>
          <a:lstStyle/>
          <a:p>
            <a:pPr marL="285750" indent="-285750">
              <a:buFont typeface="Arial" panose="020B0604020202020204" pitchFamily="34" charset="0"/>
              <a:buChar char="•"/>
            </a:pPr>
            <a:r>
              <a:rPr lang="en-US" sz="2000" dirty="0">
                <a:ea typeface="+mn-lt"/>
                <a:cs typeface="+mn-lt"/>
              </a:rPr>
              <a:t>The Algorithms are </a:t>
            </a:r>
            <a:r>
              <a:rPr lang="en-US" sz="2000" dirty="0" err="1" smtClean="0">
                <a:ea typeface="+mn-lt"/>
                <a:cs typeface="+mn-lt"/>
              </a:rPr>
              <a:t>Longistic</a:t>
            </a:r>
            <a:r>
              <a:rPr lang="en-US" sz="2000" dirty="0" smtClean="0">
                <a:ea typeface="+mn-lt"/>
                <a:cs typeface="+mn-lt"/>
              </a:rPr>
              <a:t> Regression, </a:t>
            </a:r>
            <a:r>
              <a:rPr lang="en-US" sz="2000" dirty="0" err="1" smtClean="0">
                <a:ea typeface="+mn-lt"/>
                <a:cs typeface="+mn-lt"/>
              </a:rPr>
              <a:t>KNN,DecisionTree</a:t>
            </a:r>
            <a:r>
              <a:rPr lang="en-US" sz="2000" dirty="0" smtClean="0">
                <a:ea typeface="+mn-lt"/>
                <a:cs typeface="+mn-lt"/>
              </a:rPr>
              <a:t> Classifier and </a:t>
            </a:r>
            <a:r>
              <a:rPr lang="en-US" sz="2000" dirty="0" err="1" smtClean="0">
                <a:ea typeface="+mn-lt"/>
                <a:cs typeface="+mn-lt"/>
              </a:rPr>
              <a:t>RandomForest</a:t>
            </a:r>
            <a:r>
              <a:rPr lang="en-US" sz="2000" dirty="0" smtClean="0">
                <a:ea typeface="+mn-lt"/>
                <a:cs typeface="+mn-lt"/>
              </a:rPr>
              <a:t> Classifier</a:t>
            </a:r>
            <a:r>
              <a:rPr lang="en-US" dirty="0" smtClean="0">
                <a:ea typeface="+mn-lt"/>
                <a:cs typeface="+mn-lt"/>
              </a:rPr>
              <a:t>.</a:t>
            </a:r>
          </a:p>
          <a:p>
            <a:pPr marL="285750" indent="-285750">
              <a:buFont typeface="Arial" panose="020B0604020202020204" pitchFamily="34" charset="0"/>
              <a:buChar char="•"/>
            </a:pPr>
            <a:r>
              <a:rPr lang="en-US" sz="2000" dirty="0" smtClean="0"/>
              <a:t>Taken </a:t>
            </a:r>
            <a:r>
              <a:rPr lang="en-US" sz="2000" dirty="0"/>
              <a:t>the Best Suited Algorithm a</a:t>
            </a:r>
            <a:r>
              <a:rPr lang="en-US" sz="2000" dirty="0" smtClean="0"/>
              <a:t>nd </a:t>
            </a:r>
            <a:r>
              <a:rPr lang="en-US" sz="2000" dirty="0"/>
              <a:t>Finally Done the Deployment for </a:t>
            </a:r>
            <a:r>
              <a:rPr lang="en-US" sz="2000" dirty="0" smtClean="0"/>
              <a:t>         the</a:t>
            </a:r>
            <a:r>
              <a:rPr lang="en-US" sz="2000" dirty="0"/>
              <a:t> Project .</a:t>
            </a:r>
          </a:p>
          <a:p>
            <a:endParaRPr lang="en-IN" dirty="0"/>
          </a:p>
        </p:txBody>
      </p:sp>
    </p:spTree>
    <p:extLst>
      <p:ext uri="{BB962C8B-B14F-4D97-AF65-F5344CB8AC3E}">
        <p14:creationId xmlns:p14="http://schemas.microsoft.com/office/powerpoint/2010/main" val="2364610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0089" y="663564"/>
            <a:ext cx="3505768" cy="707886"/>
          </a:xfrm>
          <a:prstGeom prst="rect">
            <a:avLst/>
          </a:prstGeom>
        </p:spPr>
        <p:txBody>
          <a:bodyPr wrap="none">
            <a:spAutoFit/>
          </a:bodyPr>
          <a:lstStyle/>
          <a:p>
            <a:pPr algn="ctr"/>
            <a:r>
              <a:rPr lang="en-US" sz="4000" dirty="0">
                <a:solidFill>
                  <a:srgbClr val="FF0000"/>
                </a:solidFill>
              </a:rPr>
              <a:t>CONCLUSION</a:t>
            </a:r>
            <a:endParaRPr lang="en-IN" sz="4000" dirty="0">
              <a:solidFill>
                <a:srgbClr val="FF0000"/>
              </a:solidFill>
            </a:endParaRPr>
          </a:p>
        </p:txBody>
      </p:sp>
      <p:sp>
        <p:nvSpPr>
          <p:cNvPr id="5" name="Rectangle 4"/>
          <p:cNvSpPr/>
          <p:nvPr/>
        </p:nvSpPr>
        <p:spPr>
          <a:xfrm>
            <a:off x="1331344" y="1371450"/>
            <a:ext cx="10141788" cy="1938992"/>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292929"/>
                </a:solidFill>
              </a:rPr>
              <a:t>The Play Store apps data has enormous potential to drive app-making businesses to success. Actionable insights can be drawn for developers to work on and capture the Android market! This shows that given the Size, Type, Price, Content Rating, and Genre of an app, we can predict about </a:t>
            </a:r>
            <a:r>
              <a:rPr lang="en-US" sz="2400" dirty="0" smtClean="0">
                <a:solidFill>
                  <a:srgbClr val="292929"/>
                </a:solidFill>
              </a:rPr>
              <a:t>57% </a:t>
            </a:r>
            <a:r>
              <a:rPr lang="en-US" sz="2400" dirty="0">
                <a:solidFill>
                  <a:srgbClr val="292929"/>
                </a:solidFill>
              </a:rPr>
              <a:t>accuracy if an app will have more than 100,000 installs and be a hit on the Google Play Store.</a:t>
            </a:r>
            <a:endParaRPr lang="en-IN" sz="2400" dirty="0"/>
          </a:p>
        </p:txBody>
      </p:sp>
      <p:sp>
        <p:nvSpPr>
          <p:cNvPr id="6" name="Rectangle 5"/>
          <p:cNvSpPr/>
          <p:nvPr/>
        </p:nvSpPr>
        <p:spPr>
          <a:xfrm>
            <a:off x="1331344" y="3697113"/>
            <a:ext cx="9115246" cy="830997"/>
          </a:xfrm>
          <a:prstGeom prst="rect">
            <a:avLst/>
          </a:prstGeom>
        </p:spPr>
        <p:txBody>
          <a:bodyPr wrap="square">
            <a:spAutoFit/>
          </a:bodyPr>
          <a:lstStyle/>
          <a:p>
            <a:pPr marL="285750" indent="-285750">
              <a:buFont typeface="Arial" panose="020B0604020202020204" pitchFamily="34" charset="0"/>
              <a:buChar char="•"/>
            </a:pPr>
            <a:r>
              <a:rPr lang="en-US" sz="2400" dirty="0"/>
              <a:t>From </a:t>
            </a:r>
            <a:r>
              <a:rPr lang="en-US" sz="2400" dirty="0" smtClean="0"/>
              <a:t>4 </a:t>
            </a:r>
            <a:r>
              <a:rPr lang="en-US" sz="2400" dirty="0"/>
              <a:t>Machine learning Algorithms </a:t>
            </a:r>
            <a:r>
              <a:rPr lang="en-US" sz="2400" dirty="0" smtClean="0"/>
              <a:t>KNN  algorithm </a:t>
            </a:r>
            <a:r>
              <a:rPr lang="en-US" sz="2400" dirty="0"/>
              <a:t>shows less errors when compared to other </a:t>
            </a:r>
            <a:r>
              <a:rPr lang="en-US" sz="2400" dirty="0" smtClean="0"/>
              <a:t>3 </a:t>
            </a:r>
            <a:r>
              <a:rPr lang="en-US" sz="2400" dirty="0"/>
              <a:t>algorithms</a:t>
            </a:r>
            <a:r>
              <a:rPr lang="en-US" sz="2400" dirty="0">
                <a:latin typeface="Skeena Display"/>
              </a:rPr>
              <a:t>.</a:t>
            </a:r>
            <a:endParaRPr lang="en-US" sz="2400" dirty="0">
              <a:latin typeface="Skeena Display"/>
            </a:endParaRPr>
          </a:p>
        </p:txBody>
      </p:sp>
      <p:sp>
        <p:nvSpPr>
          <p:cNvPr id="7" name="Rectangle 6"/>
          <p:cNvSpPr/>
          <p:nvPr/>
        </p:nvSpPr>
        <p:spPr>
          <a:xfrm>
            <a:off x="1331344" y="4681101"/>
            <a:ext cx="8890958" cy="830997"/>
          </a:xfrm>
          <a:prstGeom prst="rect">
            <a:avLst/>
          </a:prstGeom>
        </p:spPr>
        <p:txBody>
          <a:bodyPr wrap="square">
            <a:spAutoFit/>
          </a:bodyPr>
          <a:lstStyle/>
          <a:p>
            <a:pPr marL="285750" indent="-285750">
              <a:buSzPct val="114999"/>
              <a:buFont typeface="Arial" panose="020B0604020202020204" pitchFamily="34" charset="0"/>
              <a:buChar char="•"/>
            </a:pPr>
            <a:r>
              <a:rPr lang="en-US" sz="2400" dirty="0"/>
              <a:t>In Order to Give The Prediction in More Accurate Form Since it shows less Errors.</a:t>
            </a:r>
            <a:endParaRPr lang="en-US" sz="2400" dirty="0"/>
          </a:p>
        </p:txBody>
      </p:sp>
    </p:spTree>
    <p:extLst>
      <p:ext uri="{BB962C8B-B14F-4D97-AF65-F5344CB8AC3E}">
        <p14:creationId xmlns:p14="http://schemas.microsoft.com/office/powerpoint/2010/main" val="379185219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8893645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832</TotalTime>
  <Words>301</Words>
  <Application>Microsoft Office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Algerian</vt:lpstr>
      <vt:lpstr>Arial</vt:lpstr>
      <vt:lpstr>Calibri</vt:lpstr>
      <vt:lpstr>charter</vt:lpstr>
      <vt:lpstr>Garamond</vt:lpstr>
      <vt:lpstr>Georgia</vt:lpstr>
      <vt:lpstr>Skeena Display</vt:lpstr>
      <vt:lpstr>Organic</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23</cp:revision>
  <dcterms:created xsi:type="dcterms:W3CDTF">2022-07-31T07:35:50Z</dcterms:created>
  <dcterms:modified xsi:type="dcterms:W3CDTF">2022-08-03T03:10:13Z</dcterms:modified>
</cp:coreProperties>
</file>