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8288000" cy="10287000"/>
  <p:notesSz cx="6858000" cy="9144000"/>
  <p:embeddedFontLst>
    <p:embeddedFont>
      <p:font typeface="Arimo"/>
      <p:regular r:id="rId19"/>
    </p:embeddedFont>
    <p:embeddedFont>
      <p:font typeface="Arimo Bold"/>
      <p:regular r:id="rId20"/>
    </p:embeddedFont>
    <p:embeddedFont>
      <p:font typeface="Times New Roman Bold" panose="02020803070505020304" pitchFamily="18" charset="0"/>
      <p:regular r:id="rId21"/>
      <p:bold r:id="rId22"/>
    </p:embeddedFont>
    <p:embeddedFont>
      <p:font typeface="Trebuchet MS" panose="020B0603020202020204" pitchFamily="34" charset="0"/>
      <p:regular r:id="rId23"/>
      <p:bold r:id="rId24"/>
      <p:italic r:id="rId25"/>
      <p:boldItalic r:id="rId26"/>
    </p:embeddedFont>
    <p:embeddedFont>
      <p:font typeface="Trebuchet MS Bold" panose="020B0703020202020204" pitchFamily="34" charset="0"/>
      <p:regular r:id="rId27"/>
      <p:bold r:id="rId28"/>
    </p:embeddedFont>
    <p:embeddedFont>
      <p:font typeface="Trebuchet MS Italics"/>
      <p:regular r:id="rId2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>
        <p:scale>
          <a:sx n="33" d="100"/>
          <a:sy n="33" d="100"/>
        </p:scale>
        <p:origin x="1954" y="6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D1C9A6-E142-4BCE-B1BE-F06B8F2A004C}" type="datetimeFigureOut">
              <a:rPr lang="en-IN" smtClean="0"/>
              <a:t>14-11-2024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54F819-9555-47DE-8215-5F1B9050F3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93957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54F819-9555-47DE-8215-5F1B9050F3C8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73604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rot="4791364">
            <a:off x="9738483" y="5143500"/>
            <a:ext cx="10464870" cy="0"/>
          </a:xfrm>
          <a:prstGeom prst="line">
            <a:avLst/>
          </a:prstGeom>
          <a:ln w="9525" cap="rnd">
            <a:solidFill>
              <a:srgbClr val="5FCBE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AutoShape 3"/>
          <p:cNvSpPr/>
          <p:nvPr/>
        </p:nvSpPr>
        <p:spPr>
          <a:xfrm rot="8776573">
            <a:off x="10406482" y="7904560"/>
            <a:ext cx="8608175" cy="0"/>
          </a:xfrm>
          <a:prstGeom prst="line">
            <a:avLst/>
          </a:prstGeom>
          <a:ln w="9525" cap="rnd">
            <a:solidFill>
              <a:srgbClr val="5FCBEF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4" name="Group 4"/>
          <p:cNvGrpSpPr/>
          <p:nvPr/>
        </p:nvGrpSpPr>
        <p:grpSpPr>
          <a:xfrm>
            <a:off x="13772214" y="-12700"/>
            <a:ext cx="4511024" cy="10299701"/>
            <a:chOff x="0" y="0"/>
            <a:chExt cx="6014698" cy="13732934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6014720" cy="13732890"/>
            </a:xfrm>
            <a:custGeom>
              <a:avLst/>
              <a:gdLst/>
              <a:ahLst/>
              <a:cxnLst/>
              <a:rect l="l" t="t" r="r" b="b"/>
              <a:pathLst>
                <a:path w="6014720" h="13732890">
                  <a:moveTo>
                    <a:pt x="4091051" y="0"/>
                  </a:moveTo>
                  <a:lnTo>
                    <a:pt x="6014720" y="0"/>
                  </a:lnTo>
                  <a:lnTo>
                    <a:pt x="6014720" y="13732890"/>
                  </a:lnTo>
                  <a:lnTo>
                    <a:pt x="0" y="13732890"/>
                  </a:lnTo>
                  <a:lnTo>
                    <a:pt x="4091051" y="0"/>
                  </a:lnTo>
                  <a:close/>
                </a:path>
              </a:pathLst>
            </a:custGeom>
            <a:solidFill>
              <a:srgbClr val="5FCBEF">
                <a:alpha val="35686"/>
              </a:srgbClr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4405163" y="-12700"/>
            <a:ext cx="3882837" cy="10299701"/>
            <a:chOff x="0" y="0"/>
            <a:chExt cx="5177116" cy="13732934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5177155" cy="13732890"/>
            </a:xfrm>
            <a:custGeom>
              <a:avLst/>
              <a:gdLst/>
              <a:ahLst/>
              <a:cxnLst/>
              <a:rect l="l" t="t" r="r" b="b"/>
              <a:pathLst>
                <a:path w="5177155" h="13732890">
                  <a:moveTo>
                    <a:pt x="0" y="0"/>
                  </a:moveTo>
                  <a:lnTo>
                    <a:pt x="5177155" y="0"/>
                  </a:lnTo>
                  <a:lnTo>
                    <a:pt x="5177155" y="13732890"/>
                  </a:lnTo>
                  <a:lnTo>
                    <a:pt x="2418969" y="13732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BEF">
                <a:alpha val="19608"/>
              </a:srgbClr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13398499" y="4572000"/>
            <a:ext cx="4889501" cy="5715000"/>
            <a:chOff x="0" y="0"/>
            <a:chExt cx="6519334" cy="76200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519291" cy="7620000"/>
            </a:xfrm>
            <a:custGeom>
              <a:avLst/>
              <a:gdLst/>
              <a:ahLst/>
              <a:cxnLst/>
              <a:rect l="l" t="t" r="r" b="b"/>
              <a:pathLst>
                <a:path w="6519291" h="7620000">
                  <a:moveTo>
                    <a:pt x="0" y="7620000"/>
                  </a:moveTo>
                  <a:lnTo>
                    <a:pt x="6519291" y="0"/>
                  </a:lnTo>
                  <a:lnTo>
                    <a:pt x="6519291" y="7620000"/>
                  </a:lnTo>
                  <a:close/>
                </a:path>
              </a:pathLst>
            </a:custGeom>
            <a:solidFill>
              <a:srgbClr val="17B0E4">
                <a:alpha val="65882"/>
              </a:srgbClr>
            </a:solidFill>
          </p:spPr>
        </p:sp>
      </p:grpSp>
      <p:grpSp>
        <p:nvGrpSpPr>
          <p:cNvPr id="10" name="Group 10"/>
          <p:cNvGrpSpPr/>
          <p:nvPr/>
        </p:nvGrpSpPr>
        <p:grpSpPr>
          <a:xfrm>
            <a:off x="14001750" y="-12700"/>
            <a:ext cx="4281489" cy="10299701"/>
            <a:chOff x="0" y="0"/>
            <a:chExt cx="5708652" cy="13732934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5708650" cy="13732890"/>
            </a:xfrm>
            <a:custGeom>
              <a:avLst/>
              <a:gdLst/>
              <a:ahLst/>
              <a:cxnLst/>
              <a:rect l="l" t="t" r="r" b="b"/>
              <a:pathLst>
                <a:path w="5708650" h="13732890">
                  <a:moveTo>
                    <a:pt x="0" y="0"/>
                  </a:moveTo>
                  <a:lnTo>
                    <a:pt x="5708650" y="0"/>
                  </a:lnTo>
                  <a:lnTo>
                    <a:pt x="5708650" y="13732890"/>
                  </a:lnTo>
                  <a:lnTo>
                    <a:pt x="4941443" y="13732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B0E4">
                <a:alpha val="49804"/>
              </a:srgbClr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16348095" y="-12700"/>
            <a:ext cx="1935141" cy="10299701"/>
            <a:chOff x="0" y="0"/>
            <a:chExt cx="2580188" cy="13732934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2580259" cy="13732890"/>
            </a:xfrm>
            <a:custGeom>
              <a:avLst/>
              <a:gdLst/>
              <a:ahLst/>
              <a:cxnLst/>
              <a:rect l="l" t="t" r="r" b="b"/>
              <a:pathLst>
                <a:path w="2580259" h="13732890">
                  <a:moveTo>
                    <a:pt x="2039493" y="0"/>
                  </a:moveTo>
                  <a:lnTo>
                    <a:pt x="2580259" y="0"/>
                  </a:lnTo>
                  <a:lnTo>
                    <a:pt x="2580259" y="13732890"/>
                  </a:lnTo>
                  <a:lnTo>
                    <a:pt x="0" y="13732890"/>
                  </a:lnTo>
                  <a:lnTo>
                    <a:pt x="2039493" y="0"/>
                  </a:lnTo>
                  <a:close/>
                </a:path>
              </a:pathLst>
            </a:custGeom>
            <a:solidFill>
              <a:srgbClr val="2E83C3">
                <a:alpha val="69804"/>
              </a:srgbClr>
            </a:solidFill>
          </p:spPr>
        </p:sp>
      </p:grpSp>
      <p:grpSp>
        <p:nvGrpSpPr>
          <p:cNvPr id="14" name="Group 14"/>
          <p:cNvGrpSpPr/>
          <p:nvPr/>
        </p:nvGrpSpPr>
        <p:grpSpPr>
          <a:xfrm>
            <a:off x="16408499" y="-12700"/>
            <a:ext cx="1874737" cy="10299701"/>
            <a:chOff x="0" y="0"/>
            <a:chExt cx="2499650" cy="13732934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499614" cy="13732890"/>
            </a:xfrm>
            <a:custGeom>
              <a:avLst/>
              <a:gdLst/>
              <a:ahLst/>
              <a:cxnLst/>
              <a:rect l="l" t="t" r="r" b="b"/>
              <a:pathLst>
                <a:path w="2499614" h="13732890">
                  <a:moveTo>
                    <a:pt x="0" y="0"/>
                  </a:moveTo>
                  <a:lnTo>
                    <a:pt x="2499614" y="0"/>
                  </a:lnTo>
                  <a:lnTo>
                    <a:pt x="2499614" y="13732890"/>
                  </a:lnTo>
                  <a:lnTo>
                    <a:pt x="2218817" y="13732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6292">
                <a:alpha val="80000"/>
              </a:srgbClr>
            </a:solidFill>
          </p:spPr>
        </p:sp>
      </p:grpSp>
      <p:grpSp>
        <p:nvGrpSpPr>
          <p:cNvPr id="16" name="Group 16"/>
          <p:cNvGrpSpPr/>
          <p:nvPr/>
        </p:nvGrpSpPr>
        <p:grpSpPr>
          <a:xfrm>
            <a:off x="15557499" y="5384800"/>
            <a:ext cx="2725738" cy="4902200"/>
            <a:chOff x="0" y="0"/>
            <a:chExt cx="3634318" cy="6536266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3634359" cy="6536309"/>
            </a:xfrm>
            <a:custGeom>
              <a:avLst/>
              <a:gdLst/>
              <a:ahLst/>
              <a:cxnLst/>
              <a:rect l="l" t="t" r="r" b="b"/>
              <a:pathLst>
                <a:path w="3634359" h="6536309">
                  <a:moveTo>
                    <a:pt x="0" y="6536309"/>
                  </a:moveTo>
                  <a:lnTo>
                    <a:pt x="3634359" y="0"/>
                  </a:lnTo>
                  <a:lnTo>
                    <a:pt x="3634359" y="6536309"/>
                  </a:lnTo>
                  <a:close/>
                </a:path>
              </a:pathLst>
            </a:custGeom>
            <a:solidFill>
              <a:srgbClr val="17B0E4">
                <a:alpha val="65882"/>
              </a:srgbClr>
            </a:solidFill>
          </p:spPr>
        </p:sp>
      </p:grpSp>
      <p:grpSp>
        <p:nvGrpSpPr>
          <p:cNvPr id="18" name="Group 18"/>
          <p:cNvGrpSpPr/>
          <p:nvPr/>
        </p:nvGrpSpPr>
        <p:grpSpPr>
          <a:xfrm>
            <a:off x="0" y="6019800"/>
            <a:ext cx="673100" cy="4267200"/>
            <a:chOff x="0" y="0"/>
            <a:chExt cx="897466" cy="568960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897509" cy="5689600"/>
            </a:xfrm>
            <a:custGeom>
              <a:avLst/>
              <a:gdLst/>
              <a:ahLst/>
              <a:cxnLst/>
              <a:rect l="l" t="t" r="r" b="b"/>
              <a:pathLst>
                <a:path w="897509" h="5689600">
                  <a:moveTo>
                    <a:pt x="0" y="5689600"/>
                  </a:moveTo>
                  <a:lnTo>
                    <a:pt x="0" y="0"/>
                  </a:lnTo>
                  <a:lnTo>
                    <a:pt x="897509" y="5689600"/>
                  </a:lnTo>
                  <a:close/>
                </a:path>
              </a:pathLst>
            </a:custGeom>
            <a:solidFill>
              <a:srgbClr val="5FCBEF">
                <a:alpha val="69804"/>
              </a:srgbClr>
            </a:solidFill>
          </p:spPr>
        </p:sp>
      </p:grpSp>
      <p:grpSp>
        <p:nvGrpSpPr>
          <p:cNvPr id="20" name="Group 20"/>
          <p:cNvGrpSpPr/>
          <p:nvPr/>
        </p:nvGrpSpPr>
        <p:grpSpPr>
          <a:xfrm>
            <a:off x="0" y="-11793"/>
            <a:ext cx="1295400" cy="8547100"/>
            <a:chOff x="0" y="0"/>
            <a:chExt cx="1727200" cy="11396134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1727200" cy="11396091"/>
            </a:xfrm>
            <a:custGeom>
              <a:avLst/>
              <a:gdLst/>
              <a:ahLst/>
              <a:cxnLst/>
              <a:rect l="l" t="t" r="r" b="b"/>
              <a:pathLst>
                <a:path w="1727200" h="11396091">
                  <a:moveTo>
                    <a:pt x="0" y="16891"/>
                  </a:moveTo>
                  <a:lnTo>
                    <a:pt x="1727200" y="0"/>
                  </a:lnTo>
                  <a:lnTo>
                    <a:pt x="1727200" y="33909"/>
                  </a:lnTo>
                  <a:lnTo>
                    <a:pt x="0" y="11396091"/>
                  </a:lnTo>
                  <a:lnTo>
                    <a:pt x="0" y="16891"/>
                  </a:lnTo>
                  <a:close/>
                </a:path>
              </a:pathLst>
            </a:custGeom>
            <a:solidFill>
              <a:srgbClr val="5FCBEF">
                <a:alpha val="69804"/>
              </a:srgbClr>
            </a:solidFill>
          </p:spPr>
        </p:sp>
      </p:grpSp>
      <p:sp>
        <p:nvSpPr>
          <p:cNvPr id="22" name="AutoShape 22"/>
          <p:cNvSpPr/>
          <p:nvPr/>
        </p:nvSpPr>
        <p:spPr>
          <a:xfrm rot="4791364">
            <a:off x="9738483" y="5143500"/>
            <a:ext cx="10464870" cy="0"/>
          </a:xfrm>
          <a:prstGeom prst="line">
            <a:avLst/>
          </a:prstGeom>
          <a:ln w="9525" cap="rnd">
            <a:solidFill>
              <a:srgbClr val="5FCBE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3" name="AutoShape 23"/>
          <p:cNvSpPr/>
          <p:nvPr/>
        </p:nvSpPr>
        <p:spPr>
          <a:xfrm rot="8776573">
            <a:off x="10406482" y="7904560"/>
            <a:ext cx="8608175" cy="0"/>
          </a:xfrm>
          <a:prstGeom prst="line">
            <a:avLst/>
          </a:prstGeom>
          <a:ln w="9525" cap="rnd">
            <a:solidFill>
              <a:srgbClr val="5FCBEF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24" name="Group 24"/>
          <p:cNvGrpSpPr/>
          <p:nvPr/>
        </p:nvGrpSpPr>
        <p:grpSpPr>
          <a:xfrm>
            <a:off x="13772214" y="-12700"/>
            <a:ext cx="4511024" cy="10299701"/>
            <a:chOff x="0" y="0"/>
            <a:chExt cx="6014698" cy="13732934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6014720" cy="13732890"/>
            </a:xfrm>
            <a:custGeom>
              <a:avLst/>
              <a:gdLst/>
              <a:ahLst/>
              <a:cxnLst/>
              <a:rect l="l" t="t" r="r" b="b"/>
              <a:pathLst>
                <a:path w="6014720" h="13732890">
                  <a:moveTo>
                    <a:pt x="4091051" y="0"/>
                  </a:moveTo>
                  <a:lnTo>
                    <a:pt x="6014720" y="0"/>
                  </a:lnTo>
                  <a:lnTo>
                    <a:pt x="6014720" y="13732890"/>
                  </a:lnTo>
                  <a:lnTo>
                    <a:pt x="0" y="13732890"/>
                  </a:lnTo>
                  <a:lnTo>
                    <a:pt x="4091051" y="0"/>
                  </a:lnTo>
                  <a:close/>
                </a:path>
              </a:pathLst>
            </a:custGeom>
            <a:solidFill>
              <a:srgbClr val="5FCBEF">
                <a:alpha val="35686"/>
              </a:srgbClr>
            </a:solidFill>
          </p:spPr>
        </p:sp>
      </p:grpSp>
      <p:grpSp>
        <p:nvGrpSpPr>
          <p:cNvPr id="26" name="Group 26"/>
          <p:cNvGrpSpPr/>
          <p:nvPr/>
        </p:nvGrpSpPr>
        <p:grpSpPr>
          <a:xfrm>
            <a:off x="14405163" y="-12700"/>
            <a:ext cx="3882837" cy="10299701"/>
            <a:chOff x="0" y="0"/>
            <a:chExt cx="5177116" cy="13732934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5177155" cy="13732890"/>
            </a:xfrm>
            <a:custGeom>
              <a:avLst/>
              <a:gdLst/>
              <a:ahLst/>
              <a:cxnLst/>
              <a:rect l="l" t="t" r="r" b="b"/>
              <a:pathLst>
                <a:path w="5177155" h="13732890">
                  <a:moveTo>
                    <a:pt x="0" y="0"/>
                  </a:moveTo>
                  <a:lnTo>
                    <a:pt x="5177155" y="0"/>
                  </a:lnTo>
                  <a:lnTo>
                    <a:pt x="5177155" y="13732890"/>
                  </a:lnTo>
                  <a:lnTo>
                    <a:pt x="2418969" y="13732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BEF">
                <a:alpha val="19608"/>
              </a:srgbClr>
            </a:solidFill>
          </p:spPr>
        </p:sp>
      </p:grpSp>
      <p:grpSp>
        <p:nvGrpSpPr>
          <p:cNvPr id="28" name="Group 28"/>
          <p:cNvGrpSpPr/>
          <p:nvPr/>
        </p:nvGrpSpPr>
        <p:grpSpPr>
          <a:xfrm>
            <a:off x="13398499" y="4572000"/>
            <a:ext cx="4889501" cy="5715000"/>
            <a:chOff x="0" y="0"/>
            <a:chExt cx="6519334" cy="7620000"/>
          </a:xfrm>
        </p:grpSpPr>
        <p:sp>
          <p:nvSpPr>
            <p:cNvPr id="29" name="Freeform 29"/>
            <p:cNvSpPr/>
            <p:nvPr/>
          </p:nvSpPr>
          <p:spPr>
            <a:xfrm>
              <a:off x="0" y="0"/>
              <a:ext cx="6519291" cy="7620000"/>
            </a:xfrm>
            <a:custGeom>
              <a:avLst/>
              <a:gdLst/>
              <a:ahLst/>
              <a:cxnLst/>
              <a:rect l="l" t="t" r="r" b="b"/>
              <a:pathLst>
                <a:path w="6519291" h="7620000">
                  <a:moveTo>
                    <a:pt x="0" y="7620000"/>
                  </a:moveTo>
                  <a:lnTo>
                    <a:pt x="6519291" y="0"/>
                  </a:lnTo>
                  <a:lnTo>
                    <a:pt x="6519291" y="7620000"/>
                  </a:lnTo>
                  <a:close/>
                </a:path>
              </a:pathLst>
            </a:custGeom>
            <a:solidFill>
              <a:srgbClr val="17B0E4">
                <a:alpha val="65882"/>
              </a:srgbClr>
            </a:solidFill>
          </p:spPr>
        </p:sp>
      </p:grpSp>
      <p:grpSp>
        <p:nvGrpSpPr>
          <p:cNvPr id="30" name="Group 30"/>
          <p:cNvGrpSpPr/>
          <p:nvPr/>
        </p:nvGrpSpPr>
        <p:grpSpPr>
          <a:xfrm>
            <a:off x="14001750" y="-12700"/>
            <a:ext cx="4281489" cy="10299701"/>
            <a:chOff x="0" y="0"/>
            <a:chExt cx="5708652" cy="13732934"/>
          </a:xfrm>
        </p:grpSpPr>
        <p:sp>
          <p:nvSpPr>
            <p:cNvPr id="31" name="Freeform 31"/>
            <p:cNvSpPr/>
            <p:nvPr/>
          </p:nvSpPr>
          <p:spPr>
            <a:xfrm>
              <a:off x="0" y="0"/>
              <a:ext cx="5708650" cy="13732890"/>
            </a:xfrm>
            <a:custGeom>
              <a:avLst/>
              <a:gdLst/>
              <a:ahLst/>
              <a:cxnLst/>
              <a:rect l="l" t="t" r="r" b="b"/>
              <a:pathLst>
                <a:path w="5708650" h="13732890">
                  <a:moveTo>
                    <a:pt x="0" y="0"/>
                  </a:moveTo>
                  <a:lnTo>
                    <a:pt x="5708650" y="0"/>
                  </a:lnTo>
                  <a:lnTo>
                    <a:pt x="5708650" y="13732890"/>
                  </a:lnTo>
                  <a:lnTo>
                    <a:pt x="4941443" y="13732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B0E4">
                <a:alpha val="49804"/>
              </a:srgbClr>
            </a:solidFill>
          </p:spPr>
        </p:sp>
      </p:grpSp>
      <p:grpSp>
        <p:nvGrpSpPr>
          <p:cNvPr id="32" name="Group 32"/>
          <p:cNvGrpSpPr/>
          <p:nvPr/>
        </p:nvGrpSpPr>
        <p:grpSpPr>
          <a:xfrm>
            <a:off x="16348095" y="-12700"/>
            <a:ext cx="1935141" cy="10299701"/>
            <a:chOff x="0" y="0"/>
            <a:chExt cx="2580188" cy="13732934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2580259" cy="13732890"/>
            </a:xfrm>
            <a:custGeom>
              <a:avLst/>
              <a:gdLst/>
              <a:ahLst/>
              <a:cxnLst/>
              <a:rect l="l" t="t" r="r" b="b"/>
              <a:pathLst>
                <a:path w="2580259" h="13732890">
                  <a:moveTo>
                    <a:pt x="2039493" y="0"/>
                  </a:moveTo>
                  <a:lnTo>
                    <a:pt x="2580259" y="0"/>
                  </a:lnTo>
                  <a:lnTo>
                    <a:pt x="2580259" y="13732890"/>
                  </a:lnTo>
                  <a:lnTo>
                    <a:pt x="0" y="13732890"/>
                  </a:lnTo>
                  <a:lnTo>
                    <a:pt x="2039493" y="0"/>
                  </a:lnTo>
                  <a:close/>
                </a:path>
              </a:pathLst>
            </a:custGeom>
            <a:solidFill>
              <a:srgbClr val="2E83C3">
                <a:alpha val="69804"/>
              </a:srgbClr>
            </a:solidFill>
          </p:spPr>
        </p:sp>
      </p:grpSp>
      <p:grpSp>
        <p:nvGrpSpPr>
          <p:cNvPr id="34" name="Group 34"/>
          <p:cNvGrpSpPr/>
          <p:nvPr/>
        </p:nvGrpSpPr>
        <p:grpSpPr>
          <a:xfrm>
            <a:off x="16408499" y="-12700"/>
            <a:ext cx="1874737" cy="10299701"/>
            <a:chOff x="0" y="0"/>
            <a:chExt cx="2499650" cy="13732934"/>
          </a:xfrm>
        </p:grpSpPr>
        <p:sp>
          <p:nvSpPr>
            <p:cNvPr id="35" name="Freeform 35"/>
            <p:cNvSpPr/>
            <p:nvPr/>
          </p:nvSpPr>
          <p:spPr>
            <a:xfrm>
              <a:off x="0" y="0"/>
              <a:ext cx="2499614" cy="13732890"/>
            </a:xfrm>
            <a:custGeom>
              <a:avLst/>
              <a:gdLst/>
              <a:ahLst/>
              <a:cxnLst/>
              <a:rect l="l" t="t" r="r" b="b"/>
              <a:pathLst>
                <a:path w="2499614" h="13732890">
                  <a:moveTo>
                    <a:pt x="0" y="0"/>
                  </a:moveTo>
                  <a:lnTo>
                    <a:pt x="2499614" y="0"/>
                  </a:lnTo>
                  <a:lnTo>
                    <a:pt x="2499614" y="13732890"/>
                  </a:lnTo>
                  <a:lnTo>
                    <a:pt x="2218817" y="13732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6292">
                <a:alpha val="80000"/>
              </a:srgbClr>
            </a:solidFill>
          </p:spPr>
        </p:sp>
      </p:grpSp>
      <p:grpSp>
        <p:nvGrpSpPr>
          <p:cNvPr id="36" name="Group 36"/>
          <p:cNvGrpSpPr/>
          <p:nvPr/>
        </p:nvGrpSpPr>
        <p:grpSpPr>
          <a:xfrm>
            <a:off x="15557499" y="5384800"/>
            <a:ext cx="2725738" cy="4902200"/>
            <a:chOff x="0" y="0"/>
            <a:chExt cx="3634318" cy="6536266"/>
          </a:xfrm>
        </p:grpSpPr>
        <p:sp>
          <p:nvSpPr>
            <p:cNvPr id="37" name="Freeform 37"/>
            <p:cNvSpPr/>
            <p:nvPr/>
          </p:nvSpPr>
          <p:spPr>
            <a:xfrm>
              <a:off x="0" y="0"/>
              <a:ext cx="3634359" cy="6536309"/>
            </a:xfrm>
            <a:custGeom>
              <a:avLst/>
              <a:gdLst/>
              <a:ahLst/>
              <a:cxnLst/>
              <a:rect l="l" t="t" r="r" b="b"/>
              <a:pathLst>
                <a:path w="3634359" h="6536309">
                  <a:moveTo>
                    <a:pt x="0" y="6536309"/>
                  </a:moveTo>
                  <a:lnTo>
                    <a:pt x="3634359" y="0"/>
                  </a:lnTo>
                  <a:lnTo>
                    <a:pt x="3634359" y="6536309"/>
                  </a:lnTo>
                  <a:close/>
                </a:path>
              </a:pathLst>
            </a:custGeom>
            <a:solidFill>
              <a:srgbClr val="17B0E4">
                <a:alpha val="65882"/>
              </a:srgbClr>
            </a:solidFill>
          </p:spPr>
        </p:sp>
      </p:grpSp>
      <p:sp>
        <p:nvSpPr>
          <p:cNvPr id="38" name="Freeform 38"/>
          <p:cNvSpPr/>
          <p:nvPr/>
        </p:nvSpPr>
        <p:spPr>
          <a:xfrm>
            <a:off x="-3371768" y="0"/>
            <a:ext cx="14352568" cy="10478117"/>
          </a:xfrm>
          <a:custGeom>
            <a:avLst/>
            <a:gdLst/>
            <a:ahLst/>
            <a:cxnLst/>
            <a:rect l="l" t="t" r="r" b="b"/>
            <a:pathLst>
              <a:path w="14352568" h="10478117">
                <a:moveTo>
                  <a:pt x="0" y="0"/>
                </a:moveTo>
                <a:lnTo>
                  <a:pt x="14352568" y="0"/>
                </a:lnTo>
                <a:lnTo>
                  <a:pt x="14352568" y="10478117"/>
                </a:lnTo>
                <a:lnTo>
                  <a:pt x="0" y="1047811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r="-9507"/>
            </a:stretch>
          </a:blipFill>
        </p:spPr>
      </p:sp>
      <p:sp>
        <p:nvSpPr>
          <p:cNvPr id="39" name="TextBox 39"/>
          <p:cNvSpPr txBox="1"/>
          <p:nvPr/>
        </p:nvSpPr>
        <p:spPr>
          <a:xfrm>
            <a:off x="5037902" y="7202981"/>
            <a:ext cx="8212197" cy="2828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128"/>
              </a:lnSpc>
            </a:pPr>
            <a:r>
              <a:rPr lang="en-US" sz="5940" b="1">
                <a:solidFill>
                  <a:srgbClr val="0D0D0D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MONEY MATTERS: A PERSONAL FINANCE MANAGEMENT APP</a:t>
            </a:r>
          </a:p>
        </p:txBody>
      </p:sp>
      <p:sp>
        <p:nvSpPr>
          <p:cNvPr id="40" name="TextBox 40"/>
          <p:cNvSpPr txBox="1"/>
          <p:nvPr/>
        </p:nvSpPr>
        <p:spPr>
          <a:xfrm>
            <a:off x="13438242" y="6005101"/>
            <a:ext cx="5819707" cy="44890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164"/>
              </a:lnSpc>
            </a:pPr>
            <a:r>
              <a:rPr lang="en-US" sz="2636" dirty="0">
                <a:solidFill>
                  <a:srgbClr val="808080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                                 </a:t>
            </a:r>
          </a:p>
          <a:p>
            <a:pPr algn="r">
              <a:lnSpc>
                <a:spcPts val="3164"/>
              </a:lnSpc>
            </a:pPr>
            <a:endParaRPr lang="en-US" sz="2636" dirty="0">
              <a:solidFill>
                <a:srgbClr val="80808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lvl="3" algn="just">
              <a:lnSpc>
                <a:spcPts val="3164"/>
              </a:lnSpc>
            </a:pPr>
            <a:r>
              <a:rPr lang="en-US" sz="2636" b="1" dirty="0">
                <a:solidFill>
                  <a:schemeClr val="accent4">
                    <a:lumMod val="50000"/>
                  </a:schemeClr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Madhan Raj. V</a:t>
            </a:r>
          </a:p>
          <a:p>
            <a:pPr lvl="3" algn="just">
              <a:lnSpc>
                <a:spcPts val="3164"/>
              </a:lnSpc>
            </a:pPr>
            <a:r>
              <a:rPr lang="en-US" sz="2636" b="1" dirty="0">
                <a:solidFill>
                  <a:schemeClr val="accent4">
                    <a:lumMod val="50000"/>
                  </a:schemeClr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710022243027</a:t>
            </a:r>
          </a:p>
          <a:p>
            <a:pPr lvl="3" algn="just">
              <a:lnSpc>
                <a:spcPts val="3164"/>
              </a:lnSpc>
            </a:pPr>
            <a:r>
              <a:rPr lang="en-US" sz="2636" b="1" dirty="0">
                <a:solidFill>
                  <a:schemeClr val="accent4">
                    <a:lumMod val="50000"/>
                  </a:schemeClr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Shivaprakash. S                                                                               710022243037</a:t>
            </a:r>
          </a:p>
          <a:p>
            <a:pPr lvl="3" algn="just">
              <a:lnSpc>
                <a:spcPts val="3164"/>
              </a:lnSpc>
            </a:pPr>
            <a:r>
              <a:rPr lang="en-US" sz="2636" b="1" dirty="0">
                <a:solidFill>
                  <a:schemeClr val="accent4">
                    <a:lumMod val="50000"/>
                  </a:schemeClr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Thillainatarajan. B</a:t>
            </a:r>
          </a:p>
          <a:p>
            <a:pPr lvl="3" algn="just">
              <a:lnSpc>
                <a:spcPts val="3164"/>
              </a:lnSpc>
            </a:pPr>
            <a:r>
              <a:rPr lang="en-US" sz="2636" b="1" dirty="0">
                <a:solidFill>
                  <a:schemeClr val="accent4">
                    <a:lumMod val="50000"/>
                  </a:schemeClr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710022243034</a:t>
            </a:r>
          </a:p>
          <a:p>
            <a:pPr lvl="3" algn="just">
              <a:lnSpc>
                <a:spcPts val="3164"/>
              </a:lnSpc>
            </a:pPr>
            <a:r>
              <a:rPr lang="en-US" sz="2636" b="1" dirty="0">
                <a:solidFill>
                  <a:schemeClr val="accent4">
                    <a:lumMod val="50000"/>
                  </a:schemeClr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Rohith .R</a:t>
            </a:r>
          </a:p>
          <a:p>
            <a:pPr lvl="3" algn="just">
              <a:lnSpc>
                <a:spcPts val="3164"/>
              </a:lnSpc>
            </a:pPr>
            <a:r>
              <a:rPr lang="en-US" sz="2636" b="1" dirty="0">
                <a:solidFill>
                  <a:schemeClr val="accent4">
                    <a:lumMod val="50000"/>
                  </a:schemeClr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710022243010</a:t>
            </a:r>
          </a:p>
          <a:p>
            <a:pPr algn="r">
              <a:lnSpc>
                <a:spcPts val="3164"/>
              </a:lnSpc>
            </a:pPr>
            <a:endParaRPr lang="en-US" sz="2636" b="1" dirty="0">
              <a:solidFill>
                <a:srgbClr val="808080"/>
              </a:solidFill>
              <a:latin typeface="Trebuchet MS Bold"/>
              <a:ea typeface="Trebuchet MS Bold"/>
              <a:cs typeface="Trebuchet MS Bold"/>
              <a:sym typeface="Trebuchet MS Bo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rot="4791364">
            <a:off x="9738483" y="5143500"/>
            <a:ext cx="10464870" cy="0"/>
          </a:xfrm>
          <a:prstGeom prst="line">
            <a:avLst/>
          </a:prstGeom>
          <a:ln w="9525" cap="rnd">
            <a:solidFill>
              <a:srgbClr val="5FCBE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AutoShape 3"/>
          <p:cNvSpPr/>
          <p:nvPr/>
        </p:nvSpPr>
        <p:spPr>
          <a:xfrm rot="8776573">
            <a:off x="10406482" y="7904560"/>
            <a:ext cx="8608175" cy="0"/>
          </a:xfrm>
          <a:prstGeom prst="line">
            <a:avLst/>
          </a:prstGeom>
          <a:ln w="9525" cap="rnd">
            <a:solidFill>
              <a:srgbClr val="5FCBEF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4" name="Group 4"/>
          <p:cNvGrpSpPr/>
          <p:nvPr/>
        </p:nvGrpSpPr>
        <p:grpSpPr>
          <a:xfrm>
            <a:off x="13772214" y="-12700"/>
            <a:ext cx="4511024" cy="10299701"/>
            <a:chOff x="0" y="0"/>
            <a:chExt cx="6014698" cy="13732934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6014720" cy="13732890"/>
            </a:xfrm>
            <a:custGeom>
              <a:avLst/>
              <a:gdLst/>
              <a:ahLst/>
              <a:cxnLst/>
              <a:rect l="l" t="t" r="r" b="b"/>
              <a:pathLst>
                <a:path w="6014720" h="13732890">
                  <a:moveTo>
                    <a:pt x="4091051" y="0"/>
                  </a:moveTo>
                  <a:lnTo>
                    <a:pt x="6014720" y="0"/>
                  </a:lnTo>
                  <a:lnTo>
                    <a:pt x="6014720" y="13732890"/>
                  </a:lnTo>
                  <a:lnTo>
                    <a:pt x="0" y="13732890"/>
                  </a:lnTo>
                  <a:lnTo>
                    <a:pt x="4091051" y="0"/>
                  </a:lnTo>
                  <a:close/>
                </a:path>
              </a:pathLst>
            </a:custGeom>
            <a:solidFill>
              <a:srgbClr val="5FCBEF">
                <a:alpha val="35686"/>
              </a:srgbClr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4405163" y="-12700"/>
            <a:ext cx="3882837" cy="10299701"/>
            <a:chOff x="0" y="0"/>
            <a:chExt cx="5177116" cy="13732934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5177155" cy="13732890"/>
            </a:xfrm>
            <a:custGeom>
              <a:avLst/>
              <a:gdLst/>
              <a:ahLst/>
              <a:cxnLst/>
              <a:rect l="l" t="t" r="r" b="b"/>
              <a:pathLst>
                <a:path w="5177155" h="13732890">
                  <a:moveTo>
                    <a:pt x="0" y="0"/>
                  </a:moveTo>
                  <a:lnTo>
                    <a:pt x="5177155" y="0"/>
                  </a:lnTo>
                  <a:lnTo>
                    <a:pt x="5177155" y="13732890"/>
                  </a:lnTo>
                  <a:lnTo>
                    <a:pt x="2418969" y="13732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BEF">
                <a:alpha val="19608"/>
              </a:srgbClr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13398499" y="4572000"/>
            <a:ext cx="4889501" cy="5715000"/>
            <a:chOff x="0" y="0"/>
            <a:chExt cx="6519334" cy="76200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519291" cy="7620000"/>
            </a:xfrm>
            <a:custGeom>
              <a:avLst/>
              <a:gdLst/>
              <a:ahLst/>
              <a:cxnLst/>
              <a:rect l="l" t="t" r="r" b="b"/>
              <a:pathLst>
                <a:path w="6519291" h="7620000">
                  <a:moveTo>
                    <a:pt x="0" y="7620000"/>
                  </a:moveTo>
                  <a:lnTo>
                    <a:pt x="6519291" y="0"/>
                  </a:lnTo>
                  <a:lnTo>
                    <a:pt x="6519291" y="7620000"/>
                  </a:lnTo>
                  <a:close/>
                </a:path>
              </a:pathLst>
            </a:custGeom>
            <a:solidFill>
              <a:srgbClr val="17B0E4">
                <a:alpha val="65882"/>
              </a:srgbClr>
            </a:solidFill>
          </p:spPr>
        </p:sp>
      </p:grpSp>
      <p:grpSp>
        <p:nvGrpSpPr>
          <p:cNvPr id="10" name="Group 10"/>
          <p:cNvGrpSpPr/>
          <p:nvPr/>
        </p:nvGrpSpPr>
        <p:grpSpPr>
          <a:xfrm>
            <a:off x="14001750" y="-12700"/>
            <a:ext cx="4281489" cy="10299701"/>
            <a:chOff x="0" y="0"/>
            <a:chExt cx="5708652" cy="13732934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5708650" cy="13732890"/>
            </a:xfrm>
            <a:custGeom>
              <a:avLst/>
              <a:gdLst/>
              <a:ahLst/>
              <a:cxnLst/>
              <a:rect l="l" t="t" r="r" b="b"/>
              <a:pathLst>
                <a:path w="5708650" h="13732890">
                  <a:moveTo>
                    <a:pt x="0" y="0"/>
                  </a:moveTo>
                  <a:lnTo>
                    <a:pt x="5708650" y="0"/>
                  </a:lnTo>
                  <a:lnTo>
                    <a:pt x="5708650" y="13732890"/>
                  </a:lnTo>
                  <a:lnTo>
                    <a:pt x="4941443" y="13732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B0E4">
                <a:alpha val="49804"/>
              </a:srgbClr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16348095" y="-12700"/>
            <a:ext cx="1935141" cy="10299701"/>
            <a:chOff x="0" y="0"/>
            <a:chExt cx="2580188" cy="13732934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2580259" cy="13732890"/>
            </a:xfrm>
            <a:custGeom>
              <a:avLst/>
              <a:gdLst/>
              <a:ahLst/>
              <a:cxnLst/>
              <a:rect l="l" t="t" r="r" b="b"/>
              <a:pathLst>
                <a:path w="2580259" h="13732890">
                  <a:moveTo>
                    <a:pt x="2039493" y="0"/>
                  </a:moveTo>
                  <a:lnTo>
                    <a:pt x="2580259" y="0"/>
                  </a:lnTo>
                  <a:lnTo>
                    <a:pt x="2580259" y="13732890"/>
                  </a:lnTo>
                  <a:lnTo>
                    <a:pt x="0" y="13732890"/>
                  </a:lnTo>
                  <a:lnTo>
                    <a:pt x="2039493" y="0"/>
                  </a:lnTo>
                  <a:close/>
                </a:path>
              </a:pathLst>
            </a:custGeom>
            <a:solidFill>
              <a:srgbClr val="2E83C3">
                <a:alpha val="69804"/>
              </a:srgbClr>
            </a:solidFill>
          </p:spPr>
        </p:sp>
      </p:grpSp>
      <p:grpSp>
        <p:nvGrpSpPr>
          <p:cNvPr id="14" name="Group 14"/>
          <p:cNvGrpSpPr/>
          <p:nvPr/>
        </p:nvGrpSpPr>
        <p:grpSpPr>
          <a:xfrm>
            <a:off x="16408499" y="-12700"/>
            <a:ext cx="1874737" cy="10299701"/>
            <a:chOff x="0" y="0"/>
            <a:chExt cx="2499650" cy="13732934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499614" cy="13732890"/>
            </a:xfrm>
            <a:custGeom>
              <a:avLst/>
              <a:gdLst/>
              <a:ahLst/>
              <a:cxnLst/>
              <a:rect l="l" t="t" r="r" b="b"/>
              <a:pathLst>
                <a:path w="2499614" h="13732890">
                  <a:moveTo>
                    <a:pt x="0" y="0"/>
                  </a:moveTo>
                  <a:lnTo>
                    <a:pt x="2499614" y="0"/>
                  </a:lnTo>
                  <a:lnTo>
                    <a:pt x="2499614" y="13732890"/>
                  </a:lnTo>
                  <a:lnTo>
                    <a:pt x="2218817" y="13732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6292">
                <a:alpha val="80000"/>
              </a:srgbClr>
            </a:solidFill>
          </p:spPr>
        </p:sp>
      </p:grpSp>
      <p:grpSp>
        <p:nvGrpSpPr>
          <p:cNvPr id="16" name="Group 16"/>
          <p:cNvGrpSpPr/>
          <p:nvPr/>
        </p:nvGrpSpPr>
        <p:grpSpPr>
          <a:xfrm>
            <a:off x="15557499" y="5384800"/>
            <a:ext cx="2725738" cy="4902200"/>
            <a:chOff x="0" y="0"/>
            <a:chExt cx="3634318" cy="6536266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3634359" cy="6536309"/>
            </a:xfrm>
            <a:custGeom>
              <a:avLst/>
              <a:gdLst/>
              <a:ahLst/>
              <a:cxnLst/>
              <a:rect l="l" t="t" r="r" b="b"/>
              <a:pathLst>
                <a:path w="3634359" h="6536309">
                  <a:moveTo>
                    <a:pt x="0" y="6536309"/>
                  </a:moveTo>
                  <a:lnTo>
                    <a:pt x="3634359" y="0"/>
                  </a:lnTo>
                  <a:lnTo>
                    <a:pt x="3634359" y="6536309"/>
                  </a:lnTo>
                  <a:close/>
                </a:path>
              </a:pathLst>
            </a:custGeom>
            <a:solidFill>
              <a:srgbClr val="17B0E4">
                <a:alpha val="65882"/>
              </a:srgbClr>
            </a:solidFill>
          </p:spPr>
        </p:sp>
      </p:grpSp>
      <p:grpSp>
        <p:nvGrpSpPr>
          <p:cNvPr id="18" name="Group 18"/>
          <p:cNvGrpSpPr/>
          <p:nvPr/>
        </p:nvGrpSpPr>
        <p:grpSpPr>
          <a:xfrm>
            <a:off x="0" y="6019800"/>
            <a:ext cx="673100" cy="4267200"/>
            <a:chOff x="0" y="0"/>
            <a:chExt cx="897466" cy="568960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897509" cy="5689600"/>
            </a:xfrm>
            <a:custGeom>
              <a:avLst/>
              <a:gdLst/>
              <a:ahLst/>
              <a:cxnLst/>
              <a:rect l="l" t="t" r="r" b="b"/>
              <a:pathLst>
                <a:path w="897509" h="5689600">
                  <a:moveTo>
                    <a:pt x="0" y="5689600"/>
                  </a:moveTo>
                  <a:lnTo>
                    <a:pt x="0" y="0"/>
                  </a:lnTo>
                  <a:lnTo>
                    <a:pt x="897509" y="5689600"/>
                  </a:lnTo>
                  <a:close/>
                </a:path>
              </a:pathLst>
            </a:custGeom>
            <a:solidFill>
              <a:srgbClr val="5FCBEF">
                <a:alpha val="69804"/>
              </a:srgbClr>
            </a:solidFill>
          </p:spPr>
        </p:sp>
      </p:grpSp>
      <p:sp>
        <p:nvSpPr>
          <p:cNvPr id="20" name="TextBox 20"/>
          <p:cNvSpPr txBox="1"/>
          <p:nvPr/>
        </p:nvSpPr>
        <p:spPr>
          <a:xfrm>
            <a:off x="809622" y="222641"/>
            <a:ext cx="17285970" cy="9296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999"/>
              </a:lnSpc>
            </a:pPr>
            <a:endParaRPr/>
          </a:p>
          <a:p>
            <a:pPr algn="l">
              <a:lnSpc>
                <a:spcPts val="2999"/>
              </a:lnSpc>
            </a:pPr>
            <a:r>
              <a:rPr lang="en-US" sz="2499" b="1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 </a:t>
            </a:r>
            <a:r>
              <a:rPr lang="en-US" sz="2499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Column </a:t>
            </a:r>
            <a:r>
              <a:rPr lang="en-US" sz="2499" b="1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{</a:t>
            </a:r>
          </a:p>
          <a:p>
            <a:pPr algn="l">
              <a:lnSpc>
                <a:spcPts val="2999"/>
              </a:lnSpc>
            </a:pPr>
            <a:r>
              <a:rPr lang="en-US" sz="2499" b="1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 </a:t>
            </a:r>
            <a:r>
              <a:rPr lang="en-US" sz="2499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Text(</a:t>
            </a:r>
          </a:p>
          <a:p>
            <a:pPr algn="l"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text = "Recent Transactions",</a:t>
            </a:r>
          </a:p>
          <a:p>
            <a:pPr algn="l"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fontSize = 20.</a:t>
            </a:r>
            <a:r>
              <a:rPr lang="en-US" sz="2499" i="1">
                <a:solidFill>
                  <a:srgbClr val="000000"/>
                </a:solidFill>
                <a:latin typeface="Trebuchet MS Italics"/>
                <a:ea typeface="Trebuchet MS Italics"/>
                <a:cs typeface="Trebuchet MS Italics"/>
                <a:sym typeface="Trebuchet MS Italics"/>
              </a:rPr>
              <a:t>sp</a:t>
            </a:r>
            <a:r>
              <a:rPr lang="en-US" sz="2499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,</a:t>
            </a:r>
          </a:p>
          <a:p>
            <a:pPr algn="l"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fontWeight = FontWeight.Bold,</a:t>
            </a:r>
          </a:p>
          <a:p>
            <a:pPr algn="l"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color = </a:t>
            </a:r>
            <a:r>
              <a:rPr lang="en-US" sz="2499" i="1">
                <a:solidFill>
                  <a:srgbClr val="000000"/>
                </a:solidFill>
                <a:latin typeface="Trebuchet MS Italics"/>
                <a:ea typeface="Trebuchet MS Italics"/>
                <a:cs typeface="Trebuchet MS Italics"/>
                <a:sym typeface="Trebuchet MS Italics"/>
              </a:rPr>
              <a:t>Color</a:t>
            </a:r>
            <a:r>
              <a:rPr lang="en-US" sz="2499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(0xFF2C3E50),</a:t>
            </a:r>
          </a:p>
          <a:p>
            <a:pPr algn="l"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modifier = Modifier.</a:t>
            </a:r>
            <a:r>
              <a:rPr lang="en-US" sz="2499" i="1">
                <a:solidFill>
                  <a:srgbClr val="000000"/>
                </a:solidFill>
                <a:latin typeface="Trebuchet MS Italics"/>
                <a:ea typeface="Trebuchet MS Italics"/>
                <a:cs typeface="Trebuchet MS Italics"/>
                <a:sym typeface="Trebuchet MS Italics"/>
              </a:rPr>
              <a:t>padding</a:t>
            </a:r>
            <a:r>
              <a:rPr lang="en-US" sz="2499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(bottom = 16.</a:t>
            </a:r>
            <a:r>
              <a:rPr lang="en-US" sz="2499" i="1">
                <a:solidFill>
                  <a:srgbClr val="000000"/>
                </a:solidFill>
                <a:latin typeface="Trebuchet MS Italics"/>
                <a:ea typeface="Trebuchet MS Italics"/>
                <a:cs typeface="Trebuchet MS Italics"/>
                <a:sym typeface="Trebuchet MS Italics"/>
              </a:rPr>
              <a:t>dp</a:t>
            </a:r>
            <a:r>
              <a:rPr lang="en-US" sz="2499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)</a:t>
            </a:r>
          </a:p>
          <a:p>
            <a:pPr algn="l"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)</a:t>
            </a:r>
          </a:p>
          <a:p>
            <a:pPr algn="l">
              <a:lnSpc>
                <a:spcPts val="2999"/>
              </a:lnSpc>
            </a:pPr>
            <a:endParaRPr lang="en-US" sz="2499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algn="l"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recentItems.</a:t>
            </a:r>
            <a:r>
              <a:rPr lang="en-US" sz="2499" i="1">
                <a:solidFill>
                  <a:srgbClr val="000000"/>
                </a:solidFill>
                <a:latin typeface="Trebuchet MS Italics"/>
                <a:ea typeface="Trebuchet MS Italics"/>
                <a:cs typeface="Trebuchet MS Italics"/>
                <a:sym typeface="Trebuchet MS Italics"/>
              </a:rPr>
              <a:t>forEach </a:t>
            </a:r>
            <a:r>
              <a:rPr lang="en-US" sz="2499" b="1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{ </a:t>
            </a:r>
            <a:r>
              <a:rPr lang="en-US" sz="2499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item </a:t>
            </a:r>
            <a:r>
              <a:rPr lang="en-US" sz="2499" b="1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-&gt;</a:t>
            </a:r>
          </a:p>
          <a:p>
            <a:pPr algn="l">
              <a:lnSpc>
                <a:spcPts val="2999"/>
              </a:lnSpc>
            </a:pPr>
            <a:r>
              <a:rPr lang="en-US" sz="2499" b="1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 </a:t>
            </a:r>
            <a:r>
              <a:rPr lang="en-US" sz="2499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TransactionItem(item)</a:t>
            </a:r>
          </a:p>
          <a:p>
            <a:pPr algn="l"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Spacer(modifier = Modifier.</a:t>
            </a:r>
            <a:r>
              <a:rPr lang="en-US" sz="2499" i="1">
                <a:solidFill>
                  <a:srgbClr val="000000"/>
                </a:solidFill>
                <a:latin typeface="Trebuchet MS Italics"/>
                <a:ea typeface="Trebuchet MS Italics"/>
                <a:cs typeface="Trebuchet MS Italics"/>
                <a:sym typeface="Trebuchet MS Italics"/>
              </a:rPr>
              <a:t>height</a:t>
            </a:r>
            <a:r>
              <a:rPr lang="en-US" sz="2499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(8.</a:t>
            </a:r>
            <a:r>
              <a:rPr lang="en-US" sz="2499" i="1">
                <a:solidFill>
                  <a:srgbClr val="000000"/>
                </a:solidFill>
                <a:latin typeface="Trebuchet MS Italics"/>
                <a:ea typeface="Trebuchet MS Italics"/>
                <a:cs typeface="Trebuchet MS Italics"/>
                <a:sym typeface="Trebuchet MS Italics"/>
              </a:rPr>
              <a:t>dp</a:t>
            </a:r>
            <a:r>
              <a:rPr lang="en-US" sz="2499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))</a:t>
            </a:r>
          </a:p>
          <a:p>
            <a:pPr algn="l"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499" b="1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}</a:t>
            </a:r>
          </a:p>
          <a:p>
            <a:pPr algn="l">
              <a:lnSpc>
                <a:spcPts val="2999"/>
              </a:lnSpc>
            </a:pPr>
            <a:r>
              <a:rPr lang="en-US" sz="2499" b="1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 }</a:t>
            </a:r>
          </a:p>
          <a:p>
            <a:pPr algn="l"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}</a:t>
            </a:r>
          </a:p>
          <a:p>
            <a:pPr algn="l"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@Composable</a:t>
            </a:r>
          </a:p>
          <a:p>
            <a:pPr algn="l"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fun TransactionItem(item: Items) {</a:t>
            </a:r>
          </a:p>
          <a:p>
            <a:pPr algn="l"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Card(</a:t>
            </a:r>
          </a:p>
          <a:p>
            <a:pPr algn="l"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modifier = Modifier</a:t>
            </a:r>
          </a:p>
          <a:p>
            <a:pPr algn="l"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.fillMaxWidth()</a:t>
            </a:r>
          </a:p>
          <a:p>
            <a:pPr algn="l"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.height(70.dp),</a:t>
            </a:r>
          </a:p>
          <a:p>
            <a:pPr algn="l"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elevation = 2.dp</a:t>
            </a:r>
          </a:p>
          <a:p>
            <a:pPr algn="l"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) {</a:t>
            </a:r>
          </a:p>
          <a:p>
            <a:pPr algn="l"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rot="4791364">
            <a:off x="9738483" y="5143500"/>
            <a:ext cx="10464870" cy="0"/>
          </a:xfrm>
          <a:prstGeom prst="line">
            <a:avLst/>
          </a:prstGeom>
          <a:ln w="9525" cap="rnd">
            <a:solidFill>
              <a:srgbClr val="5FCBE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AutoShape 3"/>
          <p:cNvSpPr/>
          <p:nvPr/>
        </p:nvSpPr>
        <p:spPr>
          <a:xfrm rot="8776573">
            <a:off x="10406482" y="7904560"/>
            <a:ext cx="8608175" cy="0"/>
          </a:xfrm>
          <a:prstGeom prst="line">
            <a:avLst/>
          </a:prstGeom>
          <a:ln w="9525" cap="rnd">
            <a:solidFill>
              <a:srgbClr val="5FCBEF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4" name="Group 4"/>
          <p:cNvGrpSpPr/>
          <p:nvPr/>
        </p:nvGrpSpPr>
        <p:grpSpPr>
          <a:xfrm>
            <a:off x="13772214" y="-12700"/>
            <a:ext cx="4511024" cy="10299701"/>
            <a:chOff x="0" y="0"/>
            <a:chExt cx="6014698" cy="13732934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6014720" cy="13732890"/>
            </a:xfrm>
            <a:custGeom>
              <a:avLst/>
              <a:gdLst/>
              <a:ahLst/>
              <a:cxnLst/>
              <a:rect l="l" t="t" r="r" b="b"/>
              <a:pathLst>
                <a:path w="6014720" h="13732890">
                  <a:moveTo>
                    <a:pt x="4091051" y="0"/>
                  </a:moveTo>
                  <a:lnTo>
                    <a:pt x="6014720" y="0"/>
                  </a:lnTo>
                  <a:lnTo>
                    <a:pt x="6014720" y="13732890"/>
                  </a:lnTo>
                  <a:lnTo>
                    <a:pt x="0" y="13732890"/>
                  </a:lnTo>
                  <a:lnTo>
                    <a:pt x="4091051" y="0"/>
                  </a:lnTo>
                  <a:close/>
                </a:path>
              </a:pathLst>
            </a:custGeom>
            <a:solidFill>
              <a:srgbClr val="5FCBEF">
                <a:alpha val="35686"/>
              </a:srgbClr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4405163" y="-12700"/>
            <a:ext cx="3882837" cy="10299701"/>
            <a:chOff x="0" y="0"/>
            <a:chExt cx="5177116" cy="13732934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5177155" cy="13732890"/>
            </a:xfrm>
            <a:custGeom>
              <a:avLst/>
              <a:gdLst/>
              <a:ahLst/>
              <a:cxnLst/>
              <a:rect l="l" t="t" r="r" b="b"/>
              <a:pathLst>
                <a:path w="5177155" h="13732890">
                  <a:moveTo>
                    <a:pt x="0" y="0"/>
                  </a:moveTo>
                  <a:lnTo>
                    <a:pt x="5177155" y="0"/>
                  </a:lnTo>
                  <a:lnTo>
                    <a:pt x="5177155" y="13732890"/>
                  </a:lnTo>
                  <a:lnTo>
                    <a:pt x="2418969" y="13732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BEF">
                <a:alpha val="19608"/>
              </a:srgbClr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13398499" y="4572000"/>
            <a:ext cx="4889501" cy="5715000"/>
            <a:chOff x="0" y="0"/>
            <a:chExt cx="6519334" cy="76200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519291" cy="7620000"/>
            </a:xfrm>
            <a:custGeom>
              <a:avLst/>
              <a:gdLst/>
              <a:ahLst/>
              <a:cxnLst/>
              <a:rect l="l" t="t" r="r" b="b"/>
              <a:pathLst>
                <a:path w="6519291" h="7620000">
                  <a:moveTo>
                    <a:pt x="0" y="7620000"/>
                  </a:moveTo>
                  <a:lnTo>
                    <a:pt x="6519291" y="0"/>
                  </a:lnTo>
                  <a:lnTo>
                    <a:pt x="6519291" y="7620000"/>
                  </a:lnTo>
                  <a:close/>
                </a:path>
              </a:pathLst>
            </a:custGeom>
            <a:solidFill>
              <a:srgbClr val="17B0E4">
                <a:alpha val="65882"/>
              </a:srgbClr>
            </a:solidFill>
          </p:spPr>
        </p:sp>
      </p:grpSp>
      <p:grpSp>
        <p:nvGrpSpPr>
          <p:cNvPr id="10" name="Group 10"/>
          <p:cNvGrpSpPr/>
          <p:nvPr/>
        </p:nvGrpSpPr>
        <p:grpSpPr>
          <a:xfrm>
            <a:off x="14001750" y="-12700"/>
            <a:ext cx="4281489" cy="10299701"/>
            <a:chOff x="0" y="0"/>
            <a:chExt cx="5708652" cy="13732934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5708650" cy="13732890"/>
            </a:xfrm>
            <a:custGeom>
              <a:avLst/>
              <a:gdLst/>
              <a:ahLst/>
              <a:cxnLst/>
              <a:rect l="l" t="t" r="r" b="b"/>
              <a:pathLst>
                <a:path w="5708650" h="13732890">
                  <a:moveTo>
                    <a:pt x="0" y="0"/>
                  </a:moveTo>
                  <a:lnTo>
                    <a:pt x="5708650" y="0"/>
                  </a:lnTo>
                  <a:lnTo>
                    <a:pt x="5708650" y="13732890"/>
                  </a:lnTo>
                  <a:lnTo>
                    <a:pt x="4941443" y="13732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B0E4">
                <a:alpha val="49804"/>
              </a:srgbClr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16348095" y="-12700"/>
            <a:ext cx="1935141" cy="10299701"/>
            <a:chOff x="0" y="0"/>
            <a:chExt cx="2580188" cy="13732934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2580259" cy="13732890"/>
            </a:xfrm>
            <a:custGeom>
              <a:avLst/>
              <a:gdLst/>
              <a:ahLst/>
              <a:cxnLst/>
              <a:rect l="l" t="t" r="r" b="b"/>
              <a:pathLst>
                <a:path w="2580259" h="13732890">
                  <a:moveTo>
                    <a:pt x="2039493" y="0"/>
                  </a:moveTo>
                  <a:lnTo>
                    <a:pt x="2580259" y="0"/>
                  </a:lnTo>
                  <a:lnTo>
                    <a:pt x="2580259" y="13732890"/>
                  </a:lnTo>
                  <a:lnTo>
                    <a:pt x="0" y="13732890"/>
                  </a:lnTo>
                  <a:lnTo>
                    <a:pt x="2039493" y="0"/>
                  </a:lnTo>
                  <a:close/>
                </a:path>
              </a:pathLst>
            </a:custGeom>
            <a:solidFill>
              <a:srgbClr val="2E83C3">
                <a:alpha val="69804"/>
              </a:srgbClr>
            </a:solidFill>
          </p:spPr>
        </p:sp>
      </p:grpSp>
      <p:grpSp>
        <p:nvGrpSpPr>
          <p:cNvPr id="14" name="Group 14"/>
          <p:cNvGrpSpPr/>
          <p:nvPr/>
        </p:nvGrpSpPr>
        <p:grpSpPr>
          <a:xfrm>
            <a:off x="16408499" y="-12700"/>
            <a:ext cx="1874737" cy="10299701"/>
            <a:chOff x="0" y="0"/>
            <a:chExt cx="2499650" cy="13732934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499614" cy="13732890"/>
            </a:xfrm>
            <a:custGeom>
              <a:avLst/>
              <a:gdLst/>
              <a:ahLst/>
              <a:cxnLst/>
              <a:rect l="l" t="t" r="r" b="b"/>
              <a:pathLst>
                <a:path w="2499614" h="13732890">
                  <a:moveTo>
                    <a:pt x="0" y="0"/>
                  </a:moveTo>
                  <a:lnTo>
                    <a:pt x="2499614" y="0"/>
                  </a:lnTo>
                  <a:lnTo>
                    <a:pt x="2499614" y="13732890"/>
                  </a:lnTo>
                  <a:lnTo>
                    <a:pt x="2218817" y="13732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6292">
                <a:alpha val="80000"/>
              </a:srgbClr>
            </a:solidFill>
          </p:spPr>
        </p:sp>
      </p:grpSp>
      <p:grpSp>
        <p:nvGrpSpPr>
          <p:cNvPr id="16" name="Group 16"/>
          <p:cNvGrpSpPr/>
          <p:nvPr/>
        </p:nvGrpSpPr>
        <p:grpSpPr>
          <a:xfrm>
            <a:off x="15557499" y="5384800"/>
            <a:ext cx="2725738" cy="4902200"/>
            <a:chOff x="0" y="0"/>
            <a:chExt cx="3634318" cy="6536266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3634359" cy="6536309"/>
            </a:xfrm>
            <a:custGeom>
              <a:avLst/>
              <a:gdLst/>
              <a:ahLst/>
              <a:cxnLst/>
              <a:rect l="l" t="t" r="r" b="b"/>
              <a:pathLst>
                <a:path w="3634359" h="6536309">
                  <a:moveTo>
                    <a:pt x="0" y="6536309"/>
                  </a:moveTo>
                  <a:lnTo>
                    <a:pt x="3634359" y="0"/>
                  </a:lnTo>
                  <a:lnTo>
                    <a:pt x="3634359" y="6536309"/>
                  </a:lnTo>
                  <a:close/>
                </a:path>
              </a:pathLst>
            </a:custGeom>
            <a:solidFill>
              <a:srgbClr val="17B0E4">
                <a:alpha val="65882"/>
              </a:srgbClr>
            </a:solidFill>
          </p:spPr>
        </p:sp>
      </p:grpSp>
      <p:grpSp>
        <p:nvGrpSpPr>
          <p:cNvPr id="18" name="Group 18"/>
          <p:cNvGrpSpPr/>
          <p:nvPr/>
        </p:nvGrpSpPr>
        <p:grpSpPr>
          <a:xfrm>
            <a:off x="0" y="6019800"/>
            <a:ext cx="673100" cy="4267200"/>
            <a:chOff x="0" y="0"/>
            <a:chExt cx="897466" cy="568960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897509" cy="5689600"/>
            </a:xfrm>
            <a:custGeom>
              <a:avLst/>
              <a:gdLst/>
              <a:ahLst/>
              <a:cxnLst/>
              <a:rect l="l" t="t" r="r" b="b"/>
              <a:pathLst>
                <a:path w="897509" h="5689600">
                  <a:moveTo>
                    <a:pt x="0" y="5689600"/>
                  </a:moveTo>
                  <a:lnTo>
                    <a:pt x="0" y="0"/>
                  </a:lnTo>
                  <a:lnTo>
                    <a:pt x="897509" y="5689600"/>
                  </a:lnTo>
                  <a:close/>
                </a:path>
              </a:pathLst>
            </a:custGeom>
            <a:solidFill>
              <a:srgbClr val="5FCBEF">
                <a:alpha val="69804"/>
              </a:srgbClr>
            </a:solidFill>
          </p:spPr>
        </p:sp>
      </p:grpSp>
      <p:sp>
        <p:nvSpPr>
          <p:cNvPr id="20" name="TextBox 20"/>
          <p:cNvSpPr txBox="1"/>
          <p:nvPr/>
        </p:nvSpPr>
        <p:spPr>
          <a:xfrm>
            <a:off x="1028700" y="174625"/>
            <a:ext cx="13533120" cy="104108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Row(</a:t>
            </a:r>
          </a:p>
          <a:p>
            <a:pPr algn="l"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modifier = Modifier</a:t>
            </a:r>
          </a:p>
          <a:p>
            <a:pPr algn="l"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.fillMaxSize()</a:t>
            </a:r>
          </a:p>
          <a:p>
            <a:pPr algn="l"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.padding(horizontal = 16.dp),</a:t>
            </a:r>
          </a:p>
          <a:p>
            <a:pPr algn="l"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horizontalArrangement = Arrangement.SpaceBetween,</a:t>
            </a:r>
          </a:p>
          <a:p>
            <a:pPr algn="l"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verticalAlignment = Alignment.CenterVertically</a:t>
            </a:r>
          </a:p>
          <a:p>
            <a:pPr algn="l"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) {</a:t>
            </a:r>
          </a:p>
          <a:p>
            <a:pPr algn="l"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Column </a:t>
            </a:r>
            <a:r>
              <a:rPr lang="en-US" sz="2499" b="1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{</a:t>
            </a:r>
          </a:p>
          <a:p>
            <a:pPr algn="l">
              <a:lnSpc>
                <a:spcPts val="2999"/>
              </a:lnSpc>
            </a:pPr>
            <a:r>
              <a:rPr lang="en-US" sz="2499" b="1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 </a:t>
            </a:r>
            <a:r>
              <a:rPr lang="en-US" sz="2499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Text(</a:t>
            </a:r>
          </a:p>
          <a:p>
            <a:pPr algn="l"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text = item.itemName ?: "",</a:t>
            </a:r>
          </a:p>
          <a:p>
            <a:pPr algn="l"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fontSize = 16.</a:t>
            </a:r>
            <a:r>
              <a:rPr lang="en-US" sz="2499" i="1">
                <a:solidFill>
                  <a:srgbClr val="000000"/>
                </a:solidFill>
                <a:latin typeface="Trebuchet MS Italics"/>
                <a:ea typeface="Trebuchet MS Italics"/>
                <a:cs typeface="Trebuchet MS Italics"/>
                <a:sym typeface="Trebuchet MS Italics"/>
              </a:rPr>
              <a:t>sp</a:t>
            </a:r>
            <a:r>
              <a:rPr lang="en-US" sz="2499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,</a:t>
            </a:r>
          </a:p>
          <a:p>
            <a:pPr algn="l"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fontWeight = FontWeight.Medium</a:t>
            </a:r>
          </a:p>
          <a:p>
            <a:pPr algn="l"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)</a:t>
            </a:r>
          </a:p>
          <a:p>
            <a:pPr algn="l"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Text(</a:t>
            </a:r>
          </a:p>
          <a:p>
            <a:pPr algn="l"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text = "Qty: ${item.quantity}",</a:t>
            </a:r>
          </a:p>
          <a:p>
            <a:pPr algn="l"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fontSize = 14.</a:t>
            </a:r>
            <a:r>
              <a:rPr lang="en-US" sz="2499" i="1">
                <a:solidFill>
                  <a:srgbClr val="000000"/>
                </a:solidFill>
                <a:latin typeface="Trebuchet MS Italics"/>
                <a:ea typeface="Trebuchet MS Italics"/>
                <a:cs typeface="Trebuchet MS Italics"/>
                <a:sym typeface="Trebuchet MS Italics"/>
              </a:rPr>
              <a:t>sp</a:t>
            </a:r>
            <a:r>
              <a:rPr lang="en-US" sz="2499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,</a:t>
            </a:r>
          </a:p>
          <a:p>
            <a:pPr algn="l"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color = Color.Gray)</a:t>
            </a:r>
          </a:p>
          <a:p>
            <a:pPr algn="l"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499" b="1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}</a:t>
            </a:r>
          </a:p>
          <a:p>
            <a:pPr algn="l">
              <a:lnSpc>
                <a:spcPts val="2999"/>
              </a:lnSpc>
            </a:pPr>
            <a:r>
              <a:rPr lang="en-US" sz="2499" b="1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 </a:t>
            </a:r>
            <a:r>
              <a:rPr lang="en-US" sz="2499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Text(</a:t>
            </a:r>
          </a:p>
          <a:p>
            <a:pPr algn="l"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text = "₹ ${item.cost}",</a:t>
            </a:r>
          </a:p>
          <a:p>
            <a:pPr algn="l"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fontSize = 18.</a:t>
            </a:r>
            <a:r>
              <a:rPr lang="en-US" sz="2499" i="1">
                <a:solidFill>
                  <a:srgbClr val="000000"/>
                </a:solidFill>
                <a:latin typeface="Trebuchet MS Italics"/>
                <a:ea typeface="Trebuchet MS Italics"/>
                <a:cs typeface="Trebuchet MS Italics"/>
                <a:sym typeface="Trebuchet MS Italics"/>
              </a:rPr>
              <a:t>sp</a:t>
            </a:r>
            <a:r>
              <a:rPr lang="en-US" sz="2499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,</a:t>
            </a:r>
          </a:p>
          <a:p>
            <a:pPr algn="l"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fontWeight = FontWeight.Bold,</a:t>
            </a:r>
          </a:p>
          <a:p>
            <a:pPr algn="l"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color = </a:t>
            </a:r>
            <a:r>
              <a:rPr lang="en-US" sz="2499" i="1">
                <a:solidFill>
                  <a:srgbClr val="000000"/>
                </a:solidFill>
                <a:latin typeface="Trebuchet MS Italics"/>
                <a:ea typeface="Trebuchet MS Italics"/>
                <a:cs typeface="Trebuchet MS Italics"/>
                <a:sym typeface="Trebuchet MS Italics"/>
              </a:rPr>
              <a:t>Color</a:t>
            </a:r>
            <a:r>
              <a:rPr lang="en-US" sz="2499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(0xFFE74C3C)</a:t>
            </a:r>
          </a:p>
          <a:p>
            <a:pPr algn="l"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)</a:t>
            </a:r>
          </a:p>
          <a:p>
            <a:pPr algn="l"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499" b="1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}</a:t>
            </a:r>
          </a:p>
          <a:p>
            <a:pPr algn="l">
              <a:lnSpc>
                <a:spcPts val="2999"/>
              </a:lnSpc>
            </a:pPr>
            <a:r>
              <a:rPr lang="en-US" sz="2499" b="1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 }</a:t>
            </a:r>
          </a:p>
          <a:p>
            <a:pPr algn="l"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}</a:t>
            </a:r>
          </a:p>
          <a:p>
            <a:pPr algn="l">
              <a:lnSpc>
                <a:spcPts val="2999"/>
              </a:lnSpc>
            </a:pPr>
            <a:endParaRPr lang="en-US" sz="2499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rot="4791364">
            <a:off x="9738483" y="5143500"/>
            <a:ext cx="10464870" cy="0"/>
          </a:xfrm>
          <a:prstGeom prst="line">
            <a:avLst/>
          </a:prstGeom>
          <a:ln w="9525" cap="rnd">
            <a:solidFill>
              <a:srgbClr val="5FCBE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AutoShape 3"/>
          <p:cNvSpPr/>
          <p:nvPr/>
        </p:nvSpPr>
        <p:spPr>
          <a:xfrm rot="8776573">
            <a:off x="10406482" y="7904560"/>
            <a:ext cx="8608175" cy="0"/>
          </a:xfrm>
          <a:prstGeom prst="line">
            <a:avLst/>
          </a:prstGeom>
          <a:ln w="9525" cap="rnd">
            <a:solidFill>
              <a:srgbClr val="5FCBEF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4" name="Group 4"/>
          <p:cNvGrpSpPr/>
          <p:nvPr/>
        </p:nvGrpSpPr>
        <p:grpSpPr>
          <a:xfrm>
            <a:off x="13772214" y="-12700"/>
            <a:ext cx="4511024" cy="10299701"/>
            <a:chOff x="0" y="0"/>
            <a:chExt cx="6014698" cy="13732934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6014720" cy="13732890"/>
            </a:xfrm>
            <a:custGeom>
              <a:avLst/>
              <a:gdLst/>
              <a:ahLst/>
              <a:cxnLst/>
              <a:rect l="l" t="t" r="r" b="b"/>
              <a:pathLst>
                <a:path w="6014720" h="13732890">
                  <a:moveTo>
                    <a:pt x="4091051" y="0"/>
                  </a:moveTo>
                  <a:lnTo>
                    <a:pt x="6014720" y="0"/>
                  </a:lnTo>
                  <a:lnTo>
                    <a:pt x="6014720" y="13732890"/>
                  </a:lnTo>
                  <a:lnTo>
                    <a:pt x="0" y="13732890"/>
                  </a:lnTo>
                  <a:lnTo>
                    <a:pt x="4091051" y="0"/>
                  </a:lnTo>
                  <a:close/>
                </a:path>
              </a:pathLst>
            </a:custGeom>
            <a:solidFill>
              <a:srgbClr val="5FCBEF">
                <a:alpha val="35686"/>
              </a:srgbClr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4405163" y="-12700"/>
            <a:ext cx="3882837" cy="10299701"/>
            <a:chOff x="0" y="0"/>
            <a:chExt cx="5177116" cy="13732934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5177155" cy="13732890"/>
            </a:xfrm>
            <a:custGeom>
              <a:avLst/>
              <a:gdLst/>
              <a:ahLst/>
              <a:cxnLst/>
              <a:rect l="l" t="t" r="r" b="b"/>
              <a:pathLst>
                <a:path w="5177155" h="13732890">
                  <a:moveTo>
                    <a:pt x="0" y="0"/>
                  </a:moveTo>
                  <a:lnTo>
                    <a:pt x="5177155" y="0"/>
                  </a:lnTo>
                  <a:lnTo>
                    <a:pt x="5177155" y="13732890"/>
                  </a:lnTo>
                  <a:lnTo>
                    <a:pt x="2418969" y="13732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BEF">
                <a:alpha val="19608"/>
              </a:srgbClr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13398499" y="4572000"/>
            <a:ext cx="4889501" cy="5715000"/>
            <a:chOff x="0" y="0"/>
            <a:chExt cx="6519334" cy="76200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519291" cy="7620000"/>
            </a:xfrm>
            <a:custGeom>
              <a:avLst/>
              <a:gdLst/>
              <a:ahLst/>
              <a:cxnLst/>
              <a:rect l="l" t="t" r="r" b="b"/>
              <a:pathLst>
                <a:path w="6519291" h="7620000">
                  <a:moveTo>
                    <a:pt x="0" y="7620000"/>
                  </a:moveTo>
                  <a:lnTo>
                    <a:pt x="6519291" y="0"/>
                  </a:lnTo>
                  <a:lnTo>
                    <a:pt x="6519291" y="7620000"/>
                  </a:lnTo>
                  <a:close/>
                </a:path>
              </a:pathLst>
            </a:custGeom>
            <a:solidFill>
              <a:srgbClr val="17B0E4">
                <a:alpha val="65882"/>
              </a:srgbClr>
            </a:solidFill>
          </p:spPr>
        </p:sp>
      </p:grpSp>
      <p:grpSp>
        <p:nvGrpSpPr>
          <p:cNvPr id="10" name="Group 10"/>
          <p:cNvGrpSpPr/>
          <p:nvPr/>
        </p:nvGrpSpPr>
        <p:grpSpPr>
          <a:xfrm>
            <a:off x="14001750" y="-12700"/>
            <a:ext cx="4281489" cy="10299701"/>
            <a:chOff x="0" y="0"/>
            <a:chExt cx="5708652" cy="13732934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5708650" cy="13732890"/>
            </a:xfrm>
            <a:custGeom>
              <a:avLst/>
              <a:gdLst/>
              <a:ahLst/>
              <a:cxnLst/>
              <a:rect l="l" t="t" r="r" b="b"/>
              <a:pathLst>
                <a:path w="5708650" h="13732890">
                  <a:moveTo>
                    <a:pt x="0" y="0"/>
                  </a:moveTo>
                  <a:lnTo>
                    <a:pt x="5708650" y="0"/>
                  </a:lnTo>
                  <a:lnTo>
                    <a:pt x="5708650" y="13732890"/>
                  </a:lnTo>
                  <a:lnTo>
                    <a:pt x="4941443" y="13732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B0E4">
                <a:alpha val="49804"/>
              </a:srgbClr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16348095" y="-12700"/>
            <a:ext cx="1935141" cy="10299701"/>
            <a:chOff x="0" y="0"/>
            <a:chExt cx="2580188" cy="13732934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2580259" cy="13732890"/>
            </a:xfrm>
            <a:custGeom>
              <a:avLst/>
              <a:gdLst/>
              <a:ahLst/>
              <a:cxnLst/>
              <a:rect l="l" t="t" r="r" b="b"/>
              <a:pathLst>
                <a:path w="2580259" h="13732890">
                  <a:moveTo>
                    <a:pt x="2039493" y="0"/>
                  </a:moveTo>
                  <a:lnTo>
                    <a:pt x="2580259" y="0"/>
                  </a:lnTo>
                  <a:lnTo>
                    <a:pt x="2580259" y="13732890"/>
                  </a:lnTo>
                  <a:lnTo>
                    <a:pt x="0" y="13732890"/>
                  </a:lnTo>
                  <a:lnTo>
                    <a:pt x="2039493" y="0"/>
                  </a:lnTo>
                  <a:close/>
                </a:path>
              </a:pathLst>
            </a:custGeom>
            <a:solidFill>
              <a:srgbClr val="2E83C3">
                <a:alpha val="69804"/>
              </a:srgbClr>
            </a:solidFill>
          </p:spPr>
        </p:sp>
      </p:grpSp>
      <p:grpSp>
        <p:nvGrpSpPr>
          <p:cNvPr id="14" name="Group 14"/>
          <p:cNvGrpSpPr/>
          <p:nvPr/>
        </p:nvGrpSpPr>
        <p:grpSpPr>
          <a:xfrm>
            <a:off x="16408499" y="-12700"/>
            <a:ext cx="1874737" cy="10299701"/>
            <a:chOff x="0" y="0"/>
            <a:chExt cx="2499650" cy="13732934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499614" cy="13732890"/>
            </a:xfrm>
            <a:custGeom>
              <a:avLst/>
              <a:gdLst/>
              <a:ahLst/>
              <a:cxnLst/>
              <a:rect l="l" t="t" r="r" b="b"/>
              <a:pathLst>
                <a:path w="2499614" h="13732890">
                  <a:moveTo>
                    <a:pt x="0" y="0"/>
                  </a:moveTo>
                  <a:lnTo>
                    <a:pt x="2499614" y="0"/>
                  </a:lnTo>
                  <a:lnTo>
                    <a:pt x="2499614" y="13732890"/>
                  </a:lnTo>
                  <a:lnTo>
                    <a:pt x="2218817" y="13732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6292">
                <a:alpha val="80000"/>
              </a:srgbClr>
            </a:solidFill>
          </p:spPr>
        </p:sp>
      </p:grpSp>
      <p:grpSp>
        <p:nvGrpSpPr>
          <p:cNvPr id="16" name="Group 16"/>
          <p:cNvGrpSpPr/>
          <p:nvPr/>
        </p:nvGrpSpPr>
        <p:grpSpPr>
          <a:xfrm>
            <a:off x="15557499" y="5384800"/>
            <a:ext cx="2725738" cy="4902200"/>
            <a:chOff x="0" y="0"/>
            <a:chExt cx="3634318" cy="6536266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3634359" cy="6536309"/>
            </a:xfrm>
            <a:custGeom>
              <a:avLst/>
              <a:gdLst/>
              <a:ahLst/>
              <a:cxnLst/>
              <a:rect l="l" t="t" r="r" b="b"/>
              <a:pathLst>
                <a:path w="3634359" h="6536309">
                  <a:moveTo>
                    <a:pt x="0" y="6536309"/>
                  </a:moveTo>
                  <a:lnTo>
                    <a:pt x="3634359" y="0"/>
                  </a:lnTo>
                  <a:lnTo>
                    <a:pt x="3634359" y="6536309"/>
                  </a:lnTo>
                  <a:close/>
                </a:path>
              </a:pathLst>
            </a:custGeom>
            <a:solidFill>
              <a:srgbClr val="17B0E4">
                <a:alpha val="65882"/>
              </a:srgbClr>
            </a:solidFill>
          </p:spPr>
        </p:sp>
      </p:grpSp>
      <p:grpSp>
        <p:nvGrpSpPr>
          <p:cNvPr id="18" name="Group 18"/>
          <p:cNvGrpSpPr/>
          <p:nvPr/>
        </p:nvGrpSpPr>
        <p:grpSpPr>
          <a:xfrm>
            <a:off x="0" y="6019800"/>
            <a:ext cx="673100" cy="4267200"/>
            <a:chOff x="0" y="0"/>
            <a:chExt cx="897466" cy="568960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897509" cy="5689600"/>
            </a:xfrm>
            <a:custGeom>
              <a:avLst/>
              <a:gdLst/>
              <a:ahLst/>
              <a:cxnLst/>
              <a:rect l="l" t="t" r="r" b="b"/>
              <a:pathLst>
                <a:path w="897509" h="5689600">
                  <a:moveTo>
                    <a:pt x="0" y="5689600"/>
                  </a:moveTo>
                  <a:lnTo>
                    <a:pt x="0" y="0"/>
                  </a:lnTo>
                  <a:lnTo>
                    <a:pt x="897509" y="5689600"/>
                  </a:lnTo>
                  <a:close/>
                </a:path>
              </a:pathLst>
            </a:custGeom>
            <a:solidFill>
              <a:srgbClr val="5FCBEF">
                <a:alpha val="69804"/>
              </a:srgbClr>
            </a:solidFill>
          </p:spPr>
        </p:sp>
      </p:grpSp>
      <p:sp>
        <p:nvSpPr>
          <p:cNvPr id="20" name="TextBox 20"/>
          <p:cNvSpPr txBox="1"/>
          <p:nvPr/>
        </p:nvSpPr>
        <p:spPr>
          <a:xfrm>
            <a:off x="1165860" y="693896"/>
            <a:ext cx="15544800" cy="339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499"/>
              </a:lnSpc>
            </a:pPr>
            <a:r>
              <a:rPr lang="en-US" sz="2499" b="1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REGISTER PAGE</a:t>
            </a:r>
          </a:p>
        </p:txBody>
      </p:sp>
      <p:sp>
        <p:nvSpPr>
          <p:cNvPr id="21" name="Freeform 21"/>
          <p:cNvSpPr/>
          <p:nvPr/>
        </p:nvSpPr>
        <p:spPr>
          <a:xfrm>
            <a:off x="6718386" y="655796"/>
            <a:ext cx="4439748" cy="8743950"/>
          </a:xfrm>
          <a:custGeom>
            <a:avLst/>
            <a:gdLst/>
            <a:ahLst/>
            <a:cxnLst/>
            <a:rect l="l" t="t" r="r" b="b"/>
            <a:pathLst>
              <a:path w="4439748" h="8743950">
                <a:moveTo>
                  <a:pt x="0" y="0"/>
                </a:moveTo>
                <a:lnTo>
                  <a:pt x="4439748" y="0"/>
                </a:lnTo>
                <a:lnTo>
                  <a:pt x="4439748" y="8743950"/>
                </a:lnTo>
                <a:lnTo>
                  <a:pt x="0" y="874395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rot="4791364">
            <a:off x="9738483" y="5143500"/>
            <a:ext cx="10464870" cy="0"/>
          </a:xfrm>
          <a:prstGeom prst="line">
            <a:avLst/>
          </a:prstGeom>
          <a:ln w="9525" cap="rnd">
            <a:solidFill>
              <a:srgbClr val="5FCBE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AutoShape 3"/>
          <p:cNvSpPr/>
          <p:nvPr/>
        </p:nvSpPr>
        <p:spPr>
          <a:xfrm rot="8776573">
            <a:off x="10406482" y="7904560"/>
            <a:ext cx="8608175" cy="0"/>
          </a:xfrm>
          <a:prstGeom prst="line">
            <a:avLst/>
          </a:prstGeom>
          <a:ln w="9525" cap="rnd">
            <a:solidFill>
              <a:srgbClr val="5FCBEF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4" name="Group 4"/>
          <p:cNvGrpSpPr/>
          <p:nvPr/>
        </p:nvGrpSpPr>
        <p:grpSpPr>
          <a:xfrm>
            <a:off x="13772214" y="-12700"/>
            <a:ext cx="4511024" cy="10299701"/>
            <a:chOff x="0" y="0"/>
            <a:chExt cx="6014698" cy="13732934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6014720" cy="13732890"/>
            </a:xfrm>
            <a:custGeom>
              <a:avLst/>
              <a:gdLst/>
              <a:ahLst/>
              <a:cxnLst/>
              <a:rect l="l" t="t" r="r" b="b"/>
              <a:pathLst>
                <a:path w="6014720" h="13732890">
                  <a:moveTo>
                    <a:pt x="4091051" y="0"/>
                  </a:moveTo>
                  <a:lnTo>
                    <a:pt x="6014720" y="0"/>
                  </a:lnTo>
                  <a:lnTo>
                    <a:pt x="6014720" y="13732890"/>
                  </a:lnTo>
                  <a:lnTo>
                    <a:pt x="0" y="13732890"/>
                  </a:lnTo>
                  <a:lnTo>
                    <a:pt x="4091051" y="0"/>
                  </a:lnTo>
                  <a:close/>
                </a:path>
              </a:pathLst>
            </a:custGeom>
            <a:solidFill>
              <a:srgbClr val="5FCBEF">
                <a:alpha val="35686"/>
              </a:srgbClr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4405163" y="-12700"/>
            <a:ext cx="3882837" cy="10299701"/>
            <a:chOff x="0" y="0"/>
            <a:chExt cx="5177116" cy="13732934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5177155" cy="13732890"/>
            </a:xfrm>
            <a:custGeom>
              <a:avLst/>
              <a:gdLst/>
              <a:ahLst/>
              <a:cxnLst/>
              <a:rect l="l" t="t" r="r" b="b"/>
              <a:pathLst>
                <a:path w="5177155" h="13732890">
                  <a:moveTo>
                    <a:pt x="0" y="0"/>
                  </a:moveTo>
                  <a:lnTo>
                    <a:pt x="5177155" y="0"/>
                  </a:lnTo>
                  <a:lnTo>
                    <a:pt x="5177155" y="13732890"/>
                  </a:lnTo>
                  <a:lnTo>
                    <a:pt x="2418969" y="13732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BEF">
                <a:alpha val="19608"/>
              </a:srgbClr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13398499" y="4572000"/>
            <a:ext cx="4889501" cy="5715000"/>
            <a:chOff x="0" y="0"/>
            <a:chExt cx="6519334" cy="76200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519291" cy="7620000"/>
            </a:xfrm>
            <a:custGeom>
              <a:avLst/>
              <a:gdLst/>
              <a:ahLst/>
              <a:cxnLst/>
              <a:rect l="l" t="t" r="r" b="b"/>
              <a:pathLst>
                <a:path w="6519291" h="7620000">
                  <a:moveTo>
                    <a:pt x="0" y="7620000"/>
                  </a:moveTo>
                  <a:lnTo>
                    <a:pt x="6519291" y="0"/>
                  </a:lnTo>
                  <a:lnTo>
                    <a:pt x="6519291" y="7620000"/>
                  </a:lnTo>
                  <a:close/>
                </a:path>
              </a:pathLst>
            </a:custGeom>
            <a:solidFill>
              <a:srgbClr val="17B0E4">
                <a:alpha val="65882"/>
              </a:srgbClr>
            </a:solidFill>
          </p:spPr>
        </p:sp>
      </p:grpSp>
      <p:grpSp>
        <p:nvGrpSpPr>
          <p:cNvPr id="10" name="Group 10"/>
          <p:cNvGrpSpPr/>
          <p:nvPr/>
        </p:nvGrpSpPr>
        <p:grpSpPr>
          <a:xfrm>
            <a:off x="14001750" y="-12700"/>
            <a:ext cx="4281489" cy="10299701"/>
            <a:chOff x="0" y="0"/>
            <a:chExt cx="5708652" cy="13732934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5708650" cy="13732890"/>
            </a:xfrm>
            <a:custGeom>
              <a:avLst/>
              <a:gdLst/>
              <a:ahLst/>
              <a:cxnLst/>
              <a:rect l="l" t="t" r="r" b="b"/>
              <a:pathLst>
                <a:path w="5708650" h="13732890">
                  <a:moveTo>
                    <a:pt x="0" y="0"/>
                  </a:moveTo>
                  <a:lnTo>
                    <a:pt x="5708650" y="0"/>
                  </a:lnTo>
                  <a:lnTo>
                    <a:pt x="5708650" y="13732890"/>
                  </a:lnTo>
                  <a:lnTo>
                    <a:pt x="4941443" y="13732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B0E4">
                <a:alpha val="49804"/>
              </a:srgbClr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16348095" y="-12700"/>
            <a:ext cx="1935141" cy="10299701"/>
            <a:chOff x="0" y="0"/>
            <a:chExt cx="2580188" cy="13732934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2580259" cy="13732890"/>
            </a:xfrm>
            <a:custGeom>
              <a:avLst/>
              <a:gdLst/>
              <a:ahLst/>
              <a:cxnLst/>
              <a:rect l="l" t="t" r="r" b="b"/>
              <a:pathLst>
                <a:path w="2580259" h="13732890">
                  <a:moveTo>
                    <a:pt x="2039493" y="0"/>
                  </a:moveTo>
                  <a:lnTo>
                    <a:pt x="2580259" y="0"/>
                  </a:lnTo>
                  <a:lnTo>
                    <a:pt x="2580259" y="13732890"/>
                  </a:lnTo>
                  <a:lnTo>
                    <a:pt x="0" y="13732890"/>
                  </a:lnTo>
                  <a:lnTo>
                    <a:pt x="2039493" y="0"/>
                  </a:lnTo>
                  <a:close/>
                </a:path>
              </a:pathLst>
            </a:custGeom>
            <a:solidFill>
              <a:srgbClr val="2E83C3">
                <a:alpha val="69804"/>
              </a:srgbClr>
            </a:solidFill>
          </p:spPr>
        </p:sp>
      </p:grpSp>
      <p:grpSp>
        <p:nvGrpSpPr>
          <p:cNvPr id="14" name="Group 14"/>
          <p:cNvGrpSpPr/>
          <p:nvPr/>
        </p:nvGrpSpPr>
        <p:grpSpPr>
          <a:xfrm>
            <a:off x="16408499" y="-12700"/>
            <a:ext cx="1874737" cy="10299701"/>
            <a:chOff x="0" y="0"/>
            <a:chExt cx="2499650" cy="13732934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499614" cy="13732890"/>
            </a:xfrm>
            <a:custGeom>
              <a:avLst/>
              <a:gdLst/>
              <a:ahLst/>
              <a:cxnLst/>
              <a:rect l="l" t="t" r="r" b="b"/>
              <a:pathLst>
                <a:path w="2499614" h="13732890">
                  <a:moveTo>
                    <a:pt x="0" y="0"/>
                  </a:moveTo>
                  <a:lnTo>
                    <a:pt x="2499614" y="0"/>
                  </a:lnTo>
                  <a:lnTo>
                    <a:pt x="2499614" y="13732890"/>
                  </a:lnTo>
                  <a:lnTo>
                    <a:pt x="2218817" y="13732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6292">
                <a:alpha val="80000"/>
              </a:srgbClr>
            </a:solidFill>
          </p:spPr>
        </p:sp>
      </p:grpSp>
      <p:grpSp>
        <p:nvGrpSpPr>
          <p:cNvPr id="16" name="Group 16"/>
          <p:cNvGrpSpPr/>
          <p:nvPr/>
        </p:nvGrpSpPr>
        <p:grpSpPr>
          <a:xfrm>
            <a:off x="15557499" y="5384800"/>
            <a:ext cx="2725738" cy="4902200"/>
            <a:chOff x="0" y="0"/>
            <a:chExt cx="3634318" cy="6536266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3634359" cy="6536309"/>
            </a:xfrm>
            <a:custGeom>
              <a:avLst/>
              <a:gdLst/>
              <a:ahLst/>
              <a:cxnLst/>
              <a:rect l="l" t="t" r="r" b="b"/>
              <a:pathLst>
                <a:path w="3634359" h="6536309">
                  <a:moveTo>
                    <a:pt x="0" y="6536309"/>
                  </a:moveTo>
                  <a:lnTo>
                    <a:pt x="3634359" y="0"/>
                  </a:lnTo>
                  <a:lnTo>
                    <a:pt x="3634359" y="6536309"/>
                  </a:lnTo>
                  <a:close/>
                </a:path>
              </a:pathLst>
            </a:custGeom>
            <a:solidFill>
              <a:srgbClr val="17B0E4">
                <a:alpha val="65882"/>
              </a:srgbClr>
            </a:solidFill>
          </p:spPr>
        </p:sp>
      </p:grpSp>
      <p:grpSp>
        <p:nvGrpSpPr>
          <p:cNvPr id="18" name="Group 18"/>
          <p:cNvGrpSpPr/>
          <p:nvPr/>
        </p:nvGrpSpPr>
        <p:grpSpPr>
          <a:xfrm>
            <a:off x="0" y="6019800"/>
            <a:ext cx="673100" cy="4267200"/>
            <a:chOff x="0" y="0"/>
            <a:chExt cx="897466" cy="568960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897509" cy="5689600"/>
            </a:xfrm>
            <a:custGeom>
              <a:avLst/>
              <a:gdLst/>
              <a:ahLst/>
              <a:cxnLst/>
              <a:rect l="l" t="t" r="r" b="b"/>
              <a:pathLst>
                <a:path w="897509" h="5689600">
                  <a:moveTo>
                    <a:pt x="0" y="5689600"/>
                  </a:moveTo>
                  <a:lnTo>
                    <a:pt x="0" y="0"/>
                  </a:lnTo>
                  <a:lnTo>
                    <a:pt x="897509" y="5689600"/>
                  </a:lnTo>
                  <a:close/>
                </a:path>
              </a:pathLst>
            </a:custGeom>
            <a:solidFill>
              <a:srgbClr val="5FCBEF">
                <a:alpha val="69804"/>
              </a:srgbClr>
            </a:solidFill>
          </p:spPr>
        </p:sp>
      </p:grpSp>
      <p:sp>
        <p:nvSpPr>
          <p:cNvPr id="20" name="TextBox 20"/>
          <p:cNvSpPr txBox="1"/>
          <p:nvPr/>
        </p:nvSpPr>
        <p:spPr>
          <a:xfrm>
            <a:off x="1165860" y="684371"/>
            <a:ext cx="15544800" cy="269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000"/>
              </a:lnSpc>
            </a:pPr>
            <a:r>
              <a:rPr lang="en-US" sz="2000" b="1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HOME SCREEN</a:t>
            </a:r>
          </a:p>
        </p:txBody>
      </p:sp>
      <p:sp>
        <p:nvSpPr>
          <p:cNvPr id="21" name="Freeform 21"/>
          <p:cNvSpPr/>
          <p:nvPr/>
        </p:nvSpPr>
        <p:spPr>
          <a:xfrm>
            <a:off x="6971480" y="655796"/>
            <a:ext cx="3933559" cy="8743950"/>
          </a:xfrm>
          <a:custGeom>
            <a:avLst/>
            <a:gdLst/>
            <a:ahLst/>
            <a:cxnLst/>
            <a:rect l="l" t="t" r="r" b="b"/>
            <a:pathLst>
              <a:path w="3933559" h="8743950">
                <a:moveTo>
                  <a:pt x="0" y="0"/>
                </a:moveTo>
                <a:lnTo>
                  <a:pt x="3933560" y="0"/>
                </a:lnTo>
                <a:lnTo>
                  <a:pt x="3933560" y="8743950"/>
                </a:lnTo>
                <a:lnTo>
                  <a:pt x="0" y="874395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rot="4791364">
            <a:off x="9738483" y="5143500"/>
            <a:ext cx="10464870" cy="0"/>
          </a:xfrm>
          <a:prstGeom prst="line">
            <a:avLst/>
          </a:prstGeom>
          <a:ln w="9525" cap="rnd">
            <a:solidFill>
              <a:srgbClr val="5FCBE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AutoShape 3"/>
          <p:cNvSpPr/>
          <p:nvPr/>
        </p:nvSpPr>
        <p:spPr>
          <a:xfrm rot="8776573">
            <a:off x="10406482" y="7904560"/>
            <a:ext cx="8608175" cy="0"/>
          </a:xfrm>
          <a:prstGeom prst="line">
            <a:avLst/>
          </a:prstGeom>
          <a:ln w="9525" cap="rnd">
            <a:solidFill>
              <a:srgbClr val="5FCBEF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4" name="Group 4"/>
          <p:cNvGrpSpPr/>
          <p:nvPr/>
        </p:nvGrpSpPr>
        <p:grpSpPr>
          <a:xfrm>
            <a:off x="13772214" y="-12700"/>
            <a:ext cx="4511024" cy="10299701"/>
            <a:chOff x="0" y="0"/>
            <a:chExt cx="6014698" cy="13732934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6014720" cy="13732890"/>
            </a:xfrm>
            <a:custGeom>
              <a:avLst/>
              <a:gdLst/>
              <a:ahLst/>
              <a:cxnLst/>
              <a:rect l="l" t="t" r="r" b="b"/>
              <a:pathLst>
                <a:path w="6014720" h="13732890">
                  <a:moveTo>
                    <a:pt x="4091051" y="0"/>
                  </a:moveTo>
                  <a:lnTo>
                    <a:pt x="6014720" y="0"/>
                  </a:lnTo>
                  <a:lnTo>
                    <a:pt x="6014720" y="13732890"/>
                  </a:lnTo>
                  <a:lnTo>
                    <a:pt x="0" y="13732890"/>
                  </a:lnTo>
                  <a:lnTo>
                    <a:pt x="4091051" y="0"/>
                  </a:lnTo>
                  <a:close/>
                </a:path>
              </a:pathLst>
            </a:custGeom>
            <a:solidFill>
              <a:srgbClr val="5FCBEF">
                <a:alpha val="35686"/>
              </a:srgbClr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4405163" y="-12700"/>
            <a:ext cx="3882837" cy="10299701"/>
            <a:chOff x="0" y="0"/>
            <a:chExt cx="5177116" cy="13732934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5177155" cy="13732890"/>
            </a:xfrm>
            <a:custGeom>
              <a:avLst/>
              <a:gdLst/>
              <a:ahLst/>
              <a:cxnLst/>
              <a:rect l="l" t="t" r="r" b="b"/>
              <a:pathLst>
                <a:path w="5177155" h="13732890">
                  <a:moveTo>
                    <a:pt x="0" y="0"/>
                  </a:moveTo>
                  <a:lnTo>
                    <a:pt x="5177155" y="0"/>
                  </a:lnTo>
                  <a:lnTo>
                    <a:pt x="5177155" y="13732890"/>
                  </a:lnTo>
                  <a:lnTo>
                    <a:pt x="2418969" y="13732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BEF">
                <a:alpha val="19608"/>
              </a:srgbClr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13398499" y="4572000"/>
            <a:ext cx="4889501" cy="5715000"/>
            <a:chOff x="0" y="0"/>
            <a:chExt cx="6519334" cy="76200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519291" cy="7620000"/>
            </a:xfrm>
            <a:custGeom>
              <a:avLst/>
              <a:gdLst/>
              <a:ahLst/>
              <a:cxnLst/>
              <a:rect l="l" t="t" r="r" b="b"/>
              <a:pathLst>
                <a:path w="6519291" h="7620000">
                  <a:moveTo>
                    <a:pt x="0" y="7620000"/>
                  </a:moveTo>
                  <a:lnTo>
                    <a:pt x="6519291" y="0"/>
                  </a:lnTo>
                  <a:lnTo>
                    <a:pt x="6519291" y="7620000"/>
                  </a:lnTo>
                  <a:close/>
                </a:path>
              </a:pathLst>
            </a:custGeom>
            <a:solidFill>
              <a:srgbClr val="17B0E4">
                <a:alpha val="65882"/>
              </a:srgbClr>
            </a:solidFill>
          </p:spPr>
        </p:sp>
      </p:grpSp>
      <p:grpSp>
        <p:nvGrpSpPr>
          <p:cNvPr id="10" name="Group 10"/>
          <p:cNvGrpSpPr/>
          <p:nvPr/>
        </p:nvGrpSpPr>
        <p:grpSpPr>
          <a:xfrm>
            <a:off x="14001750" y="-12700"/>
            <a:ext cx="4281489" cy="10299701"/>
            <a:chOff x="0" y="0"/>
            <a:chExt cx="5708652" cy="13732934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5708650" cy="13732890"/>
            </a:xfrm>
            <a:custGeom>
              <a:avLst/>
              <a:gdLst/>
              <a:ahLst/>
              <a:cxnLst/>
              <a:rect l="l" t="t" r="r" b="b"/>
              <a:pathLst>
                <a:path w="5708650" h="13732890">
                  <a:moveTo>
                    <a:pt x="0" y="0"/>
                  </a:moveTo>
                  <a:lnTo>
                    <a:pt x="5708650" y="0"/>
                  </a:lnTo>
                  <a:lnTo>
                    <a:pt x="5708650" y="13732890"/>
                  </a:lnTo>
                  <a:lnTo>
                    <a:pt x="4941443" y="13732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B0E4">
                <a:alpha val="49804"/>
              </a:srgbClr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16348095" y="-12700"/>
            <a:ext cx="1935141" cy="10299701"/>
            <a:chOff x="0" y="0"/>
            <a:chExt cx="2580188" cy="13732934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2580259" cy="13732890"/>
            </a:xfrm>
            <a:custGeom>
              <a:avLst/>
              <a:gdLst/>
              <a:ahLst/>
              <a:cxnLst/>
              <a:rect l="l" t="t" r="r" b="b"/>
              <a:pathLst>
                <a:path w="2580259" h="13732890">
                  <a:moveTo>
                    <a:pt x="2039493" y="0"/>
                  </a:moveTo>
                  <a:lnTo>
                    <a:pt x="2580259" y="0"/>
                  </a:lnTo>
                  <a:lnTo>
                    <a:pt x="2580259" y="13732890"/>
                  </a:lnTo>
                  <a:lnTo>
                    <a:pt x="0" y="13732890"/>
                  </a:lnTo>
                  <a:lnTo>
                    <a:pt x="2039493" y="0"/>
                  </a:lnTo>
                  <a:close/>
                </a:path>
              </a:pathLst>
            </a:custGeom>
            <a:solidFill>
              <a:srgbClr val="2E83C3">
                <a:alpha val="69804"/>
              </a:srgbClr>
            </a:solidFill>
          </p:spPr>
        </p:sp>
      </p:grpSp>
      <p:grpSp>
        <p:nvGrpSpPr>
          <p:cNvPr id="14" name="Group 14"/>
          <p:cNvGrpSpPr/>
          <p:nvPr/>
        </p:nvGrpSpPr>
        <p:grpSpPr>
          <a:xfrm>
            <a:off x="16408499" y="-12700"/>
            <a:ext cx="1874737" cy="10299701"/>
            <a:chOff x="0" y="0"/>
            <a:chExt cx="2499650" cy="13732934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499614" cy="13732890"/>
            </a:xfrm>
            <a:custGeom>
              <a:avLst/>
              <a:gdLst/>
              <a:ahLst/>
              <a:cxnLst/>
              <a:rect l="l" t="t" r="r" b="b"/>
              <a:pathLst>
                <a:path w="2499614" h="13732890">
                  <a:moveTo>
                    <a:pt x="0" y="0"/>
                  </a:moveTo>
                  <a:lnTo>
                    <a:pt x="2499614" y="0"/>
                  </a:lnTo>
                  <a:lnTo>
                    <a:pt x="2499614" y="13732890"/>
                  </a:lnTo>
                  <a:lnTo>
                    <a:pt x="2218817" y="13732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6292">
                <a:alpha val="80000"/>
              </a:srgbClr>
            </a:solidFill>
          </p:spPr>
        </p:sp>
      </p:grpSp>
      <p:grpSp>
        <p:nvGrpSpPr>
          <p:cNvPr id="16" name="Group 16"/>
          <p:cNvGrpSpPr/>
          <p:nvPr/>
        </p:nvGrpSpPr>
        <p:grpSpPr>
          <a:xfrm>
            <a:off x="15557499" y="5384800"/>
            <a:ext cx="2725738" cy="4902200"/>
            <a:chOff x="0" y="0"/>
            <a:chExt cx="3634318" cy="6536266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3634359" cy="6536309"/>
            </a:xfrm>
            <a:custGeom>
              <a:avLst/>
              <a:gdLst/>
              <a:ahLst/>
              <a:cxnLst/>
              <a:rect l="l" t="t" r="r" b="b"/>
              <a:pathLst>
                <a:path w="3634359" h="6536309">
                  <a:moveTo>
                    <a:pt x="0" y="6536309"/>
                  </a:moveTo>
                  <a:lnTo>
                    <a:pt x="3634359" y="0"/>
                  </a:lnTo>
                  <a:lnTo>
                    <a:pt x="3634359" y="6536309"/>
                  </a:lnTo>
                  <a:close/>
                </a:path>
              </a:pathLst>
            </a:custGeom>
            <a:solidFill>
              <a:srgbClr val="17B0E4">
                <a:alpha val="65882"/>
              </a:srgbClr>
            </a:solidFill>
          </p:spPr>
        </p:sp>
      </p:grpSp>
      <p:grpSp>
        <p:nvGrpSpPr>
          <p:cNvPr id="18" name="Group 18"/>
          <p:cNvGrpSpPr/>
          <p:nvPr/>
        </p:nvGrpSpPr>
        <p:grpSpPr>
          <a:xfrm>
            <a:off x="0" y="6019800"/>
            <a:ext cx="673100" cy="4267200"/>
            <a:chOff x="0" y="0"/>
            <a:chExt cx="897466" cy="568960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897509" cy="5689600"/>
            </a:xfrm>
            <a:custGeom>
              <a:avLst/>
              <a:gdLst/>
              <a:ahLst/>
              <a:cxnLst/>
              <a:rect l="l" t="t" r="r" b="b"/>
              <a:pathLst>
                <a:path w="897509" h="5689600">
                  <a:moveTo>
                    <a:pt x="0" y="5689600"/>
                  </a:moveTo>
                  <a:lnTo>
                    <a:pt x="0" y="0"/>
                  </a:lnTo>
                  <a:lnTo>
                    <a:pt x="897509" y="5689600"/>
                  </a:lnTo>
                  <a:close/>
                </a:path>
              </a:pathLst>
            </a:custGeom>
            <a:solidFill>
              <a:srgbClr val="5FCBEF">
                <a:alpha val="69804"/>
              </a:srgbClr>
            </a:solidFill>
          </p:spPr>
        </p:sp>
      </p:grpSp>
      <p:sp>
        <p:nvSpPr>
          <p:cNvPr id="20" name="TextBox 20"/>
          <p:cNvSpPr txBox="1"/>
          <p:nvPr/>
        </p:nvSpPr>
        <p:spPr>
          <a:xfrm>
            <a:off x="1165860" y="684371"/>
            <a:ext cx="15544800" cy="269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000"/>
              </a:lnSpc>
            </a:pPr>
            <a:r>
              <a:rPr lang="en-US" sz="2000" b="1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ADD ITEM EXPENSE SCREEN</a:t>
            </a:r>
          </a:p>
        </p:txBody>
      </p:sp>
      <p:sp>
        <p:nvSpPr>
          <p:cNvPr id="21" name="Freeform 21"/>
          <p:cNvSpPr/>
          <p:nvPr/>
        </p:nvSpPr>
        <p:spPr>
          <a:xfrm>
            <a:off x="6931744" y="655796"/>
            <a:ext cx="4013032" cy="8743950"/>
          </a:xfrm>
          <a:custGeom>
            <a:avLst/>
            <a:gdLst/>
            <a:ahLst/>
            <a:cxnLst/>
            <a:rect l="l" t="t" r="r" b="b"/>
            <a:pathLst>
              <a:path w="4013032" h="8743950">
                <a:moveTo>
                  <a:pt x="0" y="0"/>
                </a:moveTo>
                <a:lnTo>
                  <a:pt x="4013032" y="0"/>
                </a:lnTo>
                <a:lnTo>
                  <a:pt x="4013032" y="8743950"/>
                </a:lnTo>
                <a:lnTo>
                  <a:pt x="0" y="874395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rot="4791364">
            <a:off x="9738483" y="5143500"/>
            <a:ext cx="10464870" cy="0"/>
          </a:xfrm>
          <a:prstGeom prst="line">
            <a:avLst/>
          </a:prstGeom>
          <a:ln w="9525" cap="rnd">
            <a:solidFill>
              <a:srgbClr val="5FCBE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AutoShape 3"/>
          <p:cNvSpPr/>
          <p:nvPr/>
        </p:nvSpPr>
        <p:spPr>
          <a:xfrm rot="8776573">
            <a:off x="10406482" y="7904560"/>
            <a:ext cx="8608175" cy="0"/>
          </a:xfrm>
          <a:prstGeom prst="line">
            <a:avLst/>
          </a:prstGeom>
          <a:ln w="9525" cap="rnd">
            <a:solidFill>
              <a:srgbClr val="5FCBEF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4" name="Group 4"/>
          <p:cNvGrpSpPr/>
          <p:nvPr/>
        </p:nvGrpSpPr>
        <p:grpSpPr>
          <a:xfrm>
            <a:off x="13772214" y="-12700"/>
            <a:ext cx="4511024" cy="10299701"/>
            <a:chOff x="0" y="0"/>
            <a:chExt cx="6014698" cy="13732934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6014720" cy="13732890"/>
            </a:xfrm>
            <a:custGeom>
              <a:avLst/>
              <a:gdLst/>
              <a:ahLst/>
              <a:cxnLst/>
              <a:rect l="l" t="t" r="r" b="b"/>
              <a:pathLst>
                <a:path w="6014720" h="13732890">
                  <a:moveTo>
                    <a:pt x="4091051" y="0"/>
                  </a:moveTo>
                  <a:lnTo>
                    <a:pt x="6014720" y="0"/>
                  </a:lnTo>
                  <a:lnTo>
                    <a:pt x="6014720" y="13732890"/>
                  </a:lnTo>
                  <a:lnTo>
                    <a:pt x="0" y="13732890"/>
                  </a:lnTo>
                  <a:lnTo>
                    <a:pt x="4091051" y="0"/>
                  </a:lnTo>
                  <a:close/>
                </a:path>
              </a:pathLst>
            </a:custGeom>
            <a:solidFill>
              <a:srgbClr val="5FCBEF">
                <a:alpha val="35686"/>
              </a:srgbClr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4405163" y="-12700"/>
            <a:ext cx="3882837" cy="10299701"/>
            <a:chOff x="0" y="0"/>
            <a:chExt cx="5177116" cy="13732934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5177155" cy="13732890"/>
            </a:xfrm>
            <a:custGeom>
              <a:avLst/>
              <a:gdLst/>
              <a:ahLst/>
              <a:cxnLst/>
              <a:rect l="l" t="t" r="r" b="b"/>
              <a:pathLst>
                <a:path w="5177155" h="13732890">
                  <a:moveTo>
                    <a:pt x="0" y="0"/>
                  </a:moveTo>
                  <a:lnTo>
                    <a:pt x="5177155" y="0"/>
                  </a:lnTo>
                  <a:lnTo>
                    <a:pt x="5177155" y="13732890"/>
                  </a:lnTo>
                  <a:lnTo>
                    <a:pt x="2418969" y="13732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BEF">
                <a:alpha val="19608"/>
              </a:srgbClr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13398499" y="4572000"/>
            <a:ext cx="4889501" cy="5715000"/>
            <a:chOff x="0" y="0"/>
            <a:chExt cx="6519334" cy="76200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519291" cy="7620000"/>
            </a:xfrm>
            <a:custGeom>
              <a:avLst/>
              <a:gdLst/>
              <a:ahLst/>
              <a:cxnLst/>
              <a:rect l="l" t="t" r="r" b="b"/>
              <a:pathLst>
                <a:path w="6519291" h="7620000">
                  <a:moveTo>
                    <a:pt x="0" y="7620000"/>
                  </a:moveTo>
                  <a:lnTo>
                    <a:pt x="6519291" y="0"/>
                  </a:lnTo>
                  <a:lnTo>
                    <a:pt x="6519291" y="7620000"/>
                  </a:lnTo>
                  <a:close/>
                </a:path>
              </a:pathLst>
            </a:custGeom>
            <a:solidFill>
              <a:srgbClr val="17B0E4">
                <a:alpha val="65882"/>
              </a:srgbClr>
            </a:solidFill>
          </p:spPr>
        </p:sp>
      </p:grpSp>
      <p:grpSp>
        <p:nvGrpSpPr>
          <p:cNvPr id="10" name="Group 10"/>
          <p:cNvGrpSpPr/>
          <p:nvPr/>
        </p:nvGrpSpPr>
        <p:grpSpPr>
          <a:xfrm>
            <a:off x="14001750" y="-12700"/>
            <a:ext cx="4281489" cy="10299701"/>
            <a:chOff x="0" y="0"/>
            <a:chExt cx="5708652" cy="13732934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5708650" cy="13732890"/>
            </a:xfrm>
            <a:custGeom>
              <a:avLst/>
              <a:gdLst/>
              <a:ahLst/>
              <a:cxnLst/>
              <a:rect l="l" t="t" r="r" b="b"/>
              <a:pathLst>
                <a:path w="5708650" h="13732890">
                  <a:moveTo>
                    <a:pt x="0" y="0"/>
                  </a:moveTo>
                  <a:lnTo>
                    <a:pt x="5708650" y="0"/>
                  </a:lnTo>
                  <a:lnTo>
                    <a:pt x="5708650" y="13732890"/>
                  </a:lnTo>
                  <a:lnTo>
                    <a:pt x="4941443" y="13732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B0E4">
                <a:alpha val="49804"/>
              </a:srgbClr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16348095" y="-12700"/>
            <a:ext cx="1935141" cy="10299701"/>
            <a:chOff x="0" y="0"/>
            <a:chExt cx="2580188" cy="13732934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2580259" cy="13732890"/>
            </a:xfrm>
            <a:custGeom>
              <a:avLst/>
              <a:gdLst/>
              <a:ahLst/>
              <a:cxnLst/>
              <a:rect l="l" t="t" r="r" b="b"/>
              <a:pathLst>
                <a:path w="2580259" h="13732890">
                  <a:moveTo>
                    <a:pt x="2039493" y="0"/>
                  </a:moveTo>
                  <a:lnTo>
                    <a:pt x="2580259" y="0"/>
                  </a:lnTo>
                  <a:lnTo>
                    <a:pt x="2580259" y="13732890"/>
                  </a:lnTo>
                  <a:lnTo>
                    <a:pt x="0" y="13732890"/>
                  </a:lnTo>
                  <a:lnTo>
                    <a:pt x="2039493" y="0"/>
                  </a:lnTo>
                  <a:close/>
                </a:path>
              </a:pathLst>
            </a:custGeom>
            <a:solidFill>
              <a:srgbClr val="2E83C3">
                <a:alpha val="69804"/>
              </a:srgbClr>
            </a:solidFill>
          </p:spPr>
        </p:sp>
      </p:grpSp>
      <p:grpSp>
        <p:nvGrpSpPr>
          <p:cNvPr id="14" name="Group 14"/>
          <p:cNvGrpSpPr/>
          <p:nvPr/>
        </p:nvGrpSpPr>
        <p:grpSpPr>
          <a:xfrm>
            <a:off x="16408499" y="-12700"/>
            <a:ext cx="1874737" cy="10299701"/>
            <a:chOff x="0" y="0"/>
            <a:chExt cx="2499650" cy="13732934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499614" cy="13732890"/>
            </a:xfrm>
            <a:custGeom>
              <a:avLst/>
              <a:gdLst/>
              <a:ahLst/>
              <a:cxnLst/>
              <a:rect l="l" t="t" r="r" b="b"/>
              <a:pathLst>
                <a:path w="2499614" h="13732890">
                  <a:moveTo>
                    <a:pt x="0" y="0"/>
                  </a:moveTo>
                  <a:lnTo>
                    <a:pt x="2499614" y="0"/>
                  </a:lnTo>
                  <a:lnTo>
                    <a:pt x="2499614" y="13732890"/>
                  </a:lnTo>
                  <a:lnTo>
                    <a:pt x="2218817" y="13732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6292">
                <a:alpha val="80000"/>
              </a:srgbClr>
            </a:solidFill>
          </p:spPr>
        </p:sp>
      </p:grpSp>
      <p:grpSp>
        <p:nvGrpSpPr>
          <p:cNvPr id="16" name="Group 16"/>
          <p:cNvGrpSpPr/>
          <p:nvPr/>
        </p:nvGrpSpPr>
        <p:grpSpPr>
          <a:xfrm>
            <a:off x="15557499" y="5384800"/>
            <a:ext cx="2725738" cy="4902200"/>
            <a:chOff x="0" y="0"/>
            <a:chExt cx="3634318" cy="6536266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3634359" cy="6536309"/>
            </a:xfrm>
            <a:custGeom>
              <a:avLst/>
              <a:gdLst/>
              <a:ahLst/>
              <a:cxnLst/>
              <a:rect l="l" t="t" r="r" b="b"/>
              <a:pathLst>
                <a:path w="3634359" h="6536309">
                  <a:moveTo>
                    <a:pt x="0" y="6536309"/>
                  </a:moveTo>
                  <a:lnTo>
                    <a:pt x="3634359" y="0"/>
                  </a:lnTo>
                  <a:lnTo>
                    <a:pt x="3634359" y="6536309"/>
                  </a:lnTo>
                  <a:close/>
                </a:path>
              </a:pathLst>
            </a:custGeom>
            <a:solidFill>
              <a:srgbClr val="17B0E4">
                <a:alpha val="65882"/>
              </a:srgbClr>
            </a:solidFill>
          </p:spPr>
        </p:sp>
      </p:grpSp>
      <p:grpSp>
        <p:nvGrpSpPr>
          <p:cNvPr id="18" name="Group 18"/>
          <p:cNvGrpSpPr/>
          <p:nvPr/>
        </p:nvGrpSpPr>
        <p:grpSpPr>
          <a:xfrm>
            <a:off x="0" y="6019800"/>
            <a:ext cx="673100" cy="4267200"/>
            <a:chOff x="0" y="0"/>
            <a:chExt cx="897466" cy="568960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897509" cy="5689600"/>
            </a:xfrm>
            <a:custGeom>
              <a:avLst/>
              <a:gdLst/>
              <a:ahLst/>
              <a:cxnLst/>
              <a:rect l="l" t="t" r="r" b="b"/>
              <a:pathLst>
                <a:path w="897509" h="5689600">
                  <a:moveTo>
                    <a:pt x="0" y="5689600"/>
                  </a:moveTo>
                  <a:lnTo>
                    <a:pt x="0" y="0"/>
                  </a:lnTo>
                  <a:lnTo>
                    <a:pt x="897509" y="5689600"/>
                  </a:lnTo>
                  <a:close/>
                </a:path>
              </a:pathLst>
            </a:custGeom>
            <a:solidFill>
              <a:srgbClr val="5FCBEF">
                <a:alpha val="69804"/>
              </a:srgbClr>
            </a:solidFill>
          </p:spPr>
        </p:sp>
      </p:grpSp>
      <p:sp>
        <p:nvSpPr>
          <p:cNvPr id="20" name="TextBox 20"/>
          <p:cNvSpPr txBox="1"/>
          <p:nvPr/>
        </p:nvSpPr>
        <p:spPr>
          <a:xfrm>
            <a:off x="1165860" y="684371"/>
            <a:ext cx="15544800" cy="269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000"/>
              </a:lnSpc>
            </a:pPr>
            <a:r>
              <a:rPr lang="en-US" sz="2000" b="1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EXPENSE SUMMARY VIEW</a:t>
            </a:r>
          </a:p>
        </p:txBody>
      </p:sp>
      <p:sp>
        <p:nvSpPr>
          <p:cNvPr id="21" name="Freeform 21"/>
          <p:cNvSpPr/>
          <p:nvPr/>
        </p:nvSpPr>
        <p:spPr>
          <a:xfrm>
            <a:off x="6756449" y="655796"/>
            <a:ext cx="4363622" cy="8743950"/>
          </a:xfrm>
          <a:custGeom>
            <a:avLst/>
            <a:gdLst/>
            <a:ahLst/>
            <a:cxnLst/>
            <a:rect l="l" t="t" r="r" b="b"/>
            <a:pathLst>
              <a:path w="4363622" h="8743950">
                <a:moveTo>
                  <a:pt x="0" y="0"/>
                </a:moveTo>
                <a:lnTo>
                  <a:pt x="4363622" y="0"/>
                </a:lnTo>
                <a:lnTo>
                  <a:pt x="4363622" y="8743950"/>
                </a:lnTo>
                <a:lnTo>
                  <a:pt x="0" y="874395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rot="4791364">
            <a:off x="9738483" y="5143500"/>
            <a:ext cx="10464870" cy="0"/>
          </a:xfrm>
          <a:prstGeom prst="line">
            <a:avLst/>
          </a:prstGeom>
          <a:ln w="9525" cap="rnd">
            <a:solidFill>
              <a:srgbClr val="5FCBE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AutoShape 3"/>
          <p:cNvSpPr/>
          <p:nvPr/>
        </p:nvSpPr>
        <p:spPr>
          <a:xfrm rot="8776573">
            <a:off x="10406482" y="7904560"/>
            <a:ext cx="8608175" cy="0"/>
          </a:xfrm>
          <a:prstGeom prst="line">
            <a:avLst/>
          </a:prstGeom>
          <a:ln w="9525" cap="rnd">
            <a:solidFill>
              <a:srgbClr val="5FCBEF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4" name="Group 4"/>
          <p:cNvGrpSpPr/>
          <p:nvPr/>
        </p:nvGrpSpPr>
        <p:grpSpPr>
          <a:xfrm>
            <a:off x="13772214" y="-12700"/>
            <a:ext cx="4511024" cy="10299701"/>
            <a:chOff x="0" y="0"/>
            <a:chExt cx="6014698" cy="13732934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6014720" cy="13732890"/>
            </a:xfrm>
            <a:custGeom>
              <a:avLst/>
              <a:gdLst/>
              <a:ahLst/>
              <a:cxnLst/>
              <a:rect l="l" t="t" r="r" b="b"/>
              <a:pathLst>
                <a:path w="6014720" h="13732890">
                  <a:moveTo>
                    <a:pt x="4091051" y="0"/>
                  </a:moveTo>
                  <a:lnTo>
                    <a:pt x="6014720" y="0"/>
                  </a:lnTo>
                  <a:lnTo>
                    <a:pt x="6014720" y="13732890"/>
                  </a:lnTo>
                  <a:lnTo>
                    <a:pt x="0" y="13732890"/>
                  </a:lnTo>
                  <a:lnTo>
                    <a:pt x="4091051" y="0"/>
                  </a:lnTo>
                  <a:close/>
                </a:path>
              </a:pathLst>
            </a:custGeom>
            <a:solidFill>
              <a:srgbClr val="5FCBEF">
                <a:alpha val="35686"/>
              </a:srgbClr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4405163" y="-12700"/>
            <a:ext cx="3882837" cy="10299701"/>
            <a:chOff x="0" y="0"/>
            <a:chExt cx="5177116" cy="13732934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5177155" cy="13732890"/>
            </a:xfrm>
            <a:custGeom>
              <a:avLst/>
              <a:gdLst/>
              <a:ahLst/>
              <a:cxnLst/>
              <a:rect l="l" t="t" r="r" b="b"/>
              <a:pathLst>
                <a:path w="5177155" h="13732890">
                  <a:moveTo>
                    <a:pt x="0" y="0"/>
                  </a:moveTo>
                  <a:lnTo>
                    <a:pt x="5177155" y="0"/>
                  </a:lnTo>
                  <a:lnTo>
                    <a:pt x="5177155" y="13732890"/>
                  </a:lnTo>
                  <a:lnTo>
                    <a:pt x="2418969" y="13732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BEF">
                <a:alpha val="19608"/>
              </a:srgbClr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13398499" y="4572000"/>
            <a:ext cx="4889501" cy="5715000"/>
            <a:chOff x="0" y="0"/>
            <a:chExt cx="6519334" cy="76200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519291" cy="7620000"/>
            </a:xfrm>
            <a:custGeom>
              <a:avLst/>
              <a:gdLst/>
              <a:ahLst/>
              <a:cxnLst/>
              <a:rect l="l" t="t" r="r" b="b"/>
              <a:pathLst>
                <a:path w="6519291" h="7620000">
                  <a:moveTo>
                    <a:pt x="0" y="7620000"/>
                  </a:moveTo>
                  <a:lnTo>
                    <a:pt x="6519291" y="0"/>
                  </a:lnTo>
                  <a:lnTo>
                    <a:pt x="6519291" y="7620000"/>
                  </a:lnTo>
                  <a:close/>
                </a:path>
              </a:pathLst>
            </a:custGeom>
            <a:solidFill>
              <a:srgbClr val="17B0E4">
                <a:alpha val="65882"/>
              </a:srgbClr>
            </a:solidFill>
          </p:spPr>
        </p:sp>
      </p:grpSp>
      <p:grpSp>
        <p:nvGrpSpPr>
          <p:cNvPr id="10" name="Group 10"/>
          <p:cNvGrpSpPr/>
          <p:nvPr/>
        </p:nvGrpSpPr>
        <p:grpSpPr>
          <a:xfrm>
            <a:off x="14001750" y="-12700"/>
            <a:ext cx="4281489" cy="10299701"/>
            <a:chOff x="0" y="0"/>
            <a:chExt cx="5708652" cy="13732934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5708650" cy="13732890"/>
            </a:xfrm>
            <a:custGeom>
              <a:avLst/>
              <a:gdLst/>
              <a:ahLst/>
              <a:cxnLst/>
              <a:rect l="l" t="t" r="r" b="b"/>
              <a:pathLst>
                <a:path w="5708650" h="13732890">
                  <a:moveTo>
                    <a:pt x="0" y="0"/>
                  </a:moveTo>
                  <a:lnTo>
                    <a:pt x="5708650" y="0"/>
                  </a:lnTo>
                  <a:lnTo>
                    <a:pt x="5708650" y="13732890"/>
                  </a:lnTo>
                  <a:lnTo>
                    <a:pt x="4941443" y="13732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B0E4">
                <a:alpha val="49804"/>
              </a:srgbClr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16348095" y="-12700"/>
            <a:ext cx="1935141" cy="10299701"/>
            <a:chOff x="0" y="0"/>
            <a:chExt cx="2580188" cy="13732934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2580259" cy="13732890"/>
            </a:xfrm>
            <a:custGeom>
              <a:avLst/>
              <a:gdLst/>
              <a:ahLst/>
              <a:cxnLst/>
              <a:rect l="l" t="t" r="r" b="b"/>
              <a:pathLst>
                <a:path w="2580259" h="13732890">
                  <a:moveTo>
                    <a:pt x="2039493" y="0"/>
                  </a:moveTo>
                  <a:lnTo>
                    <a:pt x="2580259" y="0"/>
                  </a:lnTo>
                  <a:lnTo>
                    <a:pt x="2580259" y="13732890"/>
                  </a:lnTo>
                  <a:lnTo>
                    <a:pt x="0" y="13732890"/>
                  </a:lnTo>
                  <a:lnTo>
                    <a:pt x="2039493" y="0"/>
                  </a:lnTo>
                  <a:close/>
                </a:path>
              </a:pathLst>
            </a:custGeom>
            <a:solidFill>
              <a:srgbClr val="2E83C3">
                <a:alpha val="69804"/>
              </a:srgbClr>
            </a:solidFill>
          </p:spPr>
        </p:sp>
      </p:grpSp>
      <p:grpSp>
        <p:nvGrpSpPr>
          <p:cNvPr id="14" name="Group 14"/>
          <p:cNvGrpSpPr/>
          <p:nvPr/>
        </p:nvGrpSpPr>
        <p:grpSpPr>
          <a:xfrm>
            <a:off x="16408499" y="-12700"/>
            <a:ext cx="1874737" cy="10299701"/>
            <a:chOff x="0" y="0"/>
            <a:chExt cx="2499650" cy="13732934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499614" cy="13732890"/>
            </a:xfrm>
            <a:custGeom>
              <a:avLst/>
              <a:gdLst/>
              <a:ahLst/>
              <a:cxnLst/>
              <a:rect l="l" t="t" r="r" b="b"/>
              <a:pathLst>
                <a:path w="2499614" h="13732890">
                  <a:moveTo>
                    <a:pt x="0" y="0"/>
                  </a:moveTo>
                  <a:lnTo>
                    <a:pt x="2499614" y="0"/>
                  </a:lnTo>
                  <a:lnTo>
                    <a:pt x="2499614" y="13732890"/>
                  </a:lnTo>
                  <a:lnTo>
                    <a:pt x="2218817" y="13732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6292">
                <a:alpha val="80000"/>
              </a:srgbClr>
            </a:solidFill>
          </p:spPr>
        </p:sp>
      </p:grpSp>
      <p:grpSp>
        <p:nvGrpSpPr>
          <p:cNvPr id="16" name="Group 16"/>
          <p:cNvGrpSpPr/>
          <p:nvPr/>
        </p:nvGrpSpPr>
        <p:grpSpPr>
          <a:xfrm>
            <a:off x="15557499" y="5384800"/>
            <a:ext cx="2725738" cy="4902200"/>
            <a:chOff x="0" y="0"/>
            <a:chExt cx="3634318" cy="6536266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3634359" cy="6536309"/>
            </a:xfrm>
            <a:custGeom>
              <a:avLst/>
              <a:gdLst/>
              <a:ahLst/>
              <a:cxnLst/>
              <a:rect l="l" t="t" r="r" b="b"/>
              <a:pathLst>
                <a:path w="3634359" h="6536309">
                  <a:moveTo>
                    <a:pt x="0" y="6536309"/>
                  </a:moveTo>
                  <a:lnTo>
                    <a:pt x="3634359" y="0"/>
                  </a:lnTo>
                  <a:lnTo>
                    <a:pt x="3634359" y="6536309"/>
                  </a:lnTo>
                  <a:close/>
                </a:path>
              </a:pathLst>
            </a:custGeom>
            <a:solidFill>
              <a:srgbClr val="17B0E4">
                <a:alpha val="65882"/>
              </a:srgbClr>
            </a:solidFill>
          </p:spPr>
        </p:sp>
      </p:grpSp>
      <p:grpSp>
        <p:nvGrpSpPr>
          <p:cNvPr id="18" name="Group 18"/>
          <p:cNvGrpSpPr/>
          <p:nvPr/>
        </p:nvGrpSpPr>
        <p:grpSpPr>
          <a:xfrm>
            <a:off x="0" y="6019800"/>
            <a:ext cx="673100" cy="4267200"/>
            <a:chOff x="0" y="0"/>
            <a:chExt cx="897466" cy="568960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897509" cy="5689600"/>
            </a:xfrm>
            <a:custGeom>
              <a:avLst/>
              <a:gdLst/>
              <a:ahLst/>
              <a:cxnLst/>
              <a:rect l="l" t="t" r="r" b="b"/>
              <a:pathLst>
                <a:path w="897509" h="5689600">
                  <a:moveTo>
                    <a:pt x="0" y="5689600"/>
                  </a:moveTo>
                  <a:lnTo>
                    <a:pt x="0" y="0"/>
                  </a:lnTo>
                  <a:lnTo>
                    <a:pt x="897509" y="5689600"/>
                  </a:lnTo>
                  <a:close/>
                </a:path>
              </a:pathLst>
            </a:custGeom>
            <a:solidFill>
              <a:srgbClr val="5FCBEF">
                <a:alpha val="69804"/>
              </a:srgbClr>
            </a:solidFill>
          </p:spPr>
        </p:sp>
      </p:grpSp>
      <p:sp>
        <p:nvSpPr>
          <p:cNvPr id="20" name="Freeform 20"/>
          <p:cNvSpPr/>
          <p:nvPr/>
        </p:nvSpPr>
        <p:spPr>
          <a:xfrm>
            <a:off x="7745134" y="2039227"/>
            <a:ext cx="2797732" cy="6208547"/>
          </a:xfrm>
          <a:custGeom>
            <a:avLst/>
            <a:gdLst/>
            <a:ahLst/>
            <a:cxnLst/>
            <a:rect l="l" t="t" r="r" b="b"/>
            <a:pathLst>
              <a:path w="2797732" h="6208547">
                <a:moveTo>
                  <a:pt x="0" y="0"/>
                </a:moveTo>
                <a:lnTo>
                  <a:pt x="2797732" y="0"/>
                </a:lnTo>
                <a:lnTo>
                  <a:pt x="2797732" y="6208546"/>
                </a:lnTo>
                <a:lnTo>
                  <a:pt x="0" y="620854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21" name="TextBox 21"/>
          <p:cNvSpPr txBox="1"/>
          <p:nvPr/>
        </p:nvSpPr>
        <p:spPr>
          <a:xfrm>
            <a:off x="1165860" y="684371"/>
            <a:ext cx="15544800" cy="269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000"/>
              </a:lnSpc>
            </a:pPr>
            <a:r>
              <a:rPr lang="en-US" sz="2000" b="1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EXPENSE HISTORY VIEW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rot="4791364">
            <a:off x="9738483" y="5143500"/>
            <a:ext cx="10464870" cy="0"/>
          </a:xfrm>
          <a:prstGeom prst="line">
            <a:avLst/>
          </a:prstGeom>
          <a:ln w="9525" cap="rnd">
            <a:solidFill>
              <a:srgbClr val="5FCBE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AutoShape 3"/>
          <p:cNvSpPr/>
          <p:nvPr/>
        </p:nvSpPr>
        <p:spPr>
          <a:xfrm rot="8776573">
            <a:off x="10406482" y="7904560"/>
            <a:ext cx="8608175" cy="0"/>
          </a:xfrm>
          <a:prstGeom prst="line">
            <a:avLst/>
          </a:prstGeom>
          <a:ln w="9525" cap="rnd">
            <a:solidFill>
              <a:srgbClr val="5FCBEF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4" name="Group 4"/>
          <p:cNvGrpSpPr/>
          <p:nvPr/>
        </p:nvGrpSpPr>
        <p:grpSpPr>
          <a:xfrm>
            <a:off x="13772214" y="-12700"/>
            <a:ext cx="4511024" cy="10299701"/>
            <a:chOff x="0" y="0"/>
            <a:chExt cx="6014698" cy="13732934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6014720" cy="13732890"/>
            </a:xfrm>
            <a:custGeom>
              <a:avLst/>
              <a:gdLst/>
              <a:ahLst/>
              <a:cxnLst/>
              <a:rect l="l" t="t" r="r" b="b"/>
              <a:pathLst>
                <a:path w="6014720" h="13732890">
                  <a:moveTo>
                    <a:pt x="4091051" y="0"/>
                  </a:moveTo>
                  <a:lnTo>
                    <a:pt x="6014720" y="0"/>
                  </a:lnTo>
                  <a:lnTo>
                    <a:pt x="6014720" y="13732890"/>
                  </a:lnTo>
                  <a:lnTo>
                    <a:pt x="0" y="13732890"/>
                  </a:lnTo>
                  <a:lnTo>
                    <a:pt x="4091051" y="0"/>
                  </a:lnTo>
                  <a:close/>
                </a:path>
              </a:pathLst>
            </a:custGeom>
            <a:solidFill>
              <a:srgbClr val="5FCBEF">
                <a:alpha val="35686"/>
              </a:srgbClr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4405163" y="-12700"/>
            <a:ext cx="3882837" cy="10299701"/>
            <a:chOff x="0" y="0"/>
            <a:chExt cx="5177116" cy="13732934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5177155" cy="13732890"/>
            </a:xfrm>
            <a:custGeom>
              <a:avLst/>
              <a:gdLst/>
              <a:ahLst/>
              <a:cxnLst/>
              <a:rect l="l" t="t" r="r" b="b"/>
              <a:pathLst>
                <a:path w="5177155" h="13732890">
                  <a:moveTo>
                    <a:pt x="0" y="0"/>
                  </a:moveTo>
                  <a:lnTo>
                    <a:pt x="5177155" y="0"/>
                  </a:lnTo>
                  <a:lnTo>
                    <a:pt x="5177155" y="13732890"/>
                  </a:lnTo>
                  <a:lnTo>
                    <a:pt x="2418969" y="13732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BEF">
                <a:alpha val="19608"/>
              </a:srgbClr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13398499" y="4572000"/>
            <a:ext cx="4889501" cy="5715000"/>
            <a:chOff x="0" y="0"/>
            <a:chExt cx="6519334" cy="76200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519291" cy="7620000"/>
            </a:xfrm>
            <a:custGeom>
              <a:avLst/>
              <a:gdLst/>
              <a:ahLst/>
              <a:cxnLst/>
              <a:rect l="l" t="t" r="r" b="b"/>
              <a:pathLst>
                <a:path w="6519291" h="7620000">
                  <a:moveTo>
                    <a:pt x="0" y="7620000"/>
                  </a:moveTo>
                  <a:lnTo>
                    <a:pt x="6519291" y="0"/>
                  </a:lnTo>
                  <a:lnTo>
                    <a:pt x="6519291" y="7620000"/>
                  </a:lnTo>
                  <a:close/>
                </a:path>
              </a:pathLst>
            </a:custGeom>
            <a:solidFill>
              <a:srgbClr val="17B0E4">
                <a:alpha val="65882"/>
              </a:srgbClr>
            </a:solidFill>
          </p:spPr>
        </p:sp>
      </p:grpSp>
      <p:grpSp>
        <p:nvGrpSpPr>
          <p:cNvPr id="10" name="Group 10"/>
          <p:cNvGrpSpPr/>
          <p:nvPr/>
        </p:nvGrpSpPr>
        <p:grpSpPr>
          <a:xfrm>
            <a:off x="14001750" y="-12700"/>
            <a:ext cx="4281489" cy="10299701"/>
            <a:chOff x="0" y="0"/>
            <a:chExt cx="5708652" cy="13732934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5708650" cy="13732890"/>
            </a:xfrm>
            <a:custGeom>
              <a:avLst/>
              <a:gdLst/>
              <a:ahLst/>
              <a:cxnLst/>
              <a:rect l="l" t="t" r="r" b="b"/>
              <a:pathLst>
                <a:path w="5708650" h="13732890">
                  <a:moveTo>
                    <a:pt x="0" y="0"/>
                  </a:moveTo>
                  <a:lnTo>
                    <a:pt x="5708650" y="0"/>
                  </a:lnTo>
                  <a:lnTo>
                    <a:pt x="5708650" y="13732890"/>
                  </a:lnTo>
                  <a:lnTo>
                    <a:pt x="4941443" y="13732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B0E4">
                <a:alpha val="49804"/>
              </a:srgbClr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16348095" y="-12700"/>
            <a:ext cx="1935141" cy="10299701"/>
            <a:chOff x="0" y="0"/>
            <a:chExt cx="2580188" cy="13732934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2580259" cy="13732890"/>
            </a:xfrm>
            <a:custGeom>
              <a:avLst/>
              <a:gdLst/>
              <a:ahLst/>
              <a:cxnLst/>
              <a:rect l="l" t="t" r="r" b="b"/>
              <a:pathLst>
                <a:path w="2580259" h="13732890">
                  <a:moveTo>
                    <a:pt x="2039493" y="0"/>
                  </a:moveTo>
                  <a:lnTo>
                    <a:pt x="2580259" y="0"/>
                  </a:lnTo>
                  <a:lnTo>
                    <a:pt x="2580259" y="13732890"/>
                  </a:lnTo>
                  <a:lnTo>
                    <a:pt x="0" y="13732890"/>
                  </a:lnTo>
                  <a:lnTo>
                    <a:pt x="2039493" y="0"/>
                  </a:lnTo>
                  <a:close/>
                </a:path>
              </a:pathLst>
            </a:custGeom>
            <a:solidFill>
              <a:srgbClr val="2E83C3">
                <a:alpha val="69804"/>
              </a:srgbClr>
            </a:solidFill>
          </p:spPr>
        </p:sp>
      </p:grpSp>
      <p:grpSp>
        <p:nvGrpSpPr>
          <p:cNvPr id="14" name="Group 14"/>
          <p:cNvGrpSpPr/>
          <p:nvPr/>
        </p:nvGrpSpPr>
        <p:grpSpPr>
          <a:xfrm>
            <a:off x="16408499" y="-12700"/>
            <a:ext cx="1874737" cy="10299701"/>
            <a:chOff x="0" y="0"/>
            <a:chExt cx="2499650" cy="13732934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499614" cy="13732890"/>
            </a:xfrm>
            <a:custGeom>
              <a:avLst/>
              <a:gdLst/>
              <a:ahLst/>
              <a:cxnLst/>
              <a:rect l="l" t="t" r="r" b="b"/>
              <a:pathLst>
                <a:path w="2499614" h="13732890">
                  <a:moveTo>
                    <a:pt x="0" y="0"/>
                  </a:moveTo>
                  <a:lnTo>
                    <a:pt x="2499614" y="0"/>
                  </a:lnTo>
                  <a:lnTo>
                    <a:pt x="2499614" y="13732890"/>
                  </a:lnTo>
                  <a:lnTo>
                    <a:pt x="2218817" y="13732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6292">
                <a:alpha val="80000"/>
              </a:srgbClr>
            </a:solidFill>
          </p:spPr>
        </p:sp>
      </p:grpSp>
      <p:grpSp>
        <p:nvGrpSpPr>
          <p:cNvPr id="16" name="Group 16"/>
          <p:cNvGrpSpPr/>
          <p:nvPr/>
        </p:nvGrpSpPr>
        <p:grpSpPr>
          <a:xfrm>
            <a:off x="15557499" y="5384800"/>
            <a:ext cx="2725738" cy="4902200"/>
            <a:chOff x="0" y="0"/>
            <a:chExt cx="3634318" cy="6536266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3634359" cy="6536309"/>
            </a:xfrm>
            <a:custGeom>
              <a:avLst/>
              <a:gdLst/>
              <a:ahLst/>
              <a:cxnLst/>
              <a:rect l="l" t="t" r="r" b="b"/>
              <a:pathLst>
                <a:path w="3634359" h="6536309">
                  <a:moveTo>
                    <a:pt x="0" y="6536309"/>
                  </a:moveTo>
                  <a:lnTo>
                    <a:pt x="3634359" y="0"/>
                  </a:lnTo>
                  <a:lnTo>
                    <a:pt x="3634359" y="6536309"/>
                  </a:lnTo>
                  <a:close/>
                </a:path>
              </a:pathLst>
            </a:custGeom>
            <a:solidFill>
              <a:srgbClr val="17B0E4">
                <a:alpha val="65882"/>
              </a:srgbClr>
            </a:solidFill>
          </p:spPr>
        </p:sp>
      </p:grpSp>
      <p:grpSp>
        <p:nvGrpSpPr>
          <p:cNvPr id="18" name="Group 18"/>
          <p:cNvGrpSpPr/>
          <p:nvPr/>
        </p:nvGrpSpPr>
        <p:grpSpPr>
          <a:xfrm>
            <a:off x="0" y="6019800"/>
            <a:ext cx="673100" cy="4267200"/>
            <a:chOff x="0" y="0"/>
            <a:chExt cx="897466" cy="568960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897509" cy="5689600"/>
            </a:xfrm>
            <a:custGeom>
              <a:avLst/>
              <a:gdLst/>
              <a:ahLst/>
              <a:cxnLst/>
              <a:rect l="l" t="t" r="r" b="b"/>
              <a:pathLst>
                <a:path w="897509" h="5689600">
                  <a:moveTo>
                    <a:pt x="0" y="5689600"/>
                  </a:moveTo>
                  <a:lnTo>
                    <a:pt x="0" y="0"/>
                  </a:lnTo>
                  <a:lnTo>
                    <a:pt x="897509" y="5689600"/>
                  </a:lnTo>
                  <a:close/>
                </a:path>
              </a:pathLst>
            </a:custGeom>
            <a:solidFill>
              <a:srgbClr val="5FCBEF">
                <a:alpha val="69804"/>
              </a:srgbClr>
            </a:solidFill>
          </p:spPr>
        </p:sp>
      </p:grpSp>
      <p:sp>
        <p:nvSpPr>
          <p:cNvPr id="20" name="TextBox 20"/>
          <p:cNvSpPr txBox="1"/>
          <p:nvPr/>
        </p:nvSpPr>
        <p:spPr>
          <a:xfrm>
            <a:off x="-2345331" y="923925"/>
            <a:ext cx="12533574" cy="923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6480"/>
              </a:lnSpc>
            </a:pPr>
            <a:r>
              <a:rPr lang="en-US" sz="5400">
                <a:solidFill>
                  <a:srgbClr val="5FCBE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</a:t>
            </a:r>
            <a:r>
              <a:rPr lang="en-US" sz="5400">
                <a:solidFill>
                  <a:srgbClr val="23629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 DESCRIPTION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757575" y="1885950"/>
            <a:ext cx="15590520" cy="87884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71"/>
              </a:lnSpc>
            </a:pPr>
            <a:r>
              <a:rPr lang="en-US" sz="2497" b="1">
                <a:solidFill>
                  <a:srgbClr val="2E83C3"/>
                </a:solidFill>
                <a:latin typeface="Arimo Bold"/>
                <a:ea typeface="Arimo Bold"/>
                <a:cs typeface="Arimo Bold"/>
                <a:sym typeface="Arimo Bold"/>
              </a:rPr>
              <a:t>Introduction :</a:t>
            </a:r>
          </a:p>
          <a:p>
            <a:pPr algn="l">
              <a:lnSpc>
                <a:spcPts val="3471"/>
              </a:lnSpc>
            </a:pPr>
            <a:r>
              <a:rPr lang="en-US" sz="2497">
                <a:solidFill>
                  <a:srgbClr val="0D0D0D"/>
                </a:solidFill>
                <a:latin typeface="Arimo"/>
                <a:ea typeface="Arimo"/>
                <a:cs typeface="Arimo"/>
                <a:sym typeface="Arimo"/>
              </a:rPr>
              <a:t>            The Expenses Tracker is an Android app that helps users manage their daily expenses by letting them record purchases, set a spending limit, and view their spending history. With a clean, easy-to-use interface, users can quickly add new expenses and see if they’re close to exceeding their budget.</a:t>
            </a:r>
          </a:p>
          <a:p>
            <a:pPr algn="l">
              <a:lnSpc>
                <a:spcPts val="3471"/>
              </a:lnSpc>
            </a:pPr>
            <a:r>
              <a:rPr lang="en-US" sz="2497" b="1">
                <a:solidFill>
                  <a:srgbClr val="2E83C3"/>
                </a:solidFill>
                <a:latin typeface="Arimo Bold"/>
                <a:ea typeface="Arimo Bold"/>
                <a:cs typeface="Arimo Bold"/>
                <a:sym typeface="Arimo Bold"/>
              </a:rPr>
              <a:t>Key Features:</a:t>
            </a:r>
          </a:p>
          <a:p>
            <a:pPr marL="539210" lvl="1" indent="-269605" algn="l">
              <a:lnSpc>
                <a:spcPts val="3471"/>
              </a:lnSpc>
              <a:buAutoNum type="arabicPeriod"/>
            </a:pPr>
            <a:r>
              <a:rPr lang="en-US" sz="2497">
                <a:solidFill>
                  <a:srgbClr val="236292"/>
                </a:solidFill>
                <a:latin typeface="Arimo"/>
                <a:ea typeface="Arimo"/>
                <a:cs typeface="Arimo"/>
                <a:sym typeface="Arimo"/>
              </a:rPr>
              <a:t>Add New Expense</a:t>
            </a:r>
            <a:r>
              <a:rPr lang="en-US" sz="2497">
                <a:solidFill>
                  <a:srgbClr val="0D0D0D"/>
                </a:solidFill>
                <a:latin typeface="Arimo"/>
                <a:ea typeface="Arimo"/>
                <a:cs typeface="Arimo"/>
                <a:sym typeface="Arimo"/>
              </a:rPr>
              <a:t>: Users can enter details like item name, quantity, and cost. Once added, the app calculates the remaining budget and warns if the expense limit is exceeded.</a:t>
            </a:r>
          </a:p>
          <a:p>
            <a:pPr marL="539210" lvl="1" indent="-269605" algn="l">
              <a:lnSpc>
                <a:spcPts val="3471"/>
              </a:lnSpc>
              <a:buAutoNum type="arabicPeriod"/>
            </a:pPr>
            <a:r>
              <a:rPr lang="en-US" sz="2497">
                <a:solidFill>
                  <a:srgbClr val="236292"/>
                </a:solidFill>
                <a:latin typeface="Arimo"/>
                <a:ea typeface="Arimo"/>
                <a:cs typeface="Arimo"/>
                <a:sym typeface="Arimo"/>
              </a:rPr>
              <a:t>Set Spending Limit:</a:t>
            </a:r>
            <a:r>
              <a:rPr lang="en-US" sz="2497">
                <a:solidFill>
                  <a:srgbClr val="0D0D0D"/>
                </a:solidFill>
                <a:latin typeface="Arimo"/>
                <a:ea typeface="Arimo"/>
                <a:cs typeface="Arimo"/>
                <a:sym typeface="Arimo"/>
              </a:rPr>
              <a:t> Users can define a spending limit to help control their budget. The app alerts users if they go over this limit.</a:t>
            </a:r>
          </a:p>
          <a:p>
            <a:pPr marL="539210" lvl="1" indent="-269605" algn="l">
              <a:lnSpc>
                <a:spcPts val="3471"/>
              </a:lnSpc>
              <a:buAutoNum type="arabicPeriod"/>
            </a:pPr>
            <a:r>
              <a:rPr lang="en-US" sz="2497">
                <a:solidFill>
                  <a:srgbClr val="236292"/>
                </a:solidFill>
                <a:latin typeface="Arimo"/>
                <a:ea typeface="Arimo"/>
                <a:cs typeface="Arimo"/>
                <a:sym typeface="Arimo"/>
              </a:rPr>
              <a:t>View Expense History</a:t>
            </a:r>
            <a:r>
              <a:rPr lang="en-US" sz="2497">
                <a:solidFill>
                  <a:srgbClr val="2E83C3"/>
                </a:solidFill>
                <a:latin typeface="Arimo"/>
                <a:ea typeface="Arimo"/>
                <a:cs typeface="Arimo"/>
                <a:sym typeface="Arimo"/>
              </a:rPr>
              <a:t>: </a:t>
            </a:r>
            <a:r>
              <a:rPr lang="en-US" sz="2497">
                <a:solidFill>
                  <a:srgbClr val="0D0D0D"/>
                </a:solidFill>
                <a:latin typeface="Arimo"/>
                <a:ea typeface="Arimo"/>
                <a:cs typeface="Arimo"/>
                <a:sym typeface="Arimo"/>
              </a:rPr>
              <a:t>The app provides a history of all past expenses, allowing users to track their spending patterns.</a:t>
            </a:r>
          </a:p>
          <a:p>
            <a:pPr algn="l">
              <a:lnSpc>
                <a:spcPts val="3471"/>
              </a:lnSpc>
            </a:pPr>
            <a:r>
              <a:rPr lang="en-US" sz="2497" b="1">
                <a:solidFill>
                  <a:srgbClr val="2E83C3"/>
                </a:solidFill>
                <a:latin typeface="Arimo Bold"/>
                <a:ea typeface="Arimo Bold"/>
                <a:cs typeface="Arimo Bold"/>
                <a:sym typeface="Arimo Bold"/>
              </a:rPr>
              <a:t>Technical Details:</a:t>
            </a:r>
          </a:p>
          <a:p>
            <a:pPr marL="539210" lvl="1" indent="-269605" algn="l">
              <a:lnSpc>
                <a:spcPts val="3471"/>
              </a:lnSpc>
              <a:buFont typeface="Arial"/>
              <a:buChar char="•"/>
            </a:pPr>
            <a:r>
              <a:rPr lang="en-US" sz="2497">
                <a:solidFill>
                  <a:srgbClr val="236292"/>
                </a:solidFill>
                <a:latin typeface="Arimo"/>
                <a:ea typeface="Arimo"/>
                <a:cs typeface="Arimo"/>
                <a:sym typeface="Arimo"/>
              </a:rPr>
              <a:t>Tech Stack:</a:t>
            </a:r>
            <a:r>
              <a:rPr lang="en-US" sz="2497">
                <a:solidFill>
                  <a:srgbClr val="0D0D0D"/>
                </a:solidFill>
                <a:latin typeface="Arimo"/>
                <a:ea typeface="Arimo"/>
                <a:cs typeface="Arimo"/>
                <a:sym typeface="Arimo"/>
              </a:rPr>
              <a:t> Android with Jetpack Compose, SQLite for local data storage, and Material Design components.</a:t>
            </a:r>
          </a:p>
          <a:p>
            <a:pPr marL="539210" lvl="1" indent="-269605" algn="l">
              <a:lnSpc>
                <a:spcPts val="3471"/>
              </a:lnSpc>
              <a:buFont typeface="Arial"/>
              <a:buChar char="•"/>
            </a:pPr>
            <a:r>
              <a:rPr lang="en-US" sz="2497">
                <a:solidFill>
                  <a:srgbClr val="236292"/>
                </a:solidFill>
                <a:latin typeface="Arimo"/>
                <a:ea typeface="Arimo"/>
                <a:cs typeface="Arimo"/>
                <a:sym typeface="Arimo"/>
              </a:rPr>
              <a:t>Database:</a:t>
            </a:r>
            <a:r>
              <a:rPr lang="en-US" sz="2497">
                <a:solidFill>
                  <a:srgbClr val="0D0D0D"/>
                </a:solidFill>
                <a:latin typeface="Arimo"/>
                <a:ea typeface="Arimo"/>
                <a:cs typeface="Arimo"/>
                <a:sym typeface="Arimo"/>
              </a:rPr>
              <a:t> SQLite for persisting expense records and spending limits through ItemsDatabaseHelper and ExpenseDatabaseHelper.</a:t>
            </a:r>
          </a:p>
          <a:p>
            <a:pPr marL="539210" lvl="1" indent="-269605" algn="l">
              <a:lnSpc>
                <a:spcPts val="3471"/>
              </a:lnSpc>
              <a:buFont typeface="Arial"/>
              <a:buChar char="•"/>
            </a:pPr>
            <a:r>
              <a:rPr lang="en-US" sz="2497">
                <a:solidFill>
                  <a:srgbClr val="236292"/>
                </a:solidFill>
                <a:latin typeface="Arimo"/>
                <a:ea typeface="Arimo"/>
                <a:cs typeface="Arimo"/>
                <a:sym typeface="Arimo"/>
              </a:rPr>
              <a:t>UI/UX: </a:t>
            </a:r>
            <a:r>
              <a:rPr lang="en-US" sz="2497">
                <a:solidFill>
                  <a:srgbClr val="0D0D0D"/>
                </a:solidFill>
                <a:latin typeface="Arimo"/>
                <a:ea typeface="Arimo"/>
                <a:cs typeface="Arimo"/>
                <a:sym typeface="Arimo"/>
              </a:rPr>
              <a:t>The app has a user-friendly interface, including a prominent "Add Expense" screen with a colorful and modern layout, utilizing Jetpack Compose's MaterialTheme and custom components.</a:t>
            </a:r>
          </a:p>
          <a:p>
            <a:pPr algn="l">
              <a:lnSpc>
                <a:spcPts val="3471"/>
              </a:lnSpc>
            </a:pPr>
            <a:endParaRPr lang="en-US" sz="2497">
              <a:solidFill>
                <a:srgbClr val="0D0D0D"/>
              </a:solidFill>
              <a:latin typeface="Arimo"/>
              <a:ea typeface="Arimo"/>
              <a:cs typeface="Arimo"/>
              <a:sym typeface="Arimo"/>
            </a:endParaRPr>
          </a:p>
          <a:p>
            <a:pPr algn="l">
              <a:lnSpc>
                <a:spcPts val="3471"/>
              </a:lnSpc>
            </a:pPr>
            <a:endParaRPr lang="en-US" sz="2497">
              <a:solidFill>
                <a:srgbClr val="0D0D0D"/>
              </a:solidFill>
              <a:latin typeface="Arimo"/>
              <a:ea typeface="Arimo"/>
              <a:cs typeface="Arimo"/>
              <a:sym typeface="Arim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rot="4791364">
            <a:off x="9738483" y="5143500"/>
            <a:ext cx="10464870" cy="0"/>
          </a:xfrm>
          <a:prstGeom prst="line">
            <a:avLst/>
          </a:prstGeom>
          <a:ln w="9525" cap="rnd">
            <a:solidFill>
              <a:srgbClr val="5FCBE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AutoShape 3"/>
          <p:cNvSpPr/>
          <p:nvPr/>
        </p:nvSpPr>
        <p:spPr>
          <a:xfrm rot="8776573">
            <a:off x="10406482" y="7904560"/>
            <a:ext cx="8608175" cy="0"/>
          </a:xfrm>
          <a:prstGeom prst="line">
            <a:avLst/>
          </a:prstGeom>
          <a:ln w="9525" cap="rnd">
            <a:solidFill>
              <a:srgbClr val="5FCBEF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4" name="Group 4"/>
          <p:cNvGrpSpPr/>
          <p:nvPr/>
        </p:nvGrpSpPr>
        <p:grpSpPr>
          <a:xfrm>
            <a:off x="13772214" y="-12700"/>
            <a:ext cx="4511024" cy="10299701"/>
            <a:chOff x="0" y="0"/>
            <a:chExt cx="6014698" cy="13732934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6014720" cy="13732890"/>
            </a:xfrm>
            <a:custGeom>
              <a:avLst/>
              <a:gdLst/>
              <a:ahLst/>
              <a:cxnLst/>
              <a:rect l="l" t="t" r="r" b="b"/>
              <a:pathLst>
                <a:path w="6014720" h="13732890">
                  <a:moveTo>
                    <a:pt x="4091051" y="0"/>
                  </a:moveTo>
                  <a:lnTo>
                    <a:pt x="6014720" y="0"/>
                  </a:lnTo>
                  <a:lnTo>
                    <a:pt x="6014720" y="13732890"/>
                  </a:lnTo>
                  <a:lnTo>
                    <a:pt x="0" y="13732890"/>
                  </a:lnTo>
                  <a:lnTo>
                    <a:pt x="4091051" y="0"/>
                  </a:lnTo>
                  <a:close/>
                </a:path>
              </a:pathLst>
            </a:custGeom>
            <a:solidFill>
              <a:srgbClr val="5FCBEF">
                <a:alpha val="35686"/>
              </a:srgbClr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4405163" y="-12700"/>
            <a:ext cx="3882837" cy="10299701"/>
            <a:chOff x="0" y="0"/>
            <a:chExt cx="5177116" cy="13732934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5177155" cy="13732890"/>
            </a:xfrm>
            <a:custGeom>
              <a:avLst/>
              <a:gdLst/>
              <a:ahLst/>
              <a:cxnLst/>
              <a:rect l="l" t="t" r="r" b="b"/>
              <a:pathLst>
                <a:path w="5177155" h="13732890">
                  <a:moveTo>
                    <a:pt x="0" y="0"/>
                  </a:moveTo>
                  <a:lnTo>
                    <a:pt x="5177155" y="0"/>
                  </a:lnTo>
                  <a:lnTo>
                    <a:pt x="5177155" y="13732890"/>
                  </a:lnTo>
                  <a:lnTo>
                    <a:pt x="2418969" y="13732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BEF">
                <a:alpha val="19608"/>
              </a:srgbClr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13398499" y="4572000"/>
            <a:ext cx="4889501" cy="5715000"/>
            <a:chOff x="0" y="0"/>
            <a:chExt cx="6519334" cy="76200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519291" cy="7620000"/>
            </a:xfrm>
            <a:custGeom>
              <a:avLst/>
              <a:gdLst/>
              <a:ahLst/>
              <a:cxnLst/>
              <a:rect l="l" t="t" r="r" b="b"/>
              <a:pathLst>
                <a:path w="6519291" h="7620000">
                  <a:moveTo>
                    <a:pt x="0" y="7620000"/>
                  </a:moveTo>
                  <a:lnTo>
                    <a:pt x="6519291" y="0"/>
                  </a:lnTo>
                  <a:lnTo>
                    <a:pt x="6519291" y="7620000"/>
                  </a:lnTo>
                  <a:close/>
                </a:path>
              </a:pathLst>
            </a:custGeom>
            <a:solidFill>
              <a:srgbClr val="17B0E4">
                <a:alpha val="65882"/>
              </a:srgbClr>
            </a:solidFill>
          </p:spPr>
        </p:sp>
      </p:grpSp>
      <p:grpSp>
        <p:nvGrpSpPr>
          <p:cNvPr id="10" name="Group 10"/>
          <p:cNvGrpSpPr/>
          <p:nvPr/>
        </p:nvGrpSpPr>
        <p:grpSpPr>
          <a:xfrm>
            <a:off x="14001750" y="-12700"/>
            <a:ext cx="4281489" cy="10299701"/>
            <a:chOff x="0" y="0"/>
            <a:chExt cx="5708652" cy="13732934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5708650" cy="13732890"/>
            </a:xfrm>
            <a:custGeom>
              <a:avLst/>
              <a:gdLst/>
              <a:ahLst/>
              <a:cxnLst/>
              <a:rect l="l" t="t" r="r" b="b"/>
              <a:pathLst>
                <a:path w="5708650" h="13732890">
                  <a:moveTo>
                    <a:pt x="0" y="0"/>
                  </a:moveTo>
                  <a:lnTo>
                    <a:pt x="5708650" y="0"/>
                  </a:lnTo>
                  <a:lnTo>
                    <a:pt x="5708650" y="13732890"/>
                  </a:lnTo>
                  <a:lnTo>
                    <a:pt x="4941443" y="13732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B0E4">
                <a:alpha val="49804"/>
              </a:srgbClr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16348095" y="-12700"/>
            <a:ext cx="1935141" cy="10299701"/>
            <a:chOff x="0" y="0"/>
            <a:chExt cx="2580188" cy="13732934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2580259" cy="13732890"/>
            </a:xfrm>
            <a:custGeom>
              <a:avLst/>
              <a:gdLst/>
              <a:ahLst/>
              <a:cxnLst/>
              <a:rect l="l" t="t" r="r" b="b"/>
              <a:pathLst>
                <a:path w="2580259" h="13732890">
                  <a:moveTo>
                    <a:pt x="2039493" y="0"/>
                  </a:moveTo>
                  <a:lnTo>
                    <a:pt x="2580259" y="0"/>
                  </a:lnTo>
                  <a:lnTo>
                    <a:pt x="2580259" y="13732890"/>
                  </a:lnTo>
                  <a:lnTo>
                    <a:pt x="0" y="13732890"/>
                  </a:lnTo>
                  <a:lnTo>
                    <a:pt x="2039493" y="0"/>
                  </a:lnTo>
                  <a:close/>
                </a:path>
              </a:pathLst>
            </a:custGeom>
            <a:solidFill>
              <a:srgbClr val="2E83C3">
                <a:alpha val="69804"/>
              </a:srgbClr>
            </a:solidFill>
          </p:spPr>
        </p:sp>
      </p:grpSp>
      <p:grpSp>
        <p:nvGrpSpPr>
          <p:cNvPr id="14" name="Group 14"/>
          <p:cNvGrpSpPr/>
          <p:nvPr/>
        </p:nvGrpSpPr>
        <p:grpSpPr>
          <a:xfrm>
            <a:off x="16408499" y="-12700"/>
            <a:ext cx="1874737" cy="10299701"/>
            <a:chOff x="0" y="0"/>
            <a:chExt cx="2499650" cy="13732934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499614" cy="13732890"/>
            </a:xfrm>
            <a:custGeom>
              <a:avLst/>
              <a:gdLst/>
              <a:ahLst/>
              <a:cxnLst/>
              <a:rect l="l" t="t" r="r" b="b"/>
              <a:pathLst>
                <a:path w="2499614" h="13732890">
                  <a:moveTo>
                    <a:pt x="0" y="0"/>
                  </a:moveTo>
                  <a:lnTo>
                    <a:pt x="2499614" y="0"/>
                  </a:lnTo>
                  <a:lnTo>
                    <a:pt x="2499614" y="13732890"/>
                  </a:lnTo>
                  <a:lnTo>
                    <a:pt x="2218817" y="13732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6292">
                <a:alpha val="80000"/>
              </a:srgbClr>
            </a:solidFill>
          </p:spPr>
        </p:sp>
      </p:grpSp>
      <p:grpSp>
        <p:nvGrpSpPr>
          <p:cNvPr id="16" name="Group 16"/>
          <p:cNvGrpSpPr/>
          <p:nvPr/>
        </p:nvGrpSpPr>
        <p:grpSpPr>
          <a:xfrm>
            <a:off x="15557499" y="5384800"/>
            <a:ext cx="2725738" cy="4902200"/>
            <a:chOff x="0" y="0"/>
            <a:chExt cx="3634318" cy="6536266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3634359" cy="6536309"/>
            </a:xfrm>
            <a:custGeom>
              <a:avLst/>
              <a:gdLst/>
              <a:ahLst/>
              <a:cxnLst/>
              <a:rect l="l" t="t" r="r" b="b"/>
              <a:pathLst>
                <a:path w="3634359" h="6536309">
                  <a:moveTo>
                    <a:pt x="0" y="6536309"/>
                  </a:moveTo>
                  <a:lnTo>
                    <a:pt x="3634359" y="0"/>
                  </a:lnTo>
                  <a:lnTo>
                    <a:pt x="3634359" y="6536309"/>
                  </a:lnTo>
                  <a:close/>
                </a:path>
              </a:pathLst>
            </a:custGeom>
            <a:solidFill>
              <a:srgbClr val="17B0E4">
                <a:alpha val="65882"/>
              </a:srgbClr>
            </a:solidFill>
          </p:spPr>
        </p:sp>
      </p:grpSp>
      <p:grpSp>
        <p:nvGrpSpPr>
          <p:cNvPr id="18" name="Group 18"/>
          <p:cNvGrpSpPr/>
          <p:nvPr/>
        </p:nvGrpSpPr>
        <p:grpSpPr>
          <a:xfrm>
            <a:off x="0" y="6019800"/>
            <a:ext cx="673100" cy="4267200"/>
            <a:chOff x="0" y="0"/>
            <a:chExt cx="897466" cy="568960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897509" cy="5689600"/>
            </a:xfrm>
            <a:custGeom>
              <a:avLst/>
              <a:gdLst/>
              <a:ahLst/>
              <a:cxnLst/>
              <a:rect l="l" t="t" r="r" b="b"/>
              <a:pathLst>
                <a:path w="897509" h="5689600">
                  <a:moveTo>
                    <a:pt x="0" y="5689600"/>
                  </a:moveTo>
                  <a:lnTo>
                    <a:pt x="0" y="0"/>
                  </a:lnTo>
                  <a:lnTo>
                    <a:pt x="897509" y="5689600"/>
                  </a:lnTo>
                  <a:close/>
                </a:path>
              </a:pathLst>
            </a:custGeom>
            <a:solidFill>
              <a:srgbClr val="5FCBEF">
                <a:alpha val="69804"/>
              </a:srgbClr>
            </a:solidFill>
          </p:spPr>
        </p:sp>
      </p:grpSp>
      <p:sp>
        <p:nvSpPr>
          <p:cNvPr id="20" name="TextBox 20"/>
          <p:cNvSpPr txBox="1"/>
          <p:nvPr/>
        </p:nvSpPr>
        <p:spPr>
          <a:xfrm>
            <a:off x="882678" y="194066"/>
            <a:ext cx="4282345" cy="619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20"/>
              </a:lnSpc>
            </a:pPr>
            <a:r>
              <a:rPr lang="en-US" sz="3600" u="sng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Main Activity.kt: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882678" y="1109149"/>
            <a:ext cx="12909493" cy="12268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package com.example.expensestracker</a:t>
            </a:r>
          </a:p>
          <a:p>
            <a:pPr algn="l">
              <a:lnSpc>
                <a:spcPts val="2999"/>
              </a:lnSpc>
            </a:pPr>
            <a:endParaRPr lang="en-US" sz="2499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algn="l"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import android.annotation.SuppressLint</a:t>
            </a:r>
          </a:p>
          <a:p>
            <a:pPr algn="l"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import android.content.Intent</a:t>
            </a:r>
          </a:p>
          <a:p>
            <a:pPr algn="l"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import android.os.Bundle</a:t>
            </a:r>
          </a:p>
          <a:p>
            <a:pPr algn="l"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import androidx.activity.ComponentActivity</a:t>
            </a:r>
          </a:p>
          <a:p>
            <a:pPr algn="l"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import androidx.activity.compose.setContent</a:t>
            </a:r>
          </a:p>
          <a:p>
            <a:pPr algn="l"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import androidx.compose.foundation.background</a:t>
            </a:r>
          </a:p>
          <a:p>
            <a:pPr algn="l"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import androidx.compose.foundation.clickable</a:t>
            </a:r>
          </a:p>
          <a:p>
            <a:pPr algn="l"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import androidx.compose.foundation.layout.*</a:t>
            </a:r>
          </a:p>
          <a:p>
            <a:pPr algn="l"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import androidx.compose.foundation.shape.RoundedCornerShape</a:t>
            </a:r>
          </a:p>
          <a:p>
            <a:pPr algn="l"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import androidx.compose.material.*</a:t>
            </a:r>
          </a:p>
          <a:p>
            <a:pPr algn="l"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import androidx.compose.runtime.*</a:t>
            </a:r>
          </a:p>
          <a:p>
            <a:pPr algn="l"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import androidx.compose.ui.Alignment</a:t>
            </a:r>
          </a:p>
          <a:p>
            <a:pPr algn="l"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import androidx.compose.ui.Modifier</a:t>
            </a:r>
          </a:p>
          <a:p>
            <a:pPr algn="l"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import androidx.compose.ui.draw.clip</a:t>
            </a:r>
          </a:p>
          <a:p>
            <a:pPr algn="l"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import androidx.compose.ui.graphics.Color</a:t>
            </a:r>
          </a:p>
          <a:p>
            <a:pPr algn="l"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import androidx.compose.ui.text.font.FontWeight</a:t>
            </a:r>
          </a:p>
          <a:p>
            <a:pPr algn="l"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import androidx.compose.ui.text.style.TextAlign</a:t>
            </a:r>
          </a:p>
          <a:p>
            <a:pPr algn="l"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import androidx.compose.ui.unit.dp</a:t>
            </a:r>
          </a:p>
          <a:p>
            <a:pPr algn="l"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import androidx.compose.ui.unit.sp</a:t>
            </a:r>
          </a:p>
          <a:p>
            <a:pPr algn="l"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import com.example.expensestracker.ui.theme.ExpensesTrackerTheme</a:t>
            </a:r>
          </a:p>
          <a:p>
            <a:pPr algn="l"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import java.text.SimpleDateFormat</a:t>
            </a:r>
          </a:p>
          <a:p>
            <a:pPr algn="l"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import java.util.*</a:t>
            </a:r>
          </a:p>
          <a:p>
            <a:pPr algn="l">
              <a:lnSpc>
                <a:spcPts val="2999"/>
              </a:lnSpc>
            </a:pPr>
            <a:endParaRPr lang="en-US" sz="2499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algn="l">
              <a:lnSpc>
                <a:spcPts val="2999"/>
              </a:lnSpc>
            </a:pPr>
            <a:endParaRPr lang="en-US" sz="2499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algn="l">
              <a:lnSpc>
                <a:spcPts val="2999"/>
              </a:lnSpc>
            </a:pPr>
            <a:endParaRPr lang="en-US" sz="2499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algn="l">
              <a:lnSpc>
                <a:spcPts val="2999"/>
              </a:lnSpc>
            </a:pPr>
            <a:endParaRPr lang="en-US" sz="2499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algn="l">
              <a:lnSpc>
                <a:spcPts val="2999"/>
              </a:lnSpc>
            </a:pPr>
            <a:endParaRPr lang="en-US" sz="2499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algn="l">
              <a:lnSpc>
                <a:spcPts val="2999"/>
              </a:lnSpc>
            </a:pPr>
            <a:endParaRPr lang="en-US" sz="2499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algn="l">
              <a:lnSpc>
                <a:spcPts val="2999"/>
              </a:lnSpc>
            </a:pPr>
            <a:endParaRPr lang="en-US" sz="2499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algn="l">
              <a:lnSpc>
                <a:spcPts val="2999"/>
              </a:lnSpc>
            </a:pPr>
            <a:endParaRPr lang="en-US" sz="2499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algn="l">
              <a:lnSpc>
                <a:spcPts val="2999"/>
              </a:lnSpc>
            </a:pPr>
            <a:endParaRPr lang="en-US" sz="2499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rot="4791364">
            <a:off x="9738483" y="5143500"/>
            <a:ext cx="10464870" cy="0"/>
          </a:xfrm>
          <a:prstGeom prst="line">
            <a:avLst/>
          </a:prstGeom>
          <a:ln w="9525" cap="rnd">
            <a:solidFill>
              <a:srgbClr val="5FCBE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AutoShape 3"/>
          <p:cNvSpPr/>
          <p:nvPr/>
        </p:nvSpPr>
        <p:spPr>
          <a:xfrm rot="8776573">
            <a:off x="10406482" y="7904560"/>
            <a:ext cx="8608175" cy="0"/>
          </a:xfrm>
          <a:prstGeom prst="line">
            <a:avLst/>
          </a:prstGeom>
          <a:ln w="9525" cap="rnd">
            <a:solidFill>
              <a:srgbClr val="5FCBEF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4" name="Group 4"/>
          <p:cNvGrpSpPr/>
          <p:nvPr/>
        </p:nvGrpSpPr>
        <p:grpSpPr>
          <a:xfrm>
            <a:off x="13772214" y="-12700"/>
            <a:ext cx="4511024" cy="10299701"/>
            <a:chOff x="0" y="0"/>
            <a:chExt cx="6014698" cy="13732934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6014720" cy="13732890"/>
            </a:xfrm>
            <a:custGeom>
              <a:avLst/>
              <a:gdLst/>
              <a:ahLst/>
              <a:cxnLst/>
              <a:rect l="l" t="t" r="r" b="b"/>
              <a:pathLst>
                <a:path w="6014720" h="13732890">
                  <a:moveTo>
                    <a:pt x="4091051" y="0"/>
                  </a:moveTo>
                  <a:lnTo>
                    <a:pt x="6014720" y="0"/>
                  </a:lnTo>
                  <a:lnTo>
                    <a:pt x="6014720" y="13732890"/>
                  </a:lnTo>
                  <a:lnTo>
                    <a:pt x="0" y="13732890"/>
                  </a:lnTo>
                  <a:lnTo>
                    <a:pt x="4091051" y="0"/>
                  </a:lnTo>
                  <a:close/>
                </a:path>
              </a:pathLst>
            </a:custGeom>
            <a:solidFill>
              <a:srgbClr val="5FCBEF">
                <a:alpha val="35686"/>
              </a:srgbClr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4405163" y="-12700"/>
            <a:ext cx="3882837" cy="10299701"/>
            <a:chOff x="0" y="0"/>
            <a:chExt cx="5177116" cy="13732934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5177155" cy="13732890"/>
            </a:xfrm>
            <a:custGeom>
              <a:avLst/>
              <a:gdLst/>
              <a:ahLst/>
              <a:cxnLst/>
              <a:rect l="l" t="t" r="r" b="b"/>
              <a:pathLst>
                <a:path w="5177155" h="13732890">
                  <a:moveTo>
                    <a:pt x="0" y="0"/>
                  </a:moveTo>
                  <a:lnTo>
                    <a:pt x="5177155" y="0"/>
                  </a:lnTo>
                  <a:lnTo>
                    <a:pt x="5177155" y="13732890"/>
                  </a:lnTo>
                  <a:lnTo>
                    <a:pt x="2418969" y="13732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BEF">
                <a:alpha val="19608"/>
              </a:srgbClr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13398499" y="4572000"/>
            <a:ext cx="4889501" cy="5715000"/>
            <a:chOff x="0" y="0"/>
            <a:chExt cx="6519334" cy="76200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519291" cy="7620000"/>
            </a:xfrm>
            <a:custGeom>
              <a:avLst/>
              <a:gdLst/>
              <a:ahLst/>
              <a:cxnLst/>
              <a:rect l="l" t="t" r="r" b="b"/>
              <a:pathLst>
                <a:path w="6519291" h="7620000">
                  <a:moveTo>
                    <a:pt x="0" y="7620000"/>
                  </a:moveTo>
                  <a:lnTo>
                    <a:pt x="6519291" y="0"/>
                  </a:lnTo>
                  <a:lnTo>
                    <a:pt x="6519291" y="7620000"/>
                  </a:lnTo>
                  <a:close/>
                </a:path>
              </a:pathLst>
            </a:custGeom>
            <a:solidFill>
              <a:srgbClr val="17B0E4">
                <a:alpha val="65882"/>
              </a:srgbClr>
            </a:solidFill>
          </p:spPr>
        </p:sp>
      </p:grpSp>
      <p:grpSp>
        <p:nvGrpSpPr>
          <p:cNvPr id="10" name="Group 10"/>
          <p:cNvGrpSpPr/>
          <p:nvPr/>
        </p:nvGrpSpPr>
        <p:grpSpPr>
          <a:xfrm>
            <a:off x="14001750" y="-12700"/>
            <a:ext cx="4281489" cy="10299701"/>
            <a:chOff x="0" y="0"/>
            <a:chExt cx="5708652" cy="13732934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5708650" cy="13732890"/>
            </a:xfrm>
            <a:custGeom>
              <a:avLst/>
              <a:gdLst/>
              <a:ahLst/>
              <a:cxnLst/>
              <a:rect l="l" t="t" r="r" b="b"/>
              <a:pathLst>
                <a:path w="5708650" h="13732890">
                  <a:moveTo>
                    <a:pt x="0" y="0"/>
                  </a:moveTo>
                  <a:lnTo>
                    <a:pt x="5708650" y="0"/>
                  </a:lnTo>
                  <a:lnTo>
                    <a:pt x="5708650" y="13732890"/>
                  </a:lnTo>
                  <a:lnTo>
                    <a:pt x="4941443" y="13732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B0E4">
                <a:alpha val="49804"/>
              </a:srgbClr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16348095" y="-12700"/>
            <a:ext cx="1935141" cy="10299701"/>
            <a:chOff x="0" y="0"/>
            <a:chExt cx="2580188" cy="13732934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2580259" cy="13732890"/>
            </a:xfrm>
            <a:custGeom>
              <a:avLst/>
              <a:gdLst/>
              <a:ahLst/>
              <a:cxnLst/>
              <a:rect l="l" t="t" r="r" b="b"/>
              <a:pathLst>
                <a:path w="2580259" h="13732890">
                  <a:moveTo>
                    <a:pt x="2039493" y="0"/>
                  </a:moveTo>
                  <a:lnTo>
                    <a:pt x="2580259" y="0"/>
                  </a:lnTo>
                  <a:lnTo>
                    <a:pt x="2580259" y="13732890"/>
                  </a:lnTo>
                  <a:lnTo>
                    <a:pt x="0" y="13732890"/>
                  </a:lnTo>
                  <a:lnTo>
                    <a:pt x="2039493" y="0"/>
                  </a:lnTo>
                  <a:close/>
                </a:path>
              </a:pathLst>
            </a:custGeom>
            <a:solidFill>
              <a:srgbClr val="2E83C3">
                <a:alpha val="69804"/>
              </a:srgbClr>
            </a:solidFill>
          </p:spPr>
        </p:sp>
      </p:grpSp>
      <p:grpSp>
        <p:nvGrpSpPr>
          <p:cNvPr id="14" name="Group 14"/>
          <p:cNvGrpSpPr/>
          <p:nvPr/>
        </p:nvGrpSpPr>
        <p:grpSpPr>
          <a:xfrm>
            <a:off x="16408499" y="-12700"/>
            <a:ext cx="1874737" cy="10299701"/>
            <a:chOff x="0" y="0"/>
            <a:chExt cx="2499650" cy="13732934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499614" cy="13732890"/>
            </a:xfrm>
            <a:custGeom>
              <a:avLst/>
              <a:gdLst/>
              <a:ahLst/>
              <a:cxnLst/>
              <a:rect l="l" t="t" r="r" b="b"/>
              <a:pathLst>
                <a:path w="2499614" h="13732890">
                  <a:moveTo>
                    <a:pt x="0" y="0"/>
                  </a:moveTo>
                  <a:lnTo>
                    <a:pt x="2499614" y="0"/>
                  </a:lnTo>
                  <a:lnTo>
                    <a:pt x="2499614" y="13732890"/>
                  </a:lnTo>
                  <a:lnTo>
                    <a:pt x="2218817" y="13732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6292">
                <a:alpha val="80000"/>
              </a:srgbClr>
            </a:solidFill>
          </p:spPr>
        </p:sp>
      </p:grpSp>
      <p:grpSp>
        <p:nvGrpSpPr>
          <p:cNvPr id="16" name="Group 16"/>
          <p:cNvGrpSpPr/>
          <p:nvPr/>
        </p:nvGrpSpPr>
        <p:grpSpPr>
          <a:xfrm>
            <a:off x="15557499" y="5384800"/>
            <a:ext cx="2725738" cy="4902200"/>
            <a:chOff x="0" y="0"/>
            <a:chExt cx="3634318" cy="6536266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3634359" cy="6536309"/>
            </a:xfrm>
            <a:custGeom>
              <a:avLst/>
              <a:gdLst/>
              <a:ahLst/>
              <a:cxnLst/>
              <a:rect l="l" t="t" r="r" b="b"/>
              <a:pathLst>
                <a:path w="3634359" h="6536309">
                  <a:moveTo>
                    <a:pt x="0" y="6536309"/>
                  </a:moveTo>
                  <a:lnTo>
                    <a:pt x="3634359" y="0"/>
                  </a:lnTo>
                  <a:lnTo>
                    <a:pt x="3634359" y="6536309"/>
                  </a:lnTo>
                  <a:close/>
                </a:path>
              </a:pathLst>
            </a:custGeom>
            <a:solidFill>
              <a:srgbClr val="17B0E4">
                <a:alpha val="65882"/>
              </a:srgbClr>
            </a:solidFill>
          </p:spPr>
        </p:sp>
      </p:grpSp>
      <p:grpSp>
        <p:nvGrpSpPr>
          <p:cNvPr id="18" name="Group 18"/>
          <p:cNvGrpSpPr/>
          <p:nvPr/>
        </p:nvGrpSpPr>
        <p:grpSpPr>
          <a:xfrm>
            <a:off x="0" y="6019800"/>
            <a:ext cx="673100" cy="4267200"/>
            <a:chOff x="0" y="0"/>
            <a:chExt cx="897466" cy="568960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897509" cy="5689600"/>
            </a:xfrm>
            <a:custGeom>
              <a:avLst/>
              <a:gdLst/>
              <a:ahLst/>
              <a:cxnLst/>
              <a:rect l="l" t="t" r="r" b="b"/>
              <a:pathLst>
                <a:path w="897509" h="5689600">
                  <a:moveTo>
                    <a:pt x="0" y="5689600"/>
                  </a:moveTo>
                  <a:lnTo>
                    <a:pt x="0" y="0"/>
                  </a:lnTo>
                  <a:lnTo>
                    <a:pt x="897509" y="5689600"/>
                  </a:lnTo>
                  <a:close/>
                </a:path>
              </a:pathLst>
            </a:custGeom>
            <a:solidFill>
              <a:srgbClr val="5FCBEF">
                <a:alpha val="69804"/>
              </a:srgbClr>
            </a:solidFill>
          </p:spPr>
        </p:sp>
      </p:grpSp>
      <p:sp>
        <p:nvSpPr>
          <p:cNvPr id="20" name="TextBox 20"/>
          <p:cNvSpPr txBox="1"/>
          <p:nvPr/>
        </p:nvSpPr>
        <p:spPr>
          <a:xfrm>
            <a:off x="673100" y="258787"/>
            <a:ext cx="13323570" cy="10039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class MainActivity : ComponentActivity() {</a:t>
            </a:r>
          </a:p>
          <a:p>
            <a:pPr algn="l"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private lateinit var expenseDatabaseHelper: ExpenseDatabaseHelper</a:t>
            </a:r>
          </a:p>
          <a:p>
            <a:pPr algn="l"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private lateinit var itemsDatabaseHelper: ItemsDatabaseHelper</a:t>
            </a:r>
          </a:p>
          <a:p>
            <a:pPr algn="l"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@SuppressLint("UnusedMaterialScaffoldPaddingParameter")</a:t>
            </a:r>
          </a:p>
          <a:p>
            <a:pPr algn="l"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override fun onCreate(savedInstanceState: Bundle?) {</a:t>
            </a:r>
          </a:p>
          <a:p>
            <a:pPr algn="l"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super.onCreate(savedInstanceState)</a:t>
            </a:r>
          </a:p>
          <a:p>
            <a:pPr algn="l"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expenseDatabaseHelper = ExpenseDatabaseHelper(this)</a:t>
            </a:r>
          </a:p>
          <a:p>
            <a:pPr algn="l"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itemsDatabaseHelper = ItemsDatabaseHelper(this)</a:t>
            </a:r>
          </a:p>
          <a:p>
            <a:pPr algn="l">
              <a:lnSpc>
                <a:spcPts val="2999"/>
              </a:lnSpc>
            </a:pPr>
            <a:r>
              <a:rPr lang="en-US" sz="2499" i="1">
                <a:solidFill>
                  <a:srgbClr val="000000"/>
                </a:solidFill>
                <a:latin typeface="Trebuchet MS Italics"/>
                <a:ea typeface="Trebuchet MS Italics"/>
                <a:cs typeface="Trebuchet MS Italics"/>
                <a:sym typeface="Trebuchet MS Italics"/>
              </a:rPr>
              <a:t>setContent </a:t>
            </a:r>
            <a:r>
              <a:rPr lang="en-US" sz="2499" b="1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{</a:t>
            </a:r>
          </a:p>
          <a:p>
            <a:pPr algn="l">
              <a:lnSpc>
                <a:spcPts val="2999"/>
              </a:lnSpc>
            </a:pPr>
            <a:r>
              <a:rPr lang="en-US" sz="2499" b="1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 </a:t>
            </a:r>
            <a:r>
              <a:rPr lang="en-US" sz="2499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ExpensesTrackerTheme </a:t>
            </a:r>
            <a:r>
              <a:rPr lang="en-US" sz="2499" b="1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{</a:t>
            </a:r>
          </a:p>
          <a:p>
            <a:pPr algn="l">
              <a:lnSpc>
                <a:spcPts val="2999"/>
              </a:lnSpc>
            </a:pPr>
            <a:r>
              <a:rPr lang="en-US" sz="2499" b="1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 </a:t>
            </a:r>
            <a:r>
              <a:rPr lang="en-US" sz="2499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Surface(</a:t>
            </a:r>
          </a:p>
          <a:p>
            <a:pPr algn="l"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modifier = Modifier.</a:t>
            </a:r>
            <a:r>
              <a:rPr lang="en-US" sz="2499" i="1">
                <a:solidFill>
                  <a:srgbClr val="000000"/>
                </a:solidFill>
                <a:latin typeface="Trebuchet MS Italics"/>
                <a:ea typeface="Trebuchet MS Italics"/>
                <a:cs typeface="Trebuchet MS Italics"/>
                <a:sym typeface="Trebuchet MS Italics"/>
              </a:rPr>
              <a:t>fillMaxSize</a:t>
            </a:r>
            <a:r>
              <a:rPr lang="en-US" sz="2499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(),</a:t>
            </a:r>
          </a:p>
          <a:p>
            <a:pPr algn="l"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color = MaterialTheme.colors.background</a:t>
            </a:r>
          </a:p>
          <a:p>
            <a:pPr algn="l"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) </a:t>
            </a:r>
            <a:r>
              <a:rPr lang="en-US" sz="2499" b="1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{</a:t>
            </a:r>
          </a:p>
          <a:p>
            <a:pPr algn="l">
              <a:lnSpc>
                <a:spcPts val="2999"/>
              </a:lnSpc>
            </a:pPr>
            <a:r>
              <a:rPr lang="en-US" sz="2499" b="1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 </a:t>
            </a:r>
            <a:r>
              <a:rPr lang="en-US" sz="2499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DashboardScreen(</a:t>
            </a:r>
          </a:p>
          <a:p>
            <a:pPr algn="l"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onAddExpenseClick = </a:t>
            </a:r>
            <a:r>
              <a:rPr lang="en-US" sz="2499" b="1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{ </a:t>
            </a:r>
            <a:r>
              <a:rPr lang="en-US" sz="2499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startActivity(Intent(</a:t>
            </a:r>
            <a:r>
              <a:rPr lang="en-US" sz="2499" i="1">
                <a:solidFill>
                  <a:srgbClr val="000000"/>
                </a:solidFill>
                <a:latin typeface="Trebuchet MS Italics"/>
                <a:ea typeface="Trebuchet MS Italics"/>
                <a:cs typeface="Trebuchet MS Italics"/>
                <a:sym typeface="Trebuchet MS Italics"/>
              </a:rPr>
              <a:t>applicationContext</a:t>
            </a:r>
            <a:r>
              <a:rPr lang="en-US" sz="2499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, AddExpensesActivity::class.</a:t>
            </a:r>
            <a:r>
              <a:rPr lang="en-US" sz="2499" i="1">
                <a:solidFill>
                  <a:srgbClr val="000000"/>
                </a:solidFill>
                <a:latin typeface="Trebuchet MS Italics"/>
                <a:ea typeface="Trebuchet MS Italics"/>
                <a:cs typeface="Trebuchet MS Italics"/>
                <a:sym typeface="Trebuchet MS Italics"/>
              </a:rPr>
              <a:t>java</a:t>
            </a:r>
            <a:r>
              <a:rPr lang="en-US" sz="2499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)) </a:t>
            </a:r>
            <a:r>
              <a:rPr lang="en-US" sz="2499" b="1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}</a:t>
            </a:r>
            <a:r>
              <a:rPr lang="en-US" sz="2499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,</a:t>
            </a:r>
          </a:p>
          <a:p>
            <a:pPr algn="l"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onSetLimitClick = </a:t>
            </a:r>
            <a:r>
              <a:rPr lang="en-US" sz="2499" b="1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{ </a:t>
            </a:r>
            <a:r>
              <a:rPr lang="en-US" sz="2499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startActivity(Intent(</a:t>
            </a:r>
            <a:r>
              <a:rPr lang="en-US" sz="2499" i="1">
                <a:solidFill>
                  <a:srgbClr val="000000"/>
                </a:solidFill>
                <a:latin typeface="Trebuchet MS Italics"/>
                <a:ea typeface="Trebuchet MS Italics"/>
                <a:cs typeface="Trebuchet MS Italics"/>
                <a:sym typeface="Trebuchet MS Italics"/>
              </a:rPr>
              <a:t>applicationContext</a:t>
            </a:r>
            <a:r>
              <a:rPr lang="en-US" sz="2499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, SetLimitActivity::class.</a:t>
            </a:r>
            <a:r>
              <a:rPr lang="en-US" sz="2499" i="1">
                <a:solidFill>
                  <a:srgbClr val="000000"/>
                </a:solidFill>
                <a:latin typeface="Trebuchet MS Italics"/>
                <a:ea typeface="Trebuchet MS Italics"/>
                <a:cs typeface="Trebuchet MS Italics"/>
                <a:sym typeface="Trebuchet MS Italics"/>
              </a:rPr>
              <a:t>java</a:t>
            </a:r>
            <a:r>
              <a:rPr lang="en-US" sz="2499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)) </a:t>
            </a:r>
            <a:r>
              <a:rPr lang="en-US" sz="2499" b="1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}</a:t>
            </a:r>
            <a:r>
              <a:rPr lang="en-US" sz="2499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,</a:t>
            </a:r>
          </a:p>
          <a:p>
            <a:pPr algn="l"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onViewRecordsClick = </a:t>
            </a:r>
            <a:r>
              <a:rPr lang="en-US" sz="2499" b="1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{ </a:t>
            </a:r>
            <a:r>
              <a:rPr lang="en-US" sz="2499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startActivity(Intent(</a:t>
            </a:r>
            <a:r>
              <a:rPr lang="en-US" sz="2499" i="1">
                <a:solidFill>
                  <a:srgbClr val="000000"/>
                </a:solidFill>
                <a:latin typeface="Trebuchet MS Italics"/>
                <a:ea typeface="Trebuchet MS Italics"/>
                <a:cs typeface="Trebuchet MS Italics"/>
                <a:sym typeface="Trebuchet MS Italics"/>
              </a:rPr>
              <a:t>applicationContext</a:t>
            </a:r>
            <a:r>
              <a:rPr lang="en-US" sz="2499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, ViewRecordsActivity::class.</a:t>
            </a:r>
            <a:r>
              <a:rPr lang="en-US" sz="2499" i="1">
                <a:solidFill>
                  <a:srgbClr val="000000"/>
                </a:solidFill>
                <a:latin typeface="Trebuchet MS Italics"/>
                <a:ea typeface="Trebuchet MS Italics"/>
                <a:cs typeface="Trebuchet MS Italics"/>
                <a:sym typeface="Trebuchet MS Italics"/>
              </a:rPr>
              <a:t>java</a:t>
            </a:r>
            <a:r>
              <a:rPr lang="en-US" sz="2499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)) </a:t>
            </a:r>
            <a:r>
              <a:rPr lang="en-US" sz="2499" b="1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}</a:t>
            </a:r>
            <a:r>
              <a:rPr lang="en-US" sz="2499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,</a:t>
            </a:r>
          </a:p>
          <a:p>
            <a:pPr algn="l"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expenseDatabaseHelper = expenseDatabaseHelper,</a:t>
            </a:r>
          </a:p>
          <a:p>
            <a:pPr algn="l"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itemsDatabaseHelper = itemsDatabaseHelper</a:t>
            </a:r>
          </a:p>
          <a:p>
            <a:pPr algn="l"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)</a:t>
            </a:r>
          </a:p>
          <a:p>
            <a:pPr algn="l"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499" b="1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}</a:t>
            </a:r>
          </a:p>
          <a:p>
            <a:pPr algn="l">
              <a:lnSpc>
                <a:spcPts val="2999"/>
              </a:lnSpc>
            </a:pPr>
            <a:r>
              <a:rPr lang="en-US" sz="2499" b="1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 }</a:t>
            </a:r>
          </a:p>
          <a:p>
            <a:pPr algn="l">
              <a:lnSpc>
                <a:spcPts val="2999"/>
              </a:lnSpc>
            </a:pPr>
            <a:r>
              <a:rPr lang="en-US" sz="2499" b="1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 }</a:t>
            </a:r>
            <a:r>
              <a:rPr lang="en-US" sz="2499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}</a:t>
            </a:r>
          </a:p>
          <a:p>
            <a:pPr algn="l">
              <a:lnSpc>
                <a:spcPts val="2999"/>
              </a:lnSpc>
            </a:pPr>
            <a:endParaRPr lang="en-US" sz="2499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rot="4791364">
            <a:off x="9738483" y="5143500"/>
            <a:ext cx="10464870" cy="0"/>
          </a:xfrm>
          <a:prstGeom prst="line">
            <a:avLst/>
          </a:prstGeom>
          <a:ln w="9525" cap="rnd">
            <a:solidFill>
              <a:srgbClr val="5FCBE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AutoShape 3"/>
          <p:cNvSpPr/>
          <p:nvPr/>
        </p:nvSpPr>
        <p:spPr>
          <a:xfrm rot="8776573">
            <a:off x="10406482" y="7904560"/>
            <a:ext cx="8608175" cy="0"/>
          </a:xfrm>
          <a:prstGeom prst="line">
            <a:avLst/>
          </a:prstGeom>
          <a:ln w="9525" cap="rnd">
            <a:solidFill>
              <a:srgbClr val="5FCBEF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4" name="Group 4"/>
          <p:cNvGrpSpPr/>
          <p:nvPr/>
        </p:nvGrpSpPr>
        <p:grpSpPr>
          <a:xfrm>
            <a:off x="13772214" y="-12700"/>
            <a:ext cx="4511024" cy="10299701"/>
            <a:chOff x="0" y="0"/>
            <a:chExt cx="6014698" cy="13732934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6014720" cy="13732890"/>
            </a:xfrm>
            <a:custGeom>
              <a:avLst/>
              <a:gdLst/>
              <a:ahLst/>
              <a:cxnLst/>
              <a:rect l="l" t="t" r="r" b="b"/>
              <a:pathLst>
                <a:path w="6014720" h="13732890">
                  <a:moveTo>
                    <a:pt x="4091051" y="0"/>
                  </a:moveTo>
                  <a:lnTo>
                    <a:pt x="6014720" y="0"/>
                  </a:lnTo>
                  <a:lnTo>
                    <a:pt x="6014720" y="13732890"/>
                  </a:lnTo>
                  <a:lnTo>
                    <a:pt x="0" y="13732890"/>
                  </a:lnTo>
                  <a:lnTo>
                    <a:pt x="4091051" y="0"/>
                  </a:lnTo>
                  <a:close/>
                </a:path>
              </a:pathLst>
            </a:custGeom>
            <a:solidFill>
              <a:srgbClr val="5FCBEF">
                <a:alpha val="35686"/>
              </a:srgbClr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4405163" y="-12700"/>
            <a:ext cx="3882837" cy="10299701"/>
            <a:chOff x="0" y="0"/>
            <a:chExt cx="5177116" cy="13732934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5177155" cy="13732890"/>
            </a:xfrm>
            <a:custGeom>
              <a:avLst/>
              <a:gdLst/>
              <a:ahLst/>
              <a:cxnLst/>
              <a:rect l="l" t="t" r="r" b="b"/>
              <a:pathLst>
                <a:path w="5177155" h="13732890">
                  <a:moveTo>
                    <a:pt x="0" y="0"/>
                  </a:moveTo>
                  <a:lnTo>
                    <a:pt x="5177155" y="0"/>
                  </a:lnTo>
                  <a:lnTo>
                    <a:pt x="5177155" y="13732890"/>
                  </a:lnTo>
                  <a:lnTo>
                    <a:pt x="2418969" y="13732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BEF">
                <a:alpha val="19608"/>
              </a:srgbClr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13398499" y="4572000"/>
            <a:ext cx="4889501" cy="5715000"/>
            <a:chOff x="0" y="0"/>
            <a:chExt cx="6519334" cy="76200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519291" cy="7620000"/>
            </a:xfrm>
            <a:custGeom>
              <a:avLst/>
              <a:gdLst/>
              <a:ahLst/>
              <a:cxnLst/>
              <a:rect l="l" t="t" r="r" b="b"/>
              <a:pathLst>
                <a:path w="6519291" h="7620000">
                  <a:moveTo>
                    <a:pt x="0" y="7620000"/>
                  </a:moveTo>
                  <a:lnTo>
                    <a:pt x="6519291" y="0"/>
                  </a:lnTo>
                  <a:lnTo>
                    <a:pt x="6519291" y="7620000"/>
                  </a:lnTo>
                  <a:close/>
                </a:path>
              </a:pathLst>
            </a:custGeom>
            <a:solidFill>
              <a:srgbClr val="17B0E4">
                <a:alpha val="65882"/>
              </a:srgbClr>
            </a:solidFill>
          </p:spPr>
        </p:sp>
      </p:grpSp>
      <p:grpSp>
        <p:nvGrpSpPr>
          <p:cNvPr id="10" name="Group 10"/>
          <p:cNvGrpSpPr/>
          <p:nvPr/>
        </p:nvGrpSpPr>
        <p:grpSpPr>
          <a:xfrm>
            <a:off x="14001750" y="-12700"/>
            <a:ext cx="4281489" cy="10299701"/>
            <a:chOff x="0" y="0"/>
            <a:chExt cx="5708652" cy="13732934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5708650" cy="13732890"/>
            </a:xfrm>
            <a:custGeom>
              <a:avLst/>
              <a:gdLst/>
              <a:ahLst/>
              <a:cxnLst/>
              <a:rect l="l" t="t" r="r" b="b"/>
              <a:pathLst>
                <a:path w="5708650" h="13732890">
                  <a:moveTo>
                    <a:pt x="0" y="0"/>
                  </a:moveTo>
                  <a:lnTo>
                    <a:pt x="5708650" y="0"/>
                  </a:lnTo>
                  <a:lnTo>
                    <a:pt x="5708650" y="13732890"/>
                  </a:lnTo>
                  <a:lnTo>
                    <a:pt x="4941443" y="13732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B0E4">
                <a:alpha val="49804"/>
              </a:srgbClr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16348095" y="-12700"/>
            <a:ext cx="1935141" cy="10299701"/>
            <a:chOff x="0" y="0"/>
            <a:chExt cx="2580188" cy="13732934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2580259" cy="13732890"/>
            </a:xfrm>
            <a:custGeom>
              <a:avLst/>
              <a:gdLst/>
              <a:ahLst/>
              <a:cxnLst/>
              <a:rect l="l" t="t" r="r" b="b"/>
              <a:pathLst>
                <a:path w="2580259" h="13732890">
                  <a:moveTo>
                    <a:pt x="2039493" y="0"/>
                  </a:moveTo>
                  <a:lnTo>
                    <a:pt x="2580259" y="0"/>
                  </a:lnTo>
                  <a:lnTo>
                    <a:pt x="2580259" y="13732890"/>
                  </a:lnTo>
                  <a:lnTo>
                    <a:pt x="0" y="13732890"/>
                  </a:lnTo>
                  <a:lnTo>
                    <a:pt x="2039493" y="0"/>
                  </a:lnTo>
                  <a:close/>
                </a:path>
              </a:pathLst>
            </a:custGeom>
            <a:solidFill>
              <a:srgbClr val="2E83C3">
                <a:alpha val="69804"/>
              </a:srgbClr>
            </a:solidFill>
          </p:spPr>
        </p:sp>
      </p:grpSp>
      <p:grpSp>
        <p:nvGrpSpPr>
          <p:cNvPr id="14" name="Group 14"/>
          <p:cNvGrpSpPr/>
          <p:nvPr/>
        </p:nvGrpSpPr>
        <p:grpSpPr>
          <a:xfrm>
            <a:off x="16408499" y="-12700"/>
            <a:ext cx="1874737" cy="10299701"/>
            <a:chOff x="0" y="0"/>
            <a:chExt cx="2499650" cy="13732934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499614" cy="13732890"/>
            </a:xfrm>
            <a:custGeom>
              <a:avLst/>
              <a:gdLst/>
              <a:ahLst/>
              <a:cxnLst/>
              <a:rect l="l" t="t" r="r" b="b"/>
              <a:pathLst>
                <a:path w="2499614" h="13732890">
                  <a:moveTo>
                    <a:pt x="0" y="0"/>
                  </a:moveTo>
                  <a:lnTo>
                    <a:pt x="2499614" y="0"/>
                  </a:lnTo>
                  <a:lnTo>
                    <a:pt x="2499614" y="13732890"/>
                  </a:lnTo>
                  <a:lnTo>
                    <a:pt x="2218817" y="13732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6292">
                <a:alpha val="80000"/>
              </a:srgbClr>
            </a:solidFill>
          </p:spPr>
        </p:sp>
      </p:grpSp>
      <p:grpSp>
        <p:nvGrpSpPr>
          <p:cNvPr id="16" name="Group 16"/>
          <p:cNvGrpSpPr/>
          <p:nvPr/>
        </p:nvGrpSpPr>
        <p:grpSpPr>
          <a:xfrm>
            <a:off x="15557499" y="5384800"/>
            <a:ext cx="2725738" cy="4902200"/>
            <a:chOff x="0" y="0"/>
            <a:chExt cx="3634318" cy="6536266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3634359" cy="6536309"/>
            </a:xfrm>
            <a:custGeom>
              <a:avLst/>
              <a:gdLst/>
              <a:ahLst/>
              <a:cxnLst/>
              <a:rect l="l" t="t" r="r" b="b"/>
              <a:pathLst>
                <a:path w="3634359" h="6536309">
                  <a:moveTo>
                    <a:pt x="0" y="6536309"/>
                  </a:moveTo>
                  <a:lnTo>
                    <a:pt x="3634359" y="0"/>
                  </a:lnTo>
                  <a:lnTo>
                    <a:pt x="3634359" y="6536309"/>
                  </a:lnTo>
                  <a:close/>
                </a:path>
              </a:pathLst>
            </a:custGeom>
            <a:solidFill>
              <a:srgbClr val="17B0E4">
                <a:alpha val="65882"/>
              </a:srgbClr>
            </a:solidFill>
          </p:spPr>
        </p:sp>
      </p:grpSp>
      <p:grpSp>
        <p:nvGrpSpPr>
          <p:cNvPr id="18" name="Group 18"/>
          <p:cNvGrpSpPr/>
          <p:nvPr/>
        </p:nvGrpSpPr>
        <p:grpSpPr>
          <a:xfrm>
            <a:off x="0" y="6019800"/>
            <a:ext cx="673100" cy="4267200"/>
            <a:chOff x="0" y="0"/>
            <a:chExt cx="897466" cy="568960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897509" cy="5689600"/>
            </a:xfrm>
            <a:custGeom>
              <a:avLst/>
              <a:gdLst/>
              <a:ahLst/>
              <a:cxnLst/>
              <a:rect l="l" t="t" r="r" b="b"/>
              <a:pathLst>
                <a:path w="897509" h="5689600">
                  <a:moveTo>
                    <a:pt x="0" y="5689600"/>
                  </a:moveTo>
                  <a:lnTo>
                    <a:pt x="0" y="0"/>
                  </a:lnTo>
                  <a:lnTo>
                    <a:pt x="897509" y="5689600"/>
                  </a:lnTo>
                  <a:close/>
                </a:path>
              </a:pathLst>
            </a:custGeom>
            <a:solidFill>
              <a:srgbClr val="5FCBEF">
                <a:alpha val="69804"/>
              </a:srgbClr>
            </a:solidFill>
          </p:spPr>
        </p:sp>
      </p:grpSp>
      <p:sp>
        <p:nvSpPr>
          <p:cNvPr id="20" name="TextBox 20"/>
          <p:cNvSpPr txBox="1"/>
          <p:nvPr/>
        </p:nvSpPr>
        <p:spPr>
          <a:xfrm>
            <a:off x="867821" y="247650"/>
            <a:ext cx="13342620" cy="10039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@Composable</a:t>
            </a:r>
          </a:p>
          <a:p>
            <a:pPr algn="l"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fun DashboardScreen(</a:t>
            </a:r>
          </a:p>
          <a:p>
            <a:pPr algn="l"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onAddExpenseClick: () -&gt; Unit,</a:t>
            </a:r>
          </a:p>
          <a:p>
            <a:pPr algn="l"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onSetLimitClick: () -&gt; Unit,</a:t>
            </a:r>
          </a:p>
          <a:p>
            <a:pPr algn="l"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onViewRecordsClick: () -&gt; Unit,</a:t>
            </a:r>
          </a:p>
          <a:p>
            <a:pPr algn="l"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expenseDatabaseHelper: ExpenseDatabaseHelper,</a:t>
            </a:r>
          </a:p>
          <a:p>
            <a:pPr algn="l"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itemsDatabaseHelper: ItemsDatabaseHelper</a:t>
            </a:r>
          </a:p>
          <a:p>
            <a:pPr algn="l"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) {</a:t>
            </a:r>
          </a:p>
          <a:p>
            <a:pPr algn="l"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Column(</a:t>
            </a:r>
          </a:p>
          <a:p>
            <a:pPr algn="l"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modifier = Modifier</a:t>
            </a:r>
          </a:p>
          <a:p>
            <a:pPr algn="l"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.</a:t>
            </a:r>
            <a:r>
              <a:rPr lang="en-US" sz="2499" i="1">
                <a:solidFill>
                  <a:srgbClr val="000000"/>
                </a:solidFill>
                <a:latin typeface="Trebuchet MS Italics"/>
                <a:ea typeface="Trebuchet MS Italics"/>
                <a:cs typeface="Trebuchet MS Italics"/>
                <a:sym typeface="Trebuchet MS Italics"/>
              </a:rPr>
              <a:t>fillMaxSize</a:t>
            </a:r>
            <a:r>
              <a:rPr lang="en-US" sz="2499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()</a:t>
            </a:r>
          </a:p>
          <a:p>
            <a:pPr algn="l"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.</a:t>
            </a:r>
            <a:r>
              <a:rPr lang="en-US" sz="2499" i="1">
                <a:solidFill>
                  <a:srgbClr val="000000"/>
                </a:solidFill>
                <a:latin typeface="Trebuchet MS Italics"/>
                <a:ea typeface="Trebuchet MS Italics"/>
                <a:cs typeface="Trebuchet MS Italics"/>
                <a:sym typeface="Trebuchet MS Italics"/>
              </a:rPr>
              <a:t>background</a:t>
            </a:r>
            <a:r>
              <a:rPr lang="en-US" sz="2499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(</a:t>
            </a:r>
            <a:r>
              <a:rPr lang="en-US" sz="2499" i="1">
                <a:solidFill>
                  <a:srgbClr val="000000"/>
                </a:solidFill>
                <a:latin typeface="Trebuchet MS Italics"/>
                <a:ea typeface="Trebuchet MS Italics"/>
                <a:cs typeface="Trebuchet MS Italics"/>
                <a:sym typeface="Trebuchet MS Italics"/>
              </a:rPr>
              <a:t>Color</a:t>
            </a:r>
            <a:r>
              <a:rPr lang="en-US" sz="2499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(0xFFF5F5F5))</a:t>
            </a:r>
          </a:p>
          <a:p>
            <a:pPr algn="l"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.</a:t>
            </a:r>
            <a:r>
              <a:rPr lang="en-US" sz="2499" i="1">
                <a:solidFill>
                  <a:srgbClr val="000000"/>
                </a:solidFill>
                <a:latin typeface="Trebuchet MS Italics"/>
                <a:ea typeface="Trebuchet MS Italics"/>
                <a:cs typeface="Trebuchet MS Italics"/>
                <a:sym typeface="Trebuchet MS Italics"/>
              </a:rPr>
              <a:t>padding</a:t>
            </a:r>
            <a:r>
              <a:rPr lang="en-US" sz="2499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(16.</a:t>
            </a:r>
            <a:r>
              <a:rPr lang="en-US" sz="2499" i="1">
                <a:solidFill>
                  <a:srgbClr val="000000"/>
                </a:solidFill>
                <a:latin typeface="Trebuchet MS Italics"/>
                <a:ea typeface="Trebuchet MS Italics"/>
                <a:cs typeface="Trebuchet MS Italics"/>
                <a:sym typeface="Trebuchet MS Italics"/>
              </a:rPr>
              <a:t>dp</a:t>
            </a:r>
            <a:r>
              <a:rPr lang="en-US" sz="2499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)</a:t>
            </a:r>
          </a:p>
          <a:p>
            <a:pPr algn="l"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) </a:t>
            </a:r>
            <a:r>
              <a:rPr lang="en-US" sz="2499" b="1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{</a:t>
            </a:r>
          </a:p>
          <a:p>
            <a:pPr algn="l"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DashboardHeader()</a:t>
            </a:r>
          </a:p>
          <a:p>
            <a:pPr algn="l"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Spacer(modifier = Modifier.</a:t>
            </a:r>
            <a:r>
              <a:rPr lang="en-US" sz="2499" i="1">
                <a:solidFill>
                  <a:srgbClr val="000000"/>
                </a:solidFill>
                <a:latin typeface="Trebuchet MS Italics"/>
                <a:ea typeface="Trebuchet MS Italics"/>
                <a:cs typeface="Trebuchet MS Italics"/>
                <a:sym typeface="Trebuchet MS Italics"/>
              </a:rPr>
              <a:t>height</a:t>
            </a:r>
            <a:r>
              <a:rPr lang="en-US" sz="2499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(24.</a:t>
            </a:r>
            <a:r>
              <a:rPr lang="en-US" sz="2499" i="1">
                <a:solidFill>
                  <a:srgbClr val="000000"/>
                </a:solidFill>
                <a:latin typeface="Trebuchet MS Italics"/>
                <a:ea typeface="Trebuchet MS Italics"/>
                <a:cs typeface="Trebuchet MS Italics"/>
                <a:sym typeface="Trebuchet MS Italics"/>
              </a:rPr>
              <a:t>dp</a:t>
            </a:r>
            <a:r>
              <a:rPr lang="en-US" sz="2499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))</a:t>
            </a:r>
          </a:p>
          <a:p>
            <a:pPr algn="l"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QuickStats(expenseDatabaseHelper)</a:t>
            </a:r>
          </a:p>
          <a:p>
            <a:pPr algn="l"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Spacer(modifier = Modifier.</a:t>
            </a:r>
            <a:r>
              <a:rPr lang="en-US" sz="2499" i="1">
                <a:solidFill>
                  <a:srgbClr val="000000"/>
                </a:solidFill>
                <a:latin typeface="Trebuchet MS Italics"/>
                <a:ea typeface="Trebuchet MS Italics"/>
                <a:cs typeface="Trebuchet MS Italics"/>
                <a:sym typeface="Trebuchet MS Italics"/>
              </a:rPr>
              <a:t>height</a:t>
            </a:r>
            <a:r>
              <a:rPr lang="en-US" sz="2499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(24.</a:t>
            </a:r>
            <a:r>
              <a:rPr lang="en-US" sz="2499" i="1">
                <a:solidFill>
                  <a:srgbClr val="000000"/>
                </a:solidFill>
                <a:latin typeface="Trebuchet MS Italics"/>
                <a:ea typeface="Trebuchet MS Italics"/>
                <a:cs typeface="Trebuchet MS Italics"/>
                <a:sym typeface="Trebuchet MS Italics"/>
              </a:rPr>
              <a:t>dp</a:t>
            </a:r>
            <a:r>
              <a:rPr lang="en-US" sz="2499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))</a:t>
            </a:r>
          </a:p>
          <a:p>
            <a:pPr algn="l"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ActionCards(</a:t>
            </a:r>
          </a:p>
          <a:p>
            <a:pPr algn="l"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onAddExpenseClick = onAddExpenseClick,</a:t>
            </a:r>
          </a:p>
          <a:p>
            <a:pPr algn="l"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onSetLimitClick = onSetLimitClick,</a:t>
            </a:r>
          </a:p>
          <a:p>
            <a:pPr algn="l"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onViewRecordsClick = onViewRecordsClick)</a:t>
            </a:r>
          </a:p>
          <a:p>
            <a:pPr algn="l"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Spacer(modifier = Modifier.</a:t>
            </a:r>
            <a:r>
              <a:rPr lang="en-US" sz="2499" i="1">
                <a:solidFill>
                  <a:srgbClr val="000000"/>
                </a:solidFill>
                <a:latin typeface="Trebuchet MS Italics"/>
                <a:ea typeface="Trebuchet MS Italics"/>
                <a:cs typeface="Trebuchet MS Italics"/>
                <a:sym typeface="Trebuchet MS Italics"/>
              </a:rPr>
              <a:t>height</a:t>
            </a:r>
            <a:r>
              <a:rPr lang="en-US" sz="2499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(24.</a:t>
            </a:r>
            <a:r>
              <a:rPr lang="en-US" sz="2499" i="1">
                <a:solidFill>
                  <a:srgbClr val="000000"/>
                </a:solidFill>
                <a:latin typeface="Trebuchet MS Italics"/>
                <a:ea typeface="Trebuchet MS Italics"/>
                <a:cs typeface="Trebuchet MS Italics"/>
                <a:sym typeface="Trebuchet MS Italics"/>
              </a:rPr>
              <a:t>dp</a:t>
            </a:r>
            <a:r>
              <a:rPr lang="en-US" sz="2499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))</a:t>
            </a:r>
          </a:p>
          <a:p>
            <a:pPr algn="l"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RecentTransactions(itemsDatabaseHelper)</a:t>
            </a:r>
          </a:p>
          <a:p>
            <a:pPr algn="l"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499" b="1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}</a:t>
            </a:r>
          </a:p>
          <a:p>
            <a:pPr algn="l"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}</a:t>
            </a:r>
          </a:p>
          <a:p>
            <a:pPr algn="l">
              <a:lnSpc>
                <a:spcPts val="2999"/>
              </a:lnSpc>
            </a:pPr>
            <a:endParaRPr lang="en-US" sz="2499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rot="4791364">
            <a:off x="9738483" y="5143500"/>
            <a:ext cx="10464870" cy="0"/>
          </a:xfrm>
          <a:prstGeom prst="line">
            <a:avLst/>
          </a:prstGeom>
          <a:ln w="9525" cap="rnd">
            <a:solidFill>
              <a:srgbClr val="5FCBE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AutoShape 3"/>
          <p:cNvSpPr/>
          <p:nvPr/>
        </p:nvSpPr>
        <p:spPr>
          <a:xfrm rot="8776573">
            <a:off x="10406482" y="7904560"/>
            <a:ext cx="8608175" cy="0"/>
          </a:xfrm>
          <a:prstGeom prst="line">
            <a:avLst/>
          </a:prstGeom>
          <a:ln w="9525" cap="rnd">
            <a:solidFill>
              <a:srgbClr val="5FCBEF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4" name="Group 4"/>
          <p:cNvGrpSpPr/>
          <p:nvPr/>
        </p:nvGrpSpPr>
        <p:grpSpPr>
          <a:xfrm>
            <a:off x="13772214" y="-12700"/>
            <a:ext cx="4511024" cy="10299701"/>
            <a:chOff x="0" y="0"/>
            <a:chExt cx="6014698" cy="13732934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6014720" cy="13732890"/>
            </a:xfrm>
            <a:custGeom>
              <a:avLst/>
              <a:gdLst/>
              <a:ahLst/>
              <a:cxnLst/>
              <a:rect l="l" t="t" r="r" b="b"/>
              <a:pathLst>
                <a:path w="6014720" h="13732890">
                  <a:moveTo>
                    <a:pt x="4091051" y="0"/>
                  </a:moveTo>
                  <a:lnTo>
                    <a:pt x="6014720" y="0"/>
                  </a:lnTo>
                  <a:lnTo>
                    <a:pt x="6014720" y="13732890"/>
                  </a:lnTo>
                  <a:lnTo>
                    <a:pt x="0" y="13732890"/>
                  </a:lnTo>
                  <a:lnTo>
                    <a:pt x="4091051" y="0"/>
                  </a:lnTo>
                  <a:close/>
                </a:path>
              </a:pathLst>
            </a:custGeom>
            <a:solidFill>
              <a:srgbClr val="5FCBEF">
                <a:alpha val="35686"/>
              </a:srgbClr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4405163" y="-12700"/>
            <a:ext cx="3882837" cy="10299701"/>
            <a:chOff x="0" y="0"/>
            <a:chExt cx="5177116" cy="13732934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5177155" cy="13732890"/>
            </a:xfrm>
            <a:custGeom>
              <a:avLst/>
              <a:gdLst/>
              <a:ahLst/>
              <a:cxnLst/>
              <a:rect l="l" t="t" r="r" b="b"/>
              <a:pathLst>
                <a:path w="5177155" h="13732890">
                  <a:moveTo>
                    <a:pt x="0" y="0"/>
                  </a:moveTo>
                  <a:lnTo>
                    <a:pt x="5177155" y="0"/>
                  </a:lnTo>
                  <a:lnTo>
                    <a:pt x="5177155" y="13732890"/>
                  </a:lnTo>
                  <a:lnTo>
                    <a:pt x="2418969" y="13732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BEF">
                <a:alpha val="19608"/>
              </a:srgbClr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13398499" y="4572000"/>
            <a:ext cx="4889501" cy="5715000"/>
            <a:chOff x="0" y="0"/>
            <a:chExt cx="6519334" cy="76200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519291" cy="7620000"/>
            </a:xfrm>
            <a:custGeom>
              <a:avLst/>
              <a:gdLst/>
              <a:ahLst/>
              <a:cxnLst/>
              <a:rect l="l" t="t" r="r" b="b"/>
              <a:pathLst>
                <a:path w="6519291" h="7620000">
                  <a:moveTo>
                    <a:pt x="0" y="7620000"/>
                  </a:moveTo>
                  <a:lnTo>
                    <a:pt x="6519291" y="0"/>
                  </a:lnTo>
                  <a:lnTo>
                    <a:pt x="6519291" y="7620000"/>
                  </a:lnTo>
                  <a:close/>
                </a:path>
              </a:pathLst>
            </a:custGeom>
            <a:solidFill>
              <a:srgbClr val="17B0E4">
                <a:alpha val="65882"/>
              </a:srgbClr>
            </a:solidFill>
          </p:spPr>
        </p:sp>
      </p:grpSp>
      <p:grpSp>
        <p:nvGrpSpPr>
          <p:cNvPr id="10" name="Group 10"/>
          <p:cNvGrpSpPr/>
          <p:nvPr/>
        </p:nvGrpSpPr>
        <p:grpSpPr>
          <a:xfrm>
            <a:off x="14001750" y="-12700"/>
            <a:ext cx="4281489" cy="10299701"/>
            <a:chOff x="0" y="0"/>
            <a:chExt cx="5708652" cy="13732934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5708650" cy="13732890"/>
            </a:xfrm>
            <a:custGeom>
              <a:avLst/>
              <a:gdLst/>
              <a:ahLst/>
              <a:cxnLst/>
              <a:rect l="l" t="t" r="r" b="b"/>
              <a:pathLst>
                <a:path w="5708650" h="13732890">
                  <a:moveTo>
                    <a:pt x="0" y="0"/>
                  </a:moveTo>
                  <a:lnTo>
                    <a:pt x="5708650" y="0"/>
                  </a:lnTo>
                  <a:lnTo>
                    <a:pt x="5708650" y="13732890"/>
                  </a:lnTo>
                  <a:lnTo>
                    <a:pt x="4941443" y="13732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B0E4">
                <a:alpha val="49804"/>
              </a:srgbClr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16348095" y="-12700"/>
            <a:ext cx="1935141" cy="10299701"/>
            <a:chOff x="0" y="0"/>
            <a:chExt cx="2580188" cy="13732934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2580259" cy="13732890"/>
            </a:xfrm>
            <a:custGeom>
              <a:avLst/>
              <a:gdLst/>
              <a:ahLst/>
              <a:cxnLst/>
              <a:rect l="l" t="t" r="r" b="b"/>
              <a:pathLst>
                <a:path w="2580259" h="13732890">
                  <a:moveTo>
                    <a:pt x="2039493" y="0"/>
                  </a:moveTo>
                  <a:lnTo>
                    <a:pt x="2580259" y="0"/>
                  </a:lnTo>
                  <a:lnTo>
                    <a:pt x="2580259" y="13732890"/>
                  </a:lnTo>
                  <a:lnTo>
                    <a:pt x="0" y="13732890"/>
                  </a:lnTo>
                  <a:lnTo>
                    <a:pt x="2039493" y="0"/>
                  </a:lnTo>
                  <a:close/>
                </a:path>
              </a:pathLst>
            </a:custGeom>
            <a:solidFill>
              <a:srgbClr val="2E83C3">
                <a:alpha val="69804"/>
              </a:srgbClr>
            </a:solidFill>
          </p:spPr>
        </p:sp>
      </p:grpSp>
      <p:grpSp>
        <p:nvGrpSpPr>
          <p:cNvPr id="14" name="Group 14"/>
          <p:cNvGrpSpPr/>
          <p:nvPr/>
        </p:nvGrpSpPr>
        <p:grpSpPr>
          <a:xfrm>
            <a:off x="16408499" y="-12700"/>
            <a:ext cx="1874737" cy="10299701"/>
            <a:chOff x="0" y="0"/>
            <a:chExt cx="2499650" cy="13732934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499614" cy="13732890"/>
            </a:xfrm>
            <a:custGeom>
              <a:avLst/>
              <a:gdLst/>
              <a:ahLst/>
              <a:cxnLst/>
              <a:rect l="l" t="t" r="r" b="b"/>
              <a:pathLst>
                <a:path w="2499614" h="13732890">
                  <a:moveTo>
                    <a:pt x="0" y="0"/>
                  </a:moveTo>
                  <a:lnTo>
                    <a:pt x="2499614" y="0"/>
                  </a:lnTo>
                  <a:lnTo>
                    <a:pt x="2499614" y="13732890"/>
                  </a:lnTo>
                  <a:lnTo>
                    <a:pt x="2218817" y="13732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6292">
                <a:alpha val="80000"/>
              </a:srgbClr>
            </a:solidFill>
          </p:spPr>
        </p:sp>
      </p:grpSp>
      <p:grpSp>
        <p:nvGrpSpPr>
          <p:cNvPr id="16" name="Group 16"/>
          <p:cNvGrpSpPr/>
          <p:nvPr/>
        </p:nvGrpSpPr>
        <p:grpSpPr>
          <a:xfrm>
            <a:off x="15557499" y="5384800"/>
            <a:ext cx="2725738" cy="4902200"/>
            <a:chOff x="0" y="0"/>
            <a:chExt cx="3634318" cy="6536266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3634359" cy="6536309"/>
            </a:xfrm>
            <a:custGeom>
              <a:avLst/>
              <a:gdLst/>
              <a:ahLst/>
              <a:cxnLst/>
              <a:rect l="l" t="t" r="r" b="b"/>
              <a:pathLst>
                <a:path w="3634359" h="6536309">
                  <a:moveTo>
                    <a:pt x="0" y="6536309"/>
                  </a:moveTo>
                  <a:lnTo>
                    <a:pt x="3634359" y="0"/>
                  </a:lnTo>
                  <a:lnTo>
                    <a:pt x="3634359" y="6536309"/>
                  </a:lnTo>
                  <a:close/>
                </a:path>
              </a:pathLst>
            </a:custGeom>
            <a:solidFill>
              <a:srgbClr val="17B0E4">
                <a:alpha val="65882"/>
              </a:srgbClr>
            </a:solidFill>
          </p:spPr>
        </p:sp>
      </p:grpSp>
      <p:grpSp>
        <p:nvGrpSpPr>
          <p:cNvPr id="18" name="Group 18"/>
          <p:cNvGrpSpPr/>
          <p:nvPr/>
        </p:nvGrpSpPr>
        <p:grpSpPr>
          <a:xfrm>
            <a:off x="0" y="6019800"/>
            <a:ext cx="673100" cy="4267200"/>
            <a:chOff x="0" y="0"/>
            <a:chExt cx="897466" cy="568960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897509" cy="5689600"/>
            </a:xfrm>
            <a:custGeom>
              <a:avLst/>
              <a:gdLst/>
              <a:ahLst/>
              <a:cxnLst/>
              <a:rect l="l" t="t" r="r" b="b"/>
              <a:pathLst>
                <a:path w="897509" h="5689600">
                  <a:moveTo>
                    <a:pt x="0" y="5689600"/>
                  </a:moveTo>
                  <a:lnTo>
                    <a:pt x="0" y="0"/>
                  </a:lnTo>
                  <a:lnTo>
                    <a:pt x="897509" y="5689600"/>
                  </a:lnTo>
                  <a:close/>
                </a:path>
              </a:pathLst>
            </a:custGeom>
            <a:solidFill>
              <a:srgbClr val="5FCBEF">
                <a:alpha val="69804"/>
              </a:srgbClr>
            </a:solidFill>
          </p:spPr>
        </p:sp>
      </p:grpSp>
      <p:sp>
        <p:nvSpPr>
          <p:cNvPr id="20" name="TextBox 20"/>
          <p:cNvSpPr txBox="1"/>
          <p:nvPr/>
        </p:nvSpPr>
        <p:spPr>
          <a:xfrm>
            <a:off x="673100" y="476250"/>
            <a:ext cx="13380720" cy="81819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@Composable</a:t>
            </a:r>
          </a:p>
          <a:p>
            <a:pPr algn="l"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fun DashboardHeader() {</a:t>
            </a:r>
          </a:p>
          <a:p>
            <a:pPr algn="l"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val currentDate = remember </a:t>
            </a:r>
            <a:r>
              <a:rPr lang="en-US" sz="2499" b="1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{</a:t>
            </a:r>
          </a:p>
          <a:p>
            <a:pPr algn="l">
              <a:lnSpc>
                <a:spcPts val="2999"/>
              </a:lnSpc>
            </a:pPr>
            <a:r>
              <a:rPr lang="en-US" sz="2499" b="1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 </a:t>
            </a:r>
            <a:r>
              <a:rPr lang="en-US" sz="2499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SimpleDateFormat("EEEE, dd MMM yyyy", Locale.getDefault()).format(Date())</a:t>
            </a:r>
          </a:p>
          <a:p>
            <a:pPr algn="l"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499" b="1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}</a:t>
            </a:r>
          </a:p>
          <a:p>
            <a:pPr algn="l">
              <a:lnSpc>
                <a:spcPts val="2999"/>
              </a:lnSpc>
            </a:pPr>
            <a:endParaRPr lang="en-US" sz="2499" b="1">
              <a:solidFill>
                <a:srgbClr val="000000"/>
              </a:solidFill>
              <a:latin typeface="Trebuchet MS Bold"/>
              <a:ea typeface="Trebuchet MS Bold"/>
              <a:cs typeface="Trebuchet MS Bold"/>
              <a:sym typeface="Trebuchet MS Bold"/>
            </a:endParaRPr>
          </a:p>
          <a:p>
            <a:pPr algn="l">
              <a:lnSpc>
                <a:spcPts val="2999"/>
              </a:lnSpc>
            </a:pPr>
            <a:r>
              <a:rPr lang="en-US" sz="2499" b="1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 </a:t>
            </a:r>
            <a:r>
              <a:rPr lang="en-US" sz="2499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Column </a:t>
            </a:r>
            <a:r>
              <a:rPr lang="en-US" sz="2499" b="1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{</a:t>
            </a:r>
          </a:p>
          <a:p>
            <a:pPr algn="l">
              <a:lnSpc>
                <a:spcPts val="2999"/>
              </a:lnSpc>
            </a:pPr>
            <a:r>
              <a:rPr lang="en-US" sz="2499" b="1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 </a:t>
            </a:r>
            <a:r>
              <a:rPr lang="en-US" sz="2499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Text(</a:t>
            </a:r>
          </a:p>
          <a:p>
            <a:pPr algn="l"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text = "Expense Dashboard",</a:t>
            </a:r>
          </a:p>
          <a:p>
            <a:pPr algn="l"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fontSize = 28.</a:t>
            </a:r>
            <a:r>
              <a:rPr lang="en-US" sz="2499" i="1">
                <a:solidFill>
                  <a:srgbClr val="000000"/>
                </a:solidFill>
                <a:latin typeface="Trebuchet MS Italics"/>
                <a:ea typeface="Trebuchet MS Italics"/>
                <a:cs typeface="Trebuchet MS Italics"/>
                <a:sym typeface="Trebuchet MS Italics"/>
              </a:rPr>
              <a:t>sp</a:t>
            </a:r>
            <a:r>
              <a:rPr lang="en-US" sz="2499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,</a:t>
            </a:r>
          </a:p>
          <a:p>
            <a:pPr algn="l"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fontWeight = FontWeight.Bold,</a:t>
            </a:r>
          </a:p>
          <a:p>
            <a:pPr algn="l"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color = </a:t>
            </a:r>
            <a:r>
              <a:rPr lang="en-US" sz="2499" i="1">
                <a:solidFill>
                  <a:srgbClr val="000000"/>
                </a:solidFill>
                <a:latin typeface="Trebuchet MS Italics"/>
                <a:ea typeface="Trebuchet MS Italics"/>
                <a:cs typeface="Trebuchet MS Italics"/>
                <a:sym typeface="Trebuchet MS Italics"/>
              </a:rPr>
              <a:t>Color</a:t>
            </a:r>
            <a:r>
              <a:rPr lang="en-US" sz="2499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(0xFF2C3E50)</a:t>
            </a:r>
          </a:p>
          <a:p>
            <a:pPr algn="l"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)</a:t>
            </a:r>
          </a:p>
          <a:p>
            <a:pPr algn="l"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Text(</a:t>
            </a:r>
          </a:p>
          <a:p>
            <a:pPr algn="l"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text = currentDate,</a:t>
            </a:r>
          </a:p>
          <a:p>
            <a:pPr algn="l"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fontSize = 14.</a:t>
            </a:r>
            <a:r>
              <a:rPr lang="en-US" sz="2499" i="1">
                <a:solidFill>
                  <a:srgbClr val="000000"/>
                </a:solidFill>
                <a:latin typeface="Trebuchet MS Italics"/>
                <a:ea typeface="Trebuchet MS Italics"/>
                <a:cs typeface="Trebuchet MS Italics"/>
                <a:sym typeface="Trebuchet MS Italics"/>
              </a:rPr>
              <a:t>sp</a:t>
            </a:r>
            <a:r>
              <a:rPr lang="en-US" sz="2499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,</a:t>
            </a:r>
          </a:p>
          <a:p>
            <a:pPr algn="l"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color = Color.Gray</a:t>
            </a:r>
          </a:p>
          <a:p>
            <a:pPr algn="l"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)</a:t>
            </a:r>
          </a:p>
          <a:p>
            <a:pPr algn="l"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499" b="1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}</a:t>
            </a:r>
          </a:p>
          <a:p>
            <a:pPr algn="l"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}</a:t>
            </a:r>
          </a:p>
          <a:p>
            <a:pPr algn="l">
              <a:lnSpc>
                <a:spcPts val="2999"/>
              </a:lnSpc>
            </a:pPr>
            <a:endParaRPr lang="en-US" sz="2499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algn="l">
              <a:lnSpc>
                <a:spcPts val="2999"/>
              </a:lnSpc>
            </a:pPr>
            <a:endParaRPr lang="en-US" sz="2499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rot="4791364">
            <a:off x="9738483" y="5143500"/>
            <a:ext cx="10464870" cy="0"/>
          </a:xfrm>
          <a:prstGeom prst="line">
            <a:avLst/>
          </a:prstGeom>
          <a:ln w="9525" cap="rnd">
            <a:solidFill>
              <a:srgbClr val="5FCBE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AutoShape 3"/>
          <p:cNvSpPr/>
          <p:nvPr/>
        </p:nvSpPr>
        <p:spPr>
          <a:xfrm rot="8776573">
            <a:off x="10406482" y="7904560"/>
            <a:ext cx="8608175" cy="0"/>
          </a:xfrm>
          <a:prstGeom prst="line">
            <a:avLst/>
          </a:prstGeom>
          <a:ln w="9525" cap="rnd">
            <a:solidFill>
              <a:srgbClr val="5FCBEF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4" name="Group 4"/>
          <p:cNvGrpSpPr/>
          <p:nvPr/>
        </p:nvGrpSpPr>
        <p:grpSpPr>
          <a:xfrm>
            <a:off x="13772214" y="-12700"/>
            <a:ext cx="4511024" cy="10299701"/>
            <a:chOff x="0" y="0"/>
            <a:chExt cx="6014698" cy="13732934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6014720" cy="13732890"/>
            </a:xfrm>
            <a:custGeom>
              <a:avLst/>
              <a:gdLst/>
              <a:ahLst/>
              <a:cxnLst/>
              <a:rect l="l" t="t" r="r" b="b"/>
              <a:pathLst>
                <a:path w="6014720" h="13732890">
                  <a:moveTo>
                    <a:pt x="4091051" y="0"/>
                  </a:moveTo>
                  <a:lnTo>
                    <a:pt x="6014720" y="0"/>
                  </a:lnTo>
                  <a:lnTo>
                    <a:pt x="6014720" y="13732890"/>
                  </a:lnTo>
                  <a:lnTo>
                    <a:pt x="0" y="13732890"/>
                  </a:lnTo>
                  <a:lnTo>
                    <a:pt x="4091051" y="0"/>
                  </a:lnTo>
                  <a:close/>
                </a:path>
              </a:pathLst>
            </a:custGeom>
            <a:solidFill>
              <a:srgbClr val="5FCBEF">
                <a:alpha val="35686"/>
              </a:srgbClr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4405163" y="-12700"/>
            <a:ext cx="3882837" cy="10299701"/>
            <a:chOff x="0" y="0"/>
            <a:chExt cx="5177116" cy="13732934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5177155" cy="13732890"/>
            </a:xfrm>
            <a:custGeom>
              <a:avLst/>
              <a:gdLst/>
              <a:ahLst/>
              <a:cxnLst/>
              <a:rect l="l" t="t" r="r" b="b"/>
              <a:pathLst>
                <a:path w="5177155" h="13732890">
                  <a:moveTo>
                    <a:pt x="0" y="0"/>
                  </a:moveTo>
                  <a:lnTo>
                    <a:pt x="5177155" y="0"/>
                  </a:lnTo>
                  <a:lnTo>
                    <a:pt x="5177155" y="13732890"/>
                  </a:lnTo>
                  <a:lnTo>
                    <a:pt x="2418969" y="13732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BEF">
                <a:alpha val="19608"/>
              </a:srgbClr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13398499" y="4572000"/>
            <a:ext cx="4889501" cy="5715000"/>
            <a:chOff x="0" y="0"/>
            <a:chExt cx="6519334" cy="76200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519291" cy="7620000"/>
            </a:xfrm>
            <a:custGeom>
              <a:avLst/>
              <a:gdLst/>
              <a:ahLst/>
              <a:cxnLst/>
              <a:rect l="l" t="t" r="r" b="b"/>
              <a:pathLst>
                <a:path w="6519291" h="7620000">
                  <a:moveTo>
                    <a:pt x="0" y="7620000"/>
                  </a:moveTo>
                  <a:lnTo>
                    <a:pt x="6519291" y="0"/>
                  </a:lnTo>
                  <a:lnTo>
                    <a:pt x="6519291" y="7620000"/>
                  </a:lnTo>
                  <a:close/>
                </a:path>
              </a:pathLst>
            </a:custGeom>
            <a:solidFill>
              <a:srgbClr val="17B0E4">
                <a:alpha val="65882"/>
              </a:srgbClr>
            </a:solidFill>
          </p:spPr>
        </p:sp>
      </p:grpSp>
      <p:grpSp>
        <p:nvGrpSpPr>
          <p:cNvPr id="10" name="Group 10"/>
          <p:cNvGrpSpPr/>
          <p:nvPr/>
        </p:nvGrpSpPr>
        <p:grpSpPr>
          <a:xfrm>
            <a:off x="14001750" y="-12700"/>
            <a:ext cx="4281489" cy="10299701"/>
            <a:chOff x="0" y="0"/>
            <a:chExt cx="5708652" cy="13732934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5708650" cy="13732890"/>
            </a:xfrm>
            <a:custGeom>
              <a:avLst/>
              <a:gdLst/>
              <a:ahLst/>
              <a:cxnLst/>
              <a:rect l="l" t="t" r="r" b="b"/>
              <a:pathLst>
                <a:path w="5708650" h="13732890">
                  <a:moveTo>
                    <a:pt x="0" y="0"/>
                  </a:moveTo>
                  <a:lnTo>
                    <a:pt x="5708650" y="0"/>
                  </a:lnTo>
                  <a:lnTo>
                    <a:pt x="5708650" y="13732890"/>
                  </a:lnTo>
                  <a:lnTo>
                    <a:pt x="4941443" y="13732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B0E4">
                <a:alpha val="49804"/>
              </a:srgbClr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16348095" y="-12700"/>
            <a:ext cx="1935141" cy="10299701"/>
            <a:chOff x="0" y="0"/>
            <a:chExt cx="2580188" cy="13732934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2580259" cy="13732890"/>
            </a:xfrm>
            <a:custGeom>
              <a:avLst/>
              <a:gdLst/>
              <a:ahLst/>
              <a:cxnLst/>
              <a:rect l="l" t="t" r="r" b="b"/>
              <a:pathLst>
                <a:path w="2580259" h="13732890">
                  <a:moveTo>
                    <a:pt x="2039493" y="0"/>
                  </a:moveTo>
                  <a:lnTo>
                    <a:pt x="2580259" y="0"/>
                  </a:lnTo>
                  <a:lnTo>
                    <a:pt x="2580259" y="13732890"/>
                  </a:lnTo>
                  <a:lnTo>
                    <a:pt x="0" y="13732890"/>
                  </a:lnTo>
                  <a:lnTo>
                    <a:pt x="2039493" y="0"/>
                  </a:lnTo>
                  <a:close/>
                </a:path>
              </a:pathLst>
            </a:custGeom>
            <a:solidFill>
              <a:srgbClr val="2E83C3">
                <a:alpha val="69804"/>
              </a:srgbClr>
            </a:solidFill>
          </p:spPr>
        </p:sp>
      </p:grpSp>
      <p:grpSp>
        <p:nvGrpSpPr>
          <p:cNvPr id="14" name="Group 14"/>
          <p:cNvGrpSpPr/>
          <p:nvPr/>
        </p:nvGrpSpPr>
        <p:grpSpPr>
          <a:xfrm>
            <a:off x="16408499" y="-12700"/>
            <a:ext cx="1874737" cy="10299701"/>
            <a:chOff x="0" y="0"/>
            <a:chExt cx="2499650" cy="13732934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499614" cy="13732890"/>
            </a:xfrm>
            <a:custGeom>
              <a:avLst/>
              <a:gdLst/>
              <a:ahLst/>
              <a:cxnLst/>
              <a:rect l="l" t="t" r="r" b="b"/>
              <a:pathLst>
                <a:path w="2499614" h="13732890">
                  <a:moveTo>
                    <a:pt x="0" y="0"/>
                  </a:moveTo>
                  <a:lnTo>
                    <a:pt x="2499614" y="0"/>
                  </a:lnTo>
                  <a:lnTo>
                    <a:pt x="2499614" y="13732890"/>
                  </a:lnTo>
                  <a:lnTo>
                    <a:pt x="2218817" y="13732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6292">
                <a:alpha val="80000"/>
              </a:srgbClr>
            </a:solidFill>
          </p:spPr>
        </p:sp>
      </p:grpSp>
      <p:grpSp>
        <p:nvGrpSpPr>
          <p:cNvPr id="16" name="Group 16"/>
          <p:cNvGrpSpPr/>
          <p:nvPr/>
        </p:nvGrpSpPr>
        <p:grpSpPr>
          <a:xfrm>
            <a:off x="15557499" y="5384800"/>
            <a:ext cx="2725738" cy="4902200"/>
            <a:chOff x="0" y="0"/>
            <a:chExt cx="3634318" cy="6536266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3634359" cy="6536309"/>
            </a:xfrm>
            <a:custGeom>
              <a:avLst/>
              <a:gdLst/>
              <a:ahLst/>
              <a:cxnLst/>
              <a:rect l="l" t="t" r="r" b="b"/>
              <a:pathLst>
                <a:path w="3634359" h="6536309">
                  <a:moveTo>
                    <a:pt x="0" y="6536309"/>
                  </a:moveTo>
                  <a:lnTo>
                    <a:pt x="3634359" y="0"/>
                  </a:lnTo>
                  <a:lnTo>
                    <a:pt x="3634359" y="6536309"/>
                  </a:lnTo>
                  <a:close/>
                </a:path>
              </a:pathLst>
            </a:custGeom>
            <a:solidFill>
              <a:srgbClr val="17B0E4">
                <a:alpha val="65882"/>
              </a:srgbClr>
            </a:solidFill>
          </p:spPr>
        </p:sp>
      </p:grpSp>
      <p:grpSp>
        <p:nvGrpSpPr>
          <p:cNvPr id="18" name="Group 18"/>
          <p:cNvGrpSpPr/>
          <p:nvPr/>
        </p:nvGrpSpPr>
        <p:grpSpPr>
          <a:xfrm>
            <a:off x="0" y="6019800"/>
            <a:ext cx="673100" cy="4267200"/>
            <a:chOff x="0" y="0"/>
            <a:chExt cx="897466" cy="568960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897509" cy="5689600"/>
            </a:xfrm>
            <a:custGeom>
              <a:avLst/>
              <a:gdLst/>
              <a:ahLst/>
              <a:cxnLst/>
              <a:rect l="l" t="t" r="r" b="b"/>
              <a:pathLst>
                <a:path w="897509" h="5689600">
                  <a:moveTo>
                    <a:pt x="0" y="5689600"/>
                  </a:moveTo>
                  <a:lnTo>
                    <a:pt x="0" y="0"/>
                  </a:lnTo>
                  <a:lnTo>
                    <a:pt x="897509" y="5689600"/>
                  </a:lnTo>
                  <a:close/>
                </a:path>
              </a:pathLst>
            </a:custGeom>
            <a:solidFill>
              <a:srgbClr val="5FCBEF">
                <a:alpha val="69804"/>
              </a:srgbClr>
            </a:solidFill>
          </p:spPr>
        </p:sp>
      </p:grpSp>
      <p:sp>
        <p:nvSpPr>
          <p:cNvPr id="20" name="TextBox 20"/>
          <p:cNvSpPr txBox="1"/>
          <p:nvPr/>
        </p:nvSpPr>
        <p:spPr>
          <a:xfrm>
            <a:off x="772571" y="296594"/>
            <a:ext cx="13533120" cy="9925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sz="25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@Composable</a:t>
            </a:r>
          </a:p>
          <a:p>
            <a:pPr algn="l">
              <a:lnSpc>
                <a:spcPts val="3000"/>
              </a:lnSpc>
            </a:pPr>
            <a:r>
              <a:rPr lang="en-US" sz="25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fun QuickStats(expenseDatabaseHelper: ExpenseDatabaseHelper) {</a:t>
            </a:r>
          </a:p>
          <a:p>
            <a:pPr algn="l">
              <a:lnSpc>
                <a:spcPts val="3000"/>
              </a:lnSpc>
            </a:pPr>
            <a:r>
              <a:rPr lang="en-US" sz="25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val remainingAmount = remember </a:t>
            </a:r>
            <a:r>
              <a:rPr lang="en-US" sz="2500" b="1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{</a:t>
            </a:r>
          </a:p>
          <a:p>
            <a:pPr algn="l">
              <a:lnSpc>
                <a:spcPts val="3000"/>
              </a:lnSpc>
            </a:pPr>
            <a:r>
              <a:rPr lang="en-US" sz="2500" b="1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 </a:t>
            </a:r>
            <a:r>
              <a:rPr lang="en-US" sz="25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expenseDatabaseHelper.getExpenseAmount(1) ?: 0</a:t>
            </a:r>
          </a:p>
          <a:p>
            <a:pPr algn="l">
              <a:lnSpc>
                <a:spcPts val="3000"/>
              </a:lnSpc>
            </a:pPr>
            <a:r>
              <a:rPr lang="en-US" sz="25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500" b="1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}</a:t>
            </a:r>
          </a:p>
          <a:p>
            <a:pPr algn="l">
              <a:lnSpc>
                <a:spcPts val="3000"/>
              </a:lnSpc>
            </a:pPr>
            <a:r>
              <a:rPr lang="en-US" sz="25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Card(</a:t>
            </a:r>
          </a:p>
          <a:p>
            <a:pPr algn="l">
              <a:lnSpc>
                <a:spcPts val="3000"/>
              </a:lnSpc>
            </a:pPr>
            <a:r>
              <a:rPr lang="en-US" sz="25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modifier = Modifier</a:t>
            </a:r>
          </a:p>
          <a:p>
            <a:pPr algn="l">
              <a:lnSpc>
                <a:spcPts val="3000"/>
              </a:lnSpc>
            </a:pPr>
            <a:r>
              <a:rPr lang="en-US" sz="25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.</a:t>
            </a:r>
            <a:r>
              <a:rPr lang="en-US" sz="2500" i="1">
                <a:solidFill>
                  <a:srgbClr val="000000"/>
                </a:solidFill>
                <a:latin typeface="Trebuchet MS Italics"/>
                <a:ea typeface="Trebuchet MS Italics"/>
                <a:cs typeface="Trebuchet MS Italics"/>
                <a:sym typeface="Trebuchet MS Italics"/>
              </a:rPr>
              <a:t>fillMaxWidth</a:t>
            </a:r>
            <a:r>
              <a:rPr lang="en-US" sz="25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()</a:t>
            </a:r>
          </a:p>
          <a:p>
            <a:pPr algn="l">
              <a:lnSpc>
                <a:spcPts val="3000"/>
              </a:lnSpc>
            </a:pPr>
            <a:r>
              <a:rPr lang="en-US" sz="25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.</a:t>
            </a:r>
            <a:r>
              <a:rPr lang="en-US" sz="2500" i="1">
                <a:solidFill>
                  <a:srgbClr val="000000"/>
                </a:solidFill>
                <a:latin typeface="Trebuchet MS Italics"/>
                <a:ea typeface="Trebuchet MS Italics"/>
                <a:cs typeface="Trebuchet MS Italics"/>
                <a:sym typeface="Trebuchet MS Italics"/>
              </a:rPr>
              <a:t>height</a:t>
            </a:r>
            <a:r>
              <a:rPr lang="en-US" sz="25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(100.</a:t>
            </a:r>
            <a:r>
              <a:rPr lang="en-US" sz="2500" i="1">
                <a:solidFill>
                  <a:srgbClr val="000000"/>
                </a:solidFill>
                <a:latin typeface="Trebuchet MS Italics"/>
                <a:ea typeface="Trebuchet MS Italics"/>
                <a:cs typeface="Trebuchet MS Italics"/>
                <a:sym typeface="Trebuchet MS Italics"/>
              </a:rPr>
              <a:t>dp</a:t>
            </a:r>
            <a:r>
              <a:rPr lang="en-US" sz="25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),</a:t>
            </a:r>
          </a:p>
          <a:p>
            <a:pPr algn="l">
              <a:lnSpc>
                <a:spcPts val="3000"/>
              </a:lnSpc>
            </a:pPr>
            <a:r>
              <a:rPr lang="en-US" sz="25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elevation = 4.</a:t>
            </a:r>
            <a:r>
              <a:rPr lang="en-US" sz="2500" i="1">
                <a:solidFill>
                  <a:srgbClr val="000000"/>
                </a:solidFill>
                <a:latin typeface="Trebuchet MS Italics"/>
                <a:ea typeface="Trebuchet MS Italics"/>
                <a:cs typeface="Trebuchet MS Italics"/>
                <a:sym typeface="Trebuchet MS Italics"/>
              </a:rPr>
              <a:t>dp</a:t>
            </a:r>
            <a:r>
              <a:rPr lang="en-US" sz="25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,</a:t>
            </a:r>
          </a:p>
          <a:p>
            <a:pPr algn="l">
              <a:lnSpc>
                <a:spcPts val="3000"/>
              </a:lnSpc>
            </a:pPr>
            <a:r>
              <a:rPr lang="en-US" sz="25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backgroundColor = </a:t>
            </a:r>
            <a:r>
              <a:rPr lang="en-US" sz="2500" i="1">
                <a:solidFill>
                  <a:srgbClr val="000000"/>
                </a:solidFill>
                <a:latin typeface="Trebuchet MS Italics"/>
                <a:ea typeface="Trebuchet MS Italics"/>
                <a:cs typeface="Trebuchet MS Italics"/>
                <a:sym typeface="Trebuchet MS Italics"/>
              </a:rPr>
              <a:t>Color</a:t>
            </a:r>
            <a:r>
              <a:rPr lang="en-US" sz="25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(0xFF3498DB)</a:t>
            </a:r>
          </a:p>
          <a:p>
            <a:pPr algn="l">
              <a:lnSpc>
                <a:spcPts val="3000"/>
              </a:lnSpc>
            </a:pPr>
            <a:r>
              <a:rPr lang="en-US" sz="25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) </a:t>
            </a:r>
            <a:r>
              <a:rPr lang="en-US" sz="2500" b="1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{</a:t>
            </a:r>
          </a:p>
          <a:p>
            <a:pPr algn="l">
              <a:lnSpc>
                <a:spcPts val="3000"/>
              </a:lnSpc>
            </a:pPr>
            <a:r>
              <a:rPr lang="en-US" sz="2500" b="1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 </a:t>
            </a:r>
            <a:r>
              <a:rPr lang="en-US" sz="25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Column(</a:t>
            </a:r>
          </a:p>
          <a:p>
            <a:pPr algn="l">
              <a:lnSpc>
                <a:spcPts val="3000"/>
              </a:lnSpc>
            </a:pPr>
            <a:r>
              <a:rPr lang="en-US" sz="25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modifier = Modifier</a:t>
            </a:r>
          </a:p>
          <a:p>
            <a:pPr algn="l">
              <a:lnSpc>
                <a:spcPts val="3000"/>
              </a:lnSpc>
            </a:pPr>
            <a:r>
              <a:rPr lang="en-US" sz="25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.</a:t>
            </a:r>
            <a:r>
              <a:rPr lang="en-US" sz="2500" i="1">
                <a:solidFill>
                  <a:srgbClr val="000000"/>
                </a:solidFill>
                <a:latin typeface="Trebuchet MS Italics"/>
                <a:ea typeface="Trebuchet MS Italics"/>
                <a:cs typeface="Trebuchet MS Italics"/>
                <a:sym typeface="Trebuchet MS Italics"/>
              </a:rPr>
              <a:t>padding</a:t>
            </a:r>
            <a:r>
              <a:rPr lang="en-US" sz="25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(16.</a:t>
            </a:r>
            <a:r>
              <a:rPr lang="en-US" sz="2500" i="1">
                <a:solidFill>
                  <a:srgbClr val="000000"/>
                </a:solidFill>
                <a:latin typeface="Trebuchet MS Italics"/>
                <a:ea typeface="Trebuchet MS Italics"/>
                <a:cs typeface="Trebuchet MS Italics"/>
                <a:sym typeface="Trebuchet MS Italics"/>
              </a:rPr>
              <a:t>dp</a:t>
            </a:r>
            <a:r>
              <a:rPr lang="en-US" sz="25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)</a:t>
            </a:r>
          </a:p>
          <a:p>
            <a:pPr algn="l">
              <a:lnSpc>
                <a:spcPts val="3000"/>
              </a:lnSpc>
            </a:pPr>
            <a:r>
              <a:rPr lang="en-US" sz="25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.</a:t>
            </a:r>
            <a:r>
              <a:rPr lang="en-US" sz="2500" i="1">
                <a:solidFill>
                  <a:srgbClr val="000000"/>
                </a:solidFill>
                <a:latin typeface="Trebuchet MS Italics"/>
                <a:ea typeface="Trebuchet MS Italics"/>
                <a:cs typeface="Trebuchet MS Italics"/>
                <a:sym typeface="Trebuchet MS Italics"/>
              </a:rPr>
              <a:t>fillMaxSize</a:t>
            </a:r>
            <a:r>
              <a:rPr lang="en-US" sz="25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(),</a:t>
            </a:r>
          </a:p>
          <a:p>
            <a:pPr algn="l">
              <a:lnSpc>
                <a:spcPts val="3000"/>
              </a:lnSpc>
            </a:pPr>
            <a:r>
              <a:rPr lang="en-US" sz="25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verticalArrangement = Arrangement.Center</a:t>
            </a:r>
          </a:p>
          <a:p>
            <a:pPr algn="l">
              <a:lnSpc>
                <a:spcPts val="3000"/>
              </a:lnSpc>
            </a:pPr>
            <a:r>
              <a:rPr lang="en-US" sz="25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) </a:t>
            </a:r>
            <a:r>
              <a:rPr lang="en-US" sz="2500" b="1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{</a:t>
            </a:r>
          </a:p>
          <a:p>
            <a:pPr algn="l">
              <a:lnSpc>
                <a:spcPts val="3000"/>
              </a:lnSpc>
            </a:pPr>
            <a:r>
              <a:rPr lang="en-US" sz="2500" b="1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 </a:t>
            </a:r>
            <a:r>
              <a:rPr lang="en-US" sz="25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Text(</a:t>
            </a:r>
          </a:p>
          <a:p>
            <a:pPr algn="l">
              <a:lnSpc>
                <a:spcPts val="3000"/>
              </a:lnSpc>
            </a:pPr>
            <a:r>
              <a:rPr lang="en-US" sz="25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text = "Available Balance",</a:t>
            </a:r>
          </a:p>
          <a:p>
            <a:pPr algn="l">
              <a:lnSpc>
                <a:spcPts val="3000"/>
              </a:lnSpc>
            </a:pPr>
            <a:r>
              <a:rPr lang="en-US" sz="25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color = Color.White,</a:t>
            </a:r>
          </a:p>
          <a:p>
            <a:pPr algn="l">
              <a:lnSpc>
                <a:spcPts val="3000"/>
              </a:lnSpc>
            </a:pPr>
            <a:r>
              <a:rPr lang="en-US" sz="25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fontSize = 16.</a:t>
            </a:r>
            <a:r>
              <a:rPr lang="en-US" sz="2500" i="1">
                <a:solidFill>
                  <a:srgbClr val="000000"/>
                </a:solidFill>
                <a:latin typeface="Trebuchet MS Italics"/>
                <a:ea typeface="Trebuchet MS Italics"/>
                <a:cs typeface="Trebuchet MS Italics"/>
                <a:sym typeface="Trebuchet MS Italics"/>
              </a:rPr>
              <a:t>sp</a:t>
            </a:r>
          </a:p>
          <a:p>
            <a:pPr algn="l">
              <a:lnSpc>
                <a:spcPts val="3000"/>
              </a:lnSpc>
            </a:pPr>
            <a:r>
              <a:rPr lang="en-US" sz="2500" i="1">
                <a:solidFill>
                  <a:srgbClr val="000000"/>
                </a:solidFill>
                <a:latin typeface="Trebuchet MS Italics"/>
                <a:ea typeface="Trebuchet MS Italics"/>
                <a:cs typeface="Trebuchet MS Italics"/>
                <a:sym typeface="Trebuchet MS Italics"/>
              </a:rPr>
              <a:t> </a:t>
            </a:r>
            <a:r>
              <a:rPr lang="en-US" sz="25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)</a:t>
            </a:r>
          </a:p>
          <a:p>
            <a:pPr algn="l">
              <a:lnSpc>
                <a:spcPts val="3000"/>
              </a:lnSpc>
            </a:pPr>
            <a:r>
              <a:rPr lang="en-US" sz="25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</a:p>
          <a:p>
            <a:pPr algn="l">
              <a:lnSpc>
                <a:spcPts val="3000"/>
              </a:lnSpc>
            </a:pPr>
            <a:endParaRPr lang="en-US" sz="250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algn="l">
              <a:lnSpc>
                <a:spcPts val="3000"/>
              </a:lnSpc>
            </a:pPr>
            <a:endParaRPr lang="en-US" sz="250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rot="4791364">
            <a:off x="9738483" y="5143500"/>
            <a:ext cx="10464870" cy="0"/>
          </a:xfrm>
          <a:prstGeom prst="line">
            <a:avLst/>
          </a:prstGeom>
          <a:ln w="9525" cap="rnd">
            <a:solidFill>
              <a:srgbClr val="5FCBE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AutoShape 3"/>
          <p:cNvSpPr/>
          <p:nvPr/>
        </p:nvSpPr>
        <p:spPr>
          <a:xfrm rot="8776573">
            <a:off x="10406482" y="7904560"/>
            <a:ext cx="8608175" cy="0"/>
          </a:xfrm>
          <a:prstGeom prst="line">
            <a:avLst/>
          </a:prstGeom>
          <a:ln w="9525" cap="rnd">
            <a:solidFill>
              <a:srgbClr val="5FCBEF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4" name="Group 4"/>
          <p:cNvGrpSpPr/>
          <p:nvPr/>
        </p:nvGrpSpPr>
        <p:grpSpPr>
          <a:xfrm>
            <a:off x="13772214" y="-12700"/>
            <a:ext cx="4511024" cy="10299701"/>
            <a:chOff x="0" y="0"/>
            <a:chExt cx="6014698" cy="13732934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6014720" cy="13732890"/>
            </a:xfrm>
            <a:custGeom>
              <a:avLst/>
              <a:gdLst/>
              <a:ahLst/>
              <a:cxnLst/>
              <a:rect l="l" t="t" r="r" b="b"/>
              <a:pathLst>
                <a:path w="6014720" h="13732890">
                  <a:moveTo>
                    <a:pt x="4091051" y="0"/>
                  </a:moveTo>
                  <a:lnTo>
                    <a:pt x="6014720" y="0"/>
                  </a:lnTo>
                  <a:lnTo>
                    <a:pt x="6014720" y="13732890"/>
                  </a:lnTo>
                  <a:lnTo>
                    <a:pt x="0" y="13732890"/>
                  </a:lnTo>
                  <a:lnTo>
                    <a:pt x="4091051" y="0"/>
                  </a:lnTo>
                  <a:close/>
                </a:path>
              </a:pathLst>
            </a:custGeom>
            <a:solidFill>
              <a:srgbClr val="5FCBEF">
                <a:alpha val="35686"/>
              </a:srgbClr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4405163" y="-12700"/>
            <a:ext cx="3882837" cy="10299701"/>
            <a:chOff x="0" y="0"/>
            <a:chExt cx="5177116" cy="13732934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5177155" cy="13732890"/>
            </a:xfrm>
            <a:custGeom>
              <a:avLst/>
              <a:gdLst/>
              <a:ahLst/>
              <a:cxnLst/>
              <a:rect l="l" t="t" r="r" b="b"/>
              <a:pathLst>
                <a:path w="5177155" h="13732890">
                  <a:moveTo>
                    <a:pt x="0" y="0"/>
                  </a:moveTo>
                  <a:lnTo>
                    <a:pt x="5177155" y="0"/>
                  </a:lnTo>
                  <a:lnTo>
                    <a:pt x="5177155" y="13732890"/>
                  </a:lnTo>
                  <a:lnTo>
                    <a:pt x="2418969" y="13732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BEF">
                <a:alpha val="19608"/>
              </a:srgbClr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13398499" y="4572000"/>
            <a:ext cx="4889501" cy="5715000"/>
            <a:chOff x="0" y="0"/>
            <a:chExt cx="6519334" cy="76200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519291" cy="7620000"/>
            </a:xfrm>
            <a:custGeom>
              <a:avLst/>
              <a:gdLst/>
              <a:ahLst/>
              <a:cxnLst/>
              <a:rect l="l" t="t" r="r" b="b"/>
              <a:pathLst>
                <a:path w="6519291" h="7620000">
                  <a:moveTo>
                    <a:pt x="0" y="7620000"/>
                  </a:moveTo>
                  <a:lnTo>
                    <a:pt x="6519291" y="0"/>
                  </a:lnTo>
                  <a:lnTo>
                    <a:pt x="6519291" y="7620000"/>
                  </a:lnTo>
                  <a:close/>
                </a:path>
              </a:pathLst>
            </a:custGeom>
            <a:solidFill>
              <a:srgbClr val="17B0E4">
                <a:alpha val="65882"/>
              </a:srgbClr>
            </a:solidFill>
          </p:spPr>
        </p:sp>
      </p:grpSp>
      <p:grpSp>
        <p:nvGrpSpPr>
          <p:cNvPr id="10" name="Group 10"/>
          <p:cNvGrpSpPr/>
          <p:nvPr/>
        </p:nvGrpSpPr>
        <p:grpSpPr>
          <a:xfrm>
            <a:off x="14001750" y="-12700"/>
            <a:ext cx="4281489" cy="10299701"/>
            <a:chOff x="0" y="0"/>
            <a:chExt cx="5708652" cy="13732934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5708650" cy="13732890"/>
            </a:xfrm>
            <a:custGeom>
              <a:avLst/>
              <a:gdLst/>
              <a:ahLst/>
              <a:cxnLst/>
              <a:rect l="l" t="t" r="r" b="b"/>
              <a:pathLst>
                <a:path w="5708650" h="13732890">
                  <a:moveTo>
                    <a:pt x="0" y="0"/>
                  </a:moveTo>
                  <a:lnTo>
                    <a:pt x="5708650" y="0"/>
                  </a:lnTo>
                  <a:lnTo>
                    <a:pt x="5708650" y="13732890"/>
                  </a:lnTo>
                  <a:lnTo>
                    <a:pt x="4941443" y="13732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B0E4">
                <a:alpha val="49804"/>
              </a:srgbClr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16348095" y="-12700"/>
            <a:ext cx="1935141" cy="10299701"/>
            <a:chOff x="0" y="0"/>
            <a:chExt cx="2580188" cy="13732934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2580259" cy="13732890"/>
            </a:xfrm>
            <a:custGeom>
              <a:avLst/>
              <a:gdLst/>
              <a:ahLst/>
              <a:cxnLst/>
              <a:rect l="l" t="t" r="r" b="b"/>
              <a:pathLst>
                <a:path w="2580259" h="13732890">
                  <a:moveTo>
                    <a:pt x="2039493" y="0"/>
                  </a:moveTo>
                  <a:lnTo>
                    <a:pt x="2580259" y="0"/>
                  </a:lnTo>
                  <a:lnTo>
                    <a:pt x="2580259" y="13732890"/>
                  </a:lnTo>
                  <a:lnTo>
                    <a:pt x="0" y="13732890"/>
                  </a:lnTo>
                  <a:lnTo>
                    <a:pt x="2039493" y="0"/>
                  </a:lnTo>
                  <a:close/>
                </a:path>
              </a:pathLst>
            </a:custGeom>
            <a:solidFill>
              <a:srgbClr val="2E83C3">
                <a:alpha val="69804"/>
              </a:srgbClr>
            </a:solidFill>
          </p:spPr>
        </p:sp>
      </p:grpSp>
      <p:grpSp>
        <p:nvGrpSpPr>
          <p:cNvPr id="14" name="Group 14"/>
          <p:cNvGrpSpPr/>
          <p:nvPr/>
        </p:nvGrpSpPr>
        <p:grpSpPr>
          <a:xfrm>
            <a:off x="16408499" y="-12700"/>
            <a:ext cx="1874737" cy="10299701"/>
            <a:chOff x="0" y="0"/>
            <a:chExt cx="2499650" cy="13732934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499614" cy="13732890"/>
            </a:xfrm>
            <a:custGeom>
              <a:avLst/>
              <a:gdLst/>
              <a:ahLst/>
              <a:cxnLst/>
              <a:rect l="l" t="t" r="r" b="b"/>
              <a:pathLst>
                <a:path w="2499614" h="13732890">
                  <a:moveTo>
                    <a:pt x="0" y="0"/>
                  </a:moveTo>
                  <a:lnTo>
                    <a:pt x="2499614" y="0"/>
                  </a:lnTo>
                  <a:lnTo>
                    <a:pt x="2499614" y="13732890"/>
                  </a:lnTo>
                  <a:lnTo>
                    <a:pt x="2218817" y="13732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6292">
                <a:alpha val="80000"/>
              </a:srgbClr>
            </a:solidFill>
          </p:spPr>
        </p:sp>
      </p:grpSp>
      <p:grpSp>
        <p:nvGrpSpPr>
          <p:cNvPr id="16" name="Group 16"/>
          <p:cNvGrpSpPr/>
          <p:nvPr/>
        </p:nvGrpSpPr>
        <p:grpSpPr>
          <a:xfrm>
            <a:off x="15557499" y="5384800"/>
            <a:ext cx="2725738" cy="4902200"/>
            <a:chOff x="0" y="0"/>
            <a:chExt cx="3634318" cy="6536266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3634359" cy="6536309"/>
            </a:xfrm>
            <a:custGeom>
              <a:avLst/>
              <a:gdLst/>
              <a:ahLst/>
              <a:cxnLst/>
              <a:rect l="l" t="t" r="r" b="b"/>
              <a:pathLst>
                <a:path w="3634359" h="6536309">
                  <a:moveTo>
                    <a:pt x="0" y="6536309"/>
                  </a:moveTo>
                  <a:lnTo>
                    <a:pt x="3634359" y="0"/>
                  </a:lnTo>
                  <a:lnTo>
                    <a:pt x="3634359" y="6536309"/>
                  </a:lnTo>
                  <a:close/>
                </a:path>
              </a:pathLst>
            </a:custGeom>
            <a:solidFill>
              <a:srgbClr val="17B0E4">
                <a:alpha val="65882"/>
              </a:srgbClr>
            </a:solidFill>
          </p:spPr>
        </p:sp>
      </p:grpSp>
      <p:grpSp>
        <p:nvGrpSpPr>
          <p:cNvPr id="18" name="Group 18"/>
          <p:cNvGrpSpPr/>
          <p:nvPr/>
        </p:nvGrpSpPr>
        <p:grpSpPr>
          <a:xfrm>
            <a:off x="0" y="6019800"/>
            <a:ext cx="673100" cy="4267200"/>
            <a:chOff x="0" y="0"/>
            <a:chExt cx="897466" cy="568960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897509" cy="5689600"/>
            </a:xfrm>
            <a:custGeom>
              <a:avLst/>
              <a:gdLst/>
              <a:ahLst/>
              <a:cxnLst/>
              <a:rect l="l" t="t" r="r" b="b"/>
              <a:pathLst>
                <a:path w="897509" h="5689600">
                  <a:moveTo>
                    <a:pt x="0" y="5689600"/>
                  </a:moveTo>
                  <a:lnTo>
                    <a:pt x="0" y="0"/>
                  </a:lnTo>
                  <a:lnTo>
                    <a:pt x="897509" y="5689600"/>
                  </a:lnTo>
                  <a:close/>
                </a:path>
              </a:pathLst>
            </a:custGeom>
            <a:solidFill>
              <a:srgbClr val="5FCBEF">
                <a:alpha val="69804"/>
              </a:srgbClr>
            </a:solidFill>
          </p:spPr>
        </p:sp>
      </p:grpSp>
      <p:sp>
        <p:nvSpPr>
          <p:cNvPr id="20" name="TextBox 20"/>
          <p:cNvSpPr txBox="1"/>
          <p:nvPr/>
        </p:nvSpPr>
        <p:spPr>
          <a:xfrm>
            <a:off x="772571" y="296594"/>
            <a:ext cx="13533120" cy="10687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sz="25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Text(</a:t>
            </a:r>
          </a:p>
          <a:p>
            <a:pPr algn="l">
              <a:lnSpc>
                <a:spcPts val="3000"/>
              </a:lnSpc>
            </a:pPr>
            <a:r>
              <a:rPr lang="en-US" sz="25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text = "₹ $remainingAmount",</a:t>
            </a:r>
          </a:p>
          <a:p>
            <a:pPr algn="l">
              <a:lnSpc>
                <a:spcPts val="3000"/>
              </a:lnSpc>
            </a:pPr>
            <a:r>
              <a:rPr lang="en-US" sz="25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color = Color.White,</a:t>
            </a:r>
          </a:p>
          <a:p>
            <a:pPr algn="l">
              <a:lnSpc>
                <a:spcPts val="3000"/>
              </a:lnSpc>
            </a:pPr>
            <a:r>
              <a:rPr lang="en-US" sz="25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fontSize = 32.</a:t>
            </a:r>
            <a:r>
              <a:rPr lang="en-US" sz="2500" i="1">
                <a:solidFill>
                  <a:srgbClr val="000000"/>
                </a:solidFill>
                <a:latin typeface="Trebuchet MS Italics"/>
                <a:ea typeface="Trebuchet MS Italics"/>
                <a:cs typeface="Trebuchet MS Italics"/>
                <a:sym typeface="Trebuchet MS Italics"/>
              </a:rPr>
              <a:t>sp</a:t>
            </a:r>
            <a:r>
              <a:rPr lang="en-US" sz="25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,</a:t>
            </a:r>
          </a:p>
          <a:p>
            <a:pPr algn="l">
              <a:lnSpc>
                <a:spcPts val="3000"/>
              </a:lnSpc>
            </a:pPr>
            <a:r>
              <a:rPr lang="en-US" sz="25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fontWeight = FontWeight.Bold</a:t>
            </a:r>
          </a:p>
          <a:p>
            <a:pPr algn="l">
              <a:lnSpc>
                <a:spcPts val="3000"/>
              </a:lnSpc>
            </a:pPr>
            <a:r>
              <a:rPr lang="en-US" sz="25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)</a:t>
            </a:r>
          </a:p>
          <a:p>
            <a:pPr algn="l">
              <a:lnSpc>
                <a:spcPts val="3000"/>
              </a:lnSpc>
            </a:pPr>
            <a:r>
              <a:rPr lang="en-US" sz="25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500" b="1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}</a:t>
            </a:r>
          </a:p>
          <a:p>
            <a:pPr algn="l">
              <a:lnSpc>
                <a:spcPts val="3000"/>
              </a:lnSpc>
            </a:pPr>
            <a:r>
              <a:rPr lang="en-US" sz="2500" b="1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 }</a:t>
            </a:r>
          </a:p>
          <a:p>
            <a:pPr algn="l">
              <a:lnSpc>
                <a:spcPts val="3000"/>
              </a:lnSpc>
            </a:pPr>
            <a:r>
              <a:rPr lang="en-US" sz="25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}</a:t>
            </a:r>
          </a:p>
          <a:p>
            <a:pPr algn="l">
              <a:lnSpc>
                <a:spcPts val="3000"/>
              </a:lnSpc>
            </a:pPr>
            <a:r>
              <a:rPr lang="en-US" sz="25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@Composable</a:t>
            </a:r>
          </a:p>
          <a:p>
            <a:pPr algn="l">
              <a:lnSpc>
                <a:spcPts val="3000"/>
              </a:lnSpc>
            </a:pPr>
            <a:r>
              <a:rPr lang="en-US" sz="25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fun ActionCard(</a:t>
            </a:r>
          </a:p>
          <a:p>
            <a:pPr algn="l">
              <a:lnSpc>
                <a:spcPts val="3000"/>
              </a:lnSpc>
            </a:pPr>
            <a:r>
              <a:rPr lang="en-US" sz="25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title: String,</a:t>
            </a:r>
          </a:p>
          <a:p>
            <a:pPr algn="l">
              <a:lnSpc>
                <a:spcPts val="3000"/>
              </a:lnSpc>
            </a:pPr>
            <a:r>
              <a:rPr lang="en-US" sz="25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backgroundColor: Color,</a:t>
            </a:r>
          </a:p>
          <a:p>
            <a:pPr algn="l">
              <a:lnSpc>
                <a:spcPts val="3000"/>
              </a:lnSpc>
            </a:pPr>
            <a:r>
              <a:rPr lang="en-US" sz="25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onClick: () -&gt; Unit,</a:t>
            </a:r>
          </a:p>
          <a:p>
            <a:pPr algn="l">
              <a:lnSpc>
                <a:spcPts val="3000"/>
              </a:lnSpc>
            </a:pPr>
            <a:r>
              <a:rPr lang="en-US" sz="25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modifier: Modifier = Modifier</a:t>
            </a:r>
          </a:p>
          <a:p>
            <a:pPr algn="l">
              <a:lnSpc>
                <a:spcPts val="3000"/>
              </a:lnSpc>
            </a:pPr>
            <a:r>
              <a:rPr lang="en-US" sz="25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) {</a:t>
            </a:r>
          </a:p>
          <a:p>
            <a:pPr algn="l">
              <a:lnSpc>
                <a:spcPts val="3000"/>
              </a:lnSpc>
            </a:pPr>
            <a:r>
              <a:rPr lang="en-US" sz="25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Card(</a:t>
            </a:r>
          </a:p>
          <a:p>
            <a:pPr algn="l">
              <a:lnSpc>
                <a:spcPts val="3000"/>
              </a:lnSpc>
            </a:pPr>
            <a:r>
              <a:rPr lang="en-US" sz="25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modifier = modifier</a:t>
            </a:r>
          </a:p>
          <a:p>
            <a:pPr algn="l">
              <a:lnSpc>
                <a:spcPts val="3000"/>
              </a:lnSpc>
            </a:pPr>
            <a:r>
              <a:rPr lang="en-US" sz="25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.height(100.dp)</a:t>
            </a:r>
          </a:p>
          <a:p>
            <a:pPr algn="l">
              <a:lnSpc>
                <a:spcPts val="3000"/>
              </a:lnSpc>
            </a:pPr>
            <a:r>
              <a:rPr lang="en-US" sz="25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.clickable(onClick = onClick),</a:t>
            </a:r>
          </a:p>
          <a:p>
            <a:pPr algn="l">
              <a:lnSpc>
                <a:spcPts val="3000"/>
              </a:lnSpc>
            </a:pPr>
            <a:r>
              <a:rPr lang="en-US" sz="25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elevation = 4.dp,</a:t>
            </a:r>
          </a:p>
          <a:p>
            <a:pPr algn="l">
              <a:lnSpc>
                <a:spcPts val="3000"/>
              </a:lnSpc>
            </a:pPr>
            <a:r>
              <a:rPr lang="en-US" sz="25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backgroundColor = backgroundColor</a:t>
            </a:r>
          </a:p>
          <a:p>
            <a:pPr algn="l">
              <a:lnSpc>
                <a:spcPts val="3000"/>
              </a:lnSpc>
            </a:pPr>
            <a:r>
              <a:rPr lang="en-US" sz="25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) {</a:t>
            </a:r>
          </a:p>
          <a:p>
            <a:pPr algn="l">
              <a:lnSpc>
                <a:spcPts val="3000"/>
              </a:lnSpc>
            </a:pPr>
            <a:r>
              <a:rPr lang="en-US" sz="25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</a:p>
          <a:p>
            <a:pPr algn="l">
              <a:lnSpc>
                <a:spcPts val="3000"/>
              </a:lnSpc>
            </a:pPr>
            <a:endParaRPr lang="en-US" sz="250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algn="l">
              <a:lnSpc>
                <a:spcPts val="3000"/>
              </a:lnSpc>
            </a:pPr>
            <a:r>
              <a:rPr lang="en-US" sz="25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</a:p>
          <a:p>
            <a:pPr algn="l">
              <a:lnSpc>
                <a:spcPts val="3000"/>
              </a:lnSpc>
            </a:pPr>
            <a:endParaRPr lang="en-US" sz="250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algn="l">
              <a:lnSpc>
                <a:spcPts val="3000"/>
              </a:lnSpc>
            </a:pPr>
            <a:endParaRPr lang="en-US" sz="250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rot="4791364">
            <a:off x="9738483" y="5143500"/>
            <a:ext cx="10464870" cy="0"/>
          </a:xfrm>
          <a:prstGeom prst="line">
            <a:avLst/>
          </a:prstGeom>
          <a:ln w="9525" cap="rnd">
            <a:solidFill>
              <a:srgbClr val="5FCBE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AutoShape 3"/>
          <p:cNvSpPr/>
          <p:nvPr/>
        </p:nvSpPr>
        <p:spPr>
          <a:xfrm rot="8776573">
            <a:off x="10406482" y="7904560"/>
            <a:ext cx="8608175" cy="0"/>
          </a:xfrm>
          <a:prstGeom prst="line">
            <a:avLst/>
          </a:prstGeom>
          <a:ln w="9525" cap="rnd">
            <a:solidFill>
              <a:srgbClr val="5FCBEF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4" name="Group 4"/>
          <p:cNvGrpSpPr/>
          <p:nvPr/>
        </p:nvGrpSpPr>
        <p:grpSpPr>
          <a:xfrm>
            <a:off x="13772214" y="-12700"/>
            <a:ext cx="4511024" cy="10299701"/>
            <a:chOff x="0" y="0"/>
            <a:chExt cx="6014698" cy="13732934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6014720" cy="13732890"/>
            </a:xfrm>
            <a:custGeom>
              <a:avLst/>
              <a:gdLst/>
              <a:ahLst/>
              <a:cxnLst/>
              <a:rect l="l" t="t" r="r" b="b"/>
              <a:pathLst>
                <a:path w="6014720" h="13732890">
                  <a:moveTo>
                    <a:pt x="4091051" y="0"/>
                  </a:moveTo>
                  <a:lnTo>
                    <a:pt x="6014720" y="0"/>
                  </a:lnTo>
                  <a:lnTo>
                    <a:pt x="6014720" y="13732890"/>
                  </a:lnTo>
                  <a:lnTo>
                    <a:pt x="0" y="13732890"/>
                  </a:lnTo>
                  <a:lnTo>
                    <a:pt x="4091051" y="0"/>
                  </a:lnTo>
                  <a:close/>
                </a:path>
              </a:pathLst>
            </a:custGeom>
            <a:solidFill>
              <a:srgbClr val="5FCBEF">
                <a:alpha val="35686"/>
              </a:srgbClr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4405163" y="-12700"/>
            <a:ext cx="3882837" cy="10299701"/>
            <a:chOff x="0" y="0"/>
            <a:chExt cx="5177116" cy="13732934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5177155" cy="13732890"/>
            </a:xfrm>
            <a:custGeom>
              <a:avLst/>
              <a:gdLst/>
              <a:ahLst/>
              <a:cxnLst/>
              <a:rect l="l" t="t" r="r" b="b"/>
              <a:pathLst>
                <a:path w="5177155" h="13732890">
                  <a:moveTo>
                    <a:pt x="0" y="0"/>
                  </a:moveTo>
                  <a:lnTo>
                    <a:pt x="5177155" y="0"/>
                  </a:lnTo>
                  <a:lnTo>
                    <a:pt x="5177155" y="13732890"/>
                  </a:lnTo>
                  <a:lnTo>
                    <a:pt x="2418969" y="13732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BEF">
                <a:alpha val="19608"/>
              </a:srgbClr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13398499" y="4572000"/>
            <a:ext cx="4889501" cy="5715000"/>
            <a:chOff x="0" y="0"/>
            <a:chExt cx="6519334" cy="76200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519291" cy="7620000"/>
            </a:xfrm>
            <a:custGeom>
              <a:avLst/>
              <a:gdLst/>
              <a:ahLst/>
              <a:cxnLst/>
              <a:rect l="l" t="t" r="r" b="b"/>
              <a:pathLst>
                <a:path w="6519291" h="7620000">
                  <a:moveTo>
                    <a:pt x="0" y="7620000"/>
                  </a:moveTo>
                  <a:lnTo>
                    <a:pt x="6519291" y="0"/>
                  </a:lnTo>
                  <a:lnTo>
                    <a:pt x="6519291" y="7620000"/>
                  </a:lnTo>
                  <a:close/>
                </a:path>
              </a:pathLst>
            </a:custGeom>
            <a:solidFill>
              <a:srgbClr val="17B0E4">
                <a:alpha val="65882"/>
              </a:srgbClr>
            </a:solidFill>
          </p:spPr>
        </p:sp>
      </p:grpSp>
      <p:grpSp>
        <p:nvGrpSpPr>
          <p:cNvPr id="10" name="Group 10"/>
          <p:cNvGrpSpPr/>
          <p:nvPr/>
        </p:nvGrpSpPr>
        <p:grpSpPr>
          <a:xfrm>
            <a:off x="14001750" y="-12700"/>
            <a:ext cx="4281489" cy="10299701"/>
            <a:chOff x="0" y="0"/>
            <a:chExt cx="5708652" cy="13732934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5708650" cy="13732890"/>
            </a:xfrm>
            <a:custGeom>
              <a:avLst/>
              <a:gdLst/>
              <a:ahLst/>
              <a:cxnLst/>
              <a:rect l="l" t="t" r="r" b="b"/>
              <a:pathLst>
                <a:path w="5708650" h="13732890">
                  <a:moveTo>
                    <a:pt x="0" y="0"/>
                  </a:moveTo>
                  <a:lnTo>
                    <a:pt x="5708650" y="0"/>
                  </a:lnTo>
                  <a:lnTo>
                    <a:pt x="5708650" y="13732890"/>
                  </a:lnTo>
                  <a:lnTo>
                    <a:pt x="4941443" y="13732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B0E4">
                <a:alpha val="49804"/>
              </a:srgbClr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16348095" y="-12700"/>
            <a:ext cx="1935141" cy="10299701"/>
            <a:chOff x="0" y="0"/>
            <a:chExt cx="2580188" cy="13732934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2580259" cy="13732890"/>
            </a:xfrm>
            <a:custGeom>
              <a:avLst/>
              <a:gdLst/>
              <a:ahLst/>
              <a:cxnLst/>
              <a:rect l="l" t="t" r="r" b="b"/>
              <a:pathLst>
                <a:path w="2580259" h="13732890">
                  <a:moveTo>
                    <a:pt x="2039493" y="0"/>
                  </a:moveTo>
                  <a:lnTo>
                    <a:pt x="2580259" y="0"/>
                  </a:lnTo>
                  <a:lnTo>
                    <a:pt x="2580259" y="13732890"/>
                  </a:lnTo>
                  <a:lnTo>
                    <a:pt x="0" y="13732890"/>
                  </a:lnTo>
                  <a:lnTo>
                    <a:pt x="2039493" y="0"/>
                  </a:lnTo>
                  <a:close/>
                </a:path>
              </a:pathLst>
            </a:custGeom>
            <a:solidFill>
              <a:srgbClr val="2E83C3">
                <a:alpha val="69804"/>
              </a:srgbClr>
            </a:solidFill>
          </p:spPr>
        </p:sp>
      </p:grpSp>
      <p:grpSp>
        <p:nvGrpSpPr>
          <p:cNvPr id="14" name="Group 14"/>
          <p:cNvGrpSpPr/>
          <p:nvPr/>
        </p:nvGrpSpPr>
        <p:grpSpPr>
          <a:xfrm>
            <a:off x="16408499" y="-12700"/>
            <a:ext cx="1874737" cy="10299701"/>
            <a:chOff x="0" y="0"/>
            <a:chExt cx="2499650" cy="13732934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499614" cy="13732890"/>
            </a:xfrm>
            <a:custGeom>
              <a:avLst/>
              <a:gdLst/>
              <a:ahLst/>
              <a:cxnLst/>
              <a:rect l="l" t="t" r="r" b="b"/>
              <a:pathLst>
                <a:path w="2499614" h="13732890">
                  <a:moveTo>
                    <a:pt x="0" y="0"/>
                  </a:moveTo>
                  <a:lnTo>
                    <a:pt x="2499614" y="0"/>
                  </a:lnTo>
                  <a:lnTo>
                    <a:pt x="2499614" y="13732890"/>
                  </a:lnTo>
                  <a:lnTo>
                    <a:pt x="2218817" y="13732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6292">
                <a:alpha val="80000"/>
              </a:srgbClr>
            </a:solidFill>
          </p:spPr>
        </p:sp>
      </p:grpSp>
      <p:grpSp>
        <p:nvGrpSpPr>
          <p:cNvPr id="16" name="Group 16"/>
          <p:cNvGrpSpPr/>
          <p:nvPr/>
        </p:nvGrpSpPr>
        <p:grpSpPr>
          <a:xfrm>
            <a:off x="15557499" y="5384800"/>
            <a:ext cx="2725738" cy="4902200"/>
            <a:chOff x="0" y="0"/>
            <a:chExt cx="3634318" cy="6536266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3634359" cy="6536309"/>
            </a:xfrm>
            <a:custGeom>
              <a:avLst/>
              <a:gdLst/>
              <a:ahLst/>
              <a:cxnLst/>
              <a:rect l="l" t="t" r="r" b="b"/>
              <a:pathLst>
                <a:path w="3634359" h="6536309">
                  <a:moveTo>
                    <a:pt x="0" y="6536309"/>
                  </a:moveTo>
                  <a:lnTo>
                    <a:pt x="3634359" y="0"/>
                  </a:lnTo>
                  <a:lnTo>
                    <a:pt x="3634359" y="6536309"/>
                  </a:lnTo>
                  <a:close/>
                </a:path>
              </a:pathLst>
            </a:custGeom>
            <a:solidFill>
              <a:srgbClr val="17B0E4">
                <a:alpha val="65882"/>
              </a:srgbClr>
            </a:solidFill>
          </p:spPr>
        </p:sp>
      </p:grpSp>
      <p:grpSp>
        <p:nvGrpSpPr>
          <p:cNvPr id="18" name="Group 18"/>
          <p:cNvGrpSpPr/>
          <p:nvPr/>
        </p:nvGrpSpPr>
        <p:grpSpPr>
          <a:xfrm>
            <a:off x="0" y="6019800"/>
            <a:ext cx="673100" cy="4267200"/>
            <a:chOff x="0" y="0"/>
            <a:chExt cx="897466" cy="568960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897509" cy="5689600"/>
            </a:xfrm>
            <a:custGeom>
              <a:avLst/>
              <a:gdLst/>
              <a:ahLst/>
              <a:cxnLst/>
              <a:rect l="l" t="t" r="r" b="b"/>
              <a:pathLst>
                <a:path w="897509" h="5689600">
                  <a:moveTo>
                    <a:pt x="0" y="5689600"/>
                  </a:moveTo>
                  <a:lnTo>
                    <a:pt x="0" y="0"/>
                  </a:lnTo>
                  <a:lnTo>
                    <a:pt x="897509" y="5689600"/>
                  </a:lnTo>
                  <a:close/>
                </a:path>
              </a:pathLst>
            </a:custGeom>
            <a:solidFill>
              <a:srgbClr val="5FCBEF">
                <a:alpha val="69804"/>
              </a:srgbClr>
            </a:solidFill>
          </p:spPr>
        </p:sp>
      </p:grpSp>
      <p:sp>
        <p:nvSpPr>
          <p:cNvPr id="20" name="TextBox 20"/>
          <p:cNvSpPr txBox="1"/>
          <p:nvPr/>
        </p:nvSpPr>
        <p:spPr>
          <a:xfrm>
            <a:off x="848771" y="514350"/>
            <a:ext cx="13380720" cy="9925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000"/>
              </a:lnSpc>
            </a:pPr>
            <a:endParaRPr/>
          </a:p>
          <a:p>
            <a:pPr algn="l">
              <a:lnSpc>
                <a:spcPts val="3000"/>
              </a:lnSpc>
            </a:pPr>
            <a:r>
              <a:rPr lang="en-US" sz="25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Box(</a:t>
            </a:r>
          </a:p>
          <a:p>
            <a:pPr algn="l">
              <a:lnSpc>
                <a:spcPts val="3000"/>
              </a:lnSpc>
            </a:pPr>
            <a:r>
              <a:rPr lang="en-US" sz="25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modifier = Modifier</a:t>
            </a:r>
          </a:p>
          <a:p>
            <a:pPr algn="l">
              <a:lnSpc>
                <a:spcPts val="3000"/>
              </a:lnSpc>
            </a:pPr>
            <a:r>
              <a:rPr lang="en-US" sz="25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.fillMaxSize()</a:t>
            </a:r>
          </a:p>
          <a:p>
            <a:pPr algn="l">
              <a:lnSpc>
                <a:spcPts val="3000"/>
              </a:lnSpc>
            </a:pPr>
            <a:r>
              <a:rPr lang="en-US" sz="25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.padding(8.dp),</a:t>
            </a:r>
          </a:p>
          <a:p>
            <a:pPr algn="l">
              <a:lnSpc>
                <a:spcPts val="3000"/>
              </a:lnSpc>
            </a:pPr>
            <a:r>
              <a:rPr lang="en-US" sz="25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contentAlignment = Alignment.Center</a:t>
            </a:r>
          </a:p>
          <a:p>
            <a:pPr algn="l">
              <a:lnSpc>
                <a:spcPts val="3000"/>
              </a:lnSpc>
            </a:pPr>
            <a:r>
              <a:rPr lang="en-US" sz="25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) {</a:t>
            </a:r>
          </a:p>
          <a:p>
            <a:pPr algn="l">
              <a:lnSpc>
                <a:spcPts val="3000"/>
              </a:lnSpc>
            </a:pPr>
            <a:r>
              <a:rPr lang="en-US" sz="2500" b="1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 </a:t>
            </a:r>
          </a:p>
          <a:p>
            <a:pPr algn="l">
              <a:lnSpc>
                <a:spcPts val="3000"/>
              </a:lnSpc>
            </a:pPr>
            <a:r>
              <a:rPr lang="en-US" sz="25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Text(</a:t>
            </a:r>
          </a:p>
          <a:p>
            <a:pPr algn="l">
              <a:lnSpc>
                <a:spcPts val="3000"/>
              </a:lnSpc>
            </a:pPr>
            <a:r>
              <a:rPr lang="en-US" sz="25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text = title,</a:t>
            </a:r>
          </a:p>
          <a:p>
            <a:pPr algn="l">
              <a:lnSpc>
                <a:spcPts val="3000"/>
              </a:lnSpc>
            </a:pPr>
            <a:r>
              <a:rPr lang="en-US" sz="25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color = Color.White,</a:t>
            </a:r>
          </a:p>
          <a:p>
            <a:pPr algn="l">
              <a:lnSpc>
                <a:spcPts val="3000"/>
              </a:lnSpc>
            </a:pPr>
            <a:r>
              <a:rPr lang="en-US" sz="25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fontSize = 16.</a:t>
            </a:r>
            <a:r>
              <a:rPr lang="en-US" sz="2500" i="1">
                <a:solidFill>
                  <a:srgbClr val="000000"/>
                </a:solidFill>
                <a:latin typeface="Trebuchet MS Italics"/>
                <a:ea typeface="Trebuchet MS Italics"/>
                <a:cs typeface="Trebuchet MS Italics"/>
                <a:sym typeface="Trebuchet MS Italics"/>
              </a:rPr>
              <a:t>sp</a:t>
            </a:r>
            <a:r>
              <a:rPr lang="en-US" sz="25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,</a:t>
            </a:r>
          </a:p>
          <a:p>
            <a:pPr algn="l">
              <a:lnSpc>
                <a:spcPts val="3000"/>
              </a:lnSpc>
            </a:pPr>
            <a:r>
              <a:rPr lang="en-US" sz="25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fontWeight = FontWeight.Bold,</a:t>
            </a:r>
          </a:p>
          <a:p>
            <a:pPr algn="l">
              <a:lnSpc>
                <a:spcPts val="3000"/>
              </a:lnSpc>
            </a:pPr>
            <a:r>
              <a:rPr lang="en-US" sz="25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textAlign = TextAlign.Center</a:t>
            </a:r>
          </a:p>
          <a:p>
            <a:pPr algn="l">
              <a:lnSpc>
                <a:spcPts val="3000"/>
              </a:lnSpc>
            </a:pPr>
            <a:r>
              <a:rPr lang="en-US" sz="25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)</a:t>
            </a:r>
          </a:p>
          <a:p>
            <a:pPr algn="l">
              <a:lnSpc>
                <a:spcPts val="3000"/>
              </a:lnSpc>
            </a:pPr>
            <a:r>
              <a:rPr lang="en-US" sz="25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500" b="1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}</a:t>
            </a:r>
          </a:p>
          <a:p>
            <a:pPr algn="l">
              <a:lnSpc>
                <a:spcPts val="3000"/>
              </a:lnSpc>
            </a:pPr>
            <a:r>
              <a:rPr lang="en-US" sz="2500" b="1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 }</a:t>
            </a:r>
          </a:p>
          <a:p>
            <a:pPr algn="l">
              <a:lnSpc>
                <a:spcPts val="3000"/>
              </a:lnSpc>
            </a:pPr>
            <a:r>
              <a:rPr lang="en-US" sz="25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}</a:t>
            </a:r>
          </a:p>
          <a:p>
            <a:pPr algn="l">
              <a:lnSpc>
                <a:spcPts val="3000"/>
              </a:lnSpc>
            </a:pPr>
            <a:r>
              <a:rPr lang="en-US" sz="25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@Composable</a:t>
            </a:r>
          </a:p>
          <a:p>
            <a:pPr algn="l">
              <a:lnSpc>
                <a:spcPts val="3000"/>
              </a:lnSpc>
            </a:pPr>
            <a:r>
              <a:rPr lang="en-US" sz="25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fun RecentTransactions(itemsDatabaseHelper: ItemsDatabaseHelper) {</a:t>
            </a:r>
          </a:p>
          <a:p>
            <a:pPr algn="l">
              <a:lnSpc>
                <a:spcPts val="3000"/>
              </a:lnSpc>
            </a:pPr>
            <a:r>
              <a:rPr lang="en-US" sz="25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val recentItems = remember {</a:t>
            </a:r>
          </a:p>
          <a:p>
            <a:pPr algn="l">
              <a:lnSpc>
                <a:spcPts val="3000"/>
              </a:lnSpc>
            </a:pPr>
            <a:r>
              <a:rPr lang="en-US" sz="25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itemsDatabaseHelper.getAllItems().takeLast(3)</a:t>
            </a:r>
          </a:p>
          <a:p>
            <a:pPr algn="l">
              <a:lnSpc>
                <a:spcPts val="3000"/>
              </a:lnSpc>
            </a:pPr>
            <a:r>
              <a:rPr lang="en-US" sz="25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}</a:t>
            </a:r>
          </a:p>
          <a:p>
            <a:pPr algn="l">
              <a:lnSpc>
                <a:spcPts val="3000"/>
              </a:lnSpc>
            </a:pPr>
            <a:endParaRPr lang="en-US" sz="250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algn="l">
              <a:lnSpc>
                <a:spcPts val="3000"/>
              </a:lnSpc>
            </a:pPr>
            <a:endParaRPr lang="en-US" sz="250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algn="l">
              <a:lnSpc>
                <a:spcPts val="3000"/>
              </a:lnSpc>
            </a:pPr>
            <a:endParaRPr lang="en-US" sz="250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1413</Words>
  <Application>Microsoft Office PowerPoint</Application>
  <PresentationFormat>Custom</PresentationFormat>
  <Paragraphs>255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6" baseType="lpstr">
      <vt:lpstr>Trebuchet MS Bold</vt:lpstr>
      <vt:lpstr>Arimo</vt:lpstr>
      <vt:lpstr>Arimo Bold</vt:lpstr>
      <vt:lpstr>Times New Roman</vt:lpstr>
      <vt:lpstr>Times New Roman Bold</vt:lpstr>
      <vt:lpstr>Trebuchet MS</vt:lpstr>
      <vt:lpstr>Arial</vt:lpstr>
      <vt:lpstr>Calibri</vt:lpstr>
      <vt:lpstr>Trebuchet MS Italics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MONEY MATTERS: A PERSONAL FINANCE  MANAGEMENT APP.pptx</dc:title>
  <dc:creator>MADHAN RAJ V</dc:creator>
  <cp:lastModifiedBy>MADHAN RAJ V</cp:lastModifiedBy>
  <cp:revision>2</cp:revision>
  <dcterms:created xsi:type="dcterms:W3CDTF">2006-08-16T00:00:00Z</dcterms:created>
  <dcterms:modified xsi:type="dcterms:W3CDTF">2024-11-14T15:38:17Z</dcterms:modified>
  <dc:identifier>DAGWbej8-AU</dc:identifier>
</cp:coreProperties>
</file>