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6902450"/>
  <p:notesSz cx="11430000" cy="69024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15" y="464964"/>
            <a:ext cx="8152968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6792" y="1173407"/>
            <a:ext cx="9416414" cy="204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92600" cy="6440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6494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Introduction</a:t>
            </a:r>
            <a:r>
              <a:rPr dirty="0" spc="-105"/>
              <a:t> </a:t>
            </a:r>
            <a:r>
              <a:rPr dirty="0" spc="-45"/>
              <a:t>to</a:t>
            </a:r>
          </a:p>
          <a:p>
            <a:pPr marL="3964940" marR="5080">
              <a:lnSpc>
                <a:spcPct val="103099"/>
              </a:lnSpc>
              <a:spcBef>
                <a:spcPts val="75"/>
              </a:spcBef>
            </a:pPr>
            <a:r>
              <a:rPr dirty="0" spc="-75"/>
              <a:t>Distributed </a:t>
            </a:r>
            <a:r>
              <a:rPr dirty="0" spc="-70"/>
              <a:t>Operating </a:t>
            </a:r>
            <a:r>
              <a:rPr dirty="0" spc="-1180"/>
              <a:t> </a:t>
            </a:r>
            <a:r>
              <a:rPr dirty="0" spc="-165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9667" y="3487902"/>
            <a:ext cx="5711190" cy="17195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40"/>
              </a:spcBef>
            </a:pP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An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introduction to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operating 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systems,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including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their 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 definition,</a:t>
            </a:r>
            <a:r>
              <a:rPr dirty="0" sz="1400" spc="-22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purpose,</a:t>
            </a:r>
            <a:r>
              <a:rPr dirty="0" sz="1400" spc="-21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 fundamental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concepts.</a:t>
            </a:r>
            <a:r>
              <a:rPr dirty="0" sz="1400" spc="-2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This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section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will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 provide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a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high-level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overview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of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</a:t>
            </a:r>
            <a:r>
              <a:rPr dirty="0" sz="1400" spc="-155">
                <a:solidFill>
                  <a:srgbClr val="00002E"/>
                </a:solidFill>
                <a:latin typeface="Verdana"/>
                <a:cs typeface="Verdana"/>
              </a:rPr>
              <a:t>key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components and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structure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of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Verdana"/>
              <a:cs typeface="Verdana"/>
            </a:endParaRPr>
          </a:p>
          <a:p>
            <a:pPr marL="394335">
              <a:lnSpc>
                <a:spcPct val="100000"/>
              </a:lnSpc>
              <a:spcBef>
                <a:spcPts val="5"/>
              </a:spcBef>
            </a:pPr>
            <a:r>
              <a:rPr dirty="0" sz="1800" spc="-204" b="1">
                <a:solidFill>
                  <a:srgbClr val="00002E"/>
                </a:solidFill>
                <a:latin typeface="Tahoma"/>
                <a:cs typeface="Tahoma"/>
              </a:rPr>
              <a:t>b</a:t>
            </a:r>
            <a:r>
              <a:rPr dirty="0" sz="1800" spc="-185" b="1">
                <a:solidFill>
                  <a:srgbClr val="00002E"/>
                </a:solidFill>
                <a:latin typeface="Tahoma"/>
                <a:cs typeface="Tahoma"/>
              </a:rPr>
              <a:t>y</a:t>
            </a:r>
            <a:r>
              <a:rPr dirty="0" sz="1800" spc="-140" b="1">
                <a:solidFill>
                  <a:srgbClr val="00002E"/>
                </a:solidFill>
                <a:latin typeface="Tahoma"/>
                <a:cs typeface="Tahoma"/>
              </a:rPr>
              <a:t> </a:t>
            </a:r>
            <a:r>
              <a:rPr dirty="0" sz="1800" spc="-180" b="1">
                <a:solidFill>
                  <a:srgbClr val="00002E"/>
                </a:solidFill>
                <a:latin typeface="Tahoma"/>
                <a:cs typeface="Tahoma"/>
              </a:rPr>
              <a:t>M</a:t>
            </a:r>
            <a:r>
              <a:rPr dirty="0" sz="1800" spc="-155" b="1">
                <a:solidFill>
                  <a:srgbClr val="00002E"/>
                </a:solidFill>
                <a:latin typeface="Tahoma"/>
                <a:cs typeface="Tahoma"/>
              </a:rPr>
              <a:t>A</a:t>
            </a:r>
            <a:r>
              <a:rPr dirty="0" sz="1800" spc="-210" b="1">
                <a:solidFill>
                  <a:srgbClr val="00002E"/>
                </a:solidFill>
                <a:latin typeface="Tahoma"/>
                <a:cs typeface="Tahoma"/>
              </a:rPr>
              <a:t>D</a:t>
            </a:r>
            <a:r>
              <a:rPr dirty="0" sz="1800" spc="-215" b="1">
                <a:solidFill>
                  <a:srgbClr val="00002E"/>
                </a:solidFill>
                <a:latin typeface="Tahoma"/>
                <a:cs typeface="Tahoma"/>
              </a:rPr>
              <a:t>H</a:t>
            </a:r>
            <a:r>
              <a:rPr dirty="0" sz="1800" spc="-155" b="1">
                <a:solidFill>
                  <a:srgbClr val="00002E"/>
                </a:solidFill>
                <a:latin typeface="Tahoma"/>
                <a:cs typeface="Tahoma"/>
              </a:rPr>
              <a:t>A</a:t>
            </a:r>
            <a:r>
              <a:rPr dirty="0" sz="1800" spc="-215" b="1">
                <a:solidFill>
                  <a:srgbClr val="00002E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913" y="4920326"/>
            <a:ext cx="295025" cy="295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197780"/>
            <a:ext cx="6208395" cy="1143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dirty="0" spc="-50"/>
              <a:t>Distributed </a:t>
            </a:r>
            <a:r>
              <a:rPr dirty="0" spc="-40"/>
              <a:t>Operating </a:t>
            </a:r>
            <a:r>
              <a:rPr dirty="0" spc="-100"/>
              <a:t>System </a:t>
            </a:r>
            <a:r>
              <a:rPr dirty="0" spc="-975"/>
              <a:t> </a:t>
            </a:r>
            <a:r>
              <a:rPr dirty="0" spc="-14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805306"/>
            <a:ext cx="2347595" cy="19170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14" b="1">
                <a:solidFill>
                  <a:srgbClr val="00002E"/>
                </a:solidFill>
                <a:latin typeface="Arial"/>
                <a:cs typeface="Arial"/>
              </a:rPr>
              <a:t>R</a:t>
            </a:r>
            <a:r>
              <a:rPr dirty="0" sz="1800" spc="-45" b="1">
                <a:solidFill>
                  <a:srgbClr val="00002E"/>
                </a:solidFill>
                <a:latin typeface="Arial"/>
                <a:cs typeface="Arial"/>
              </a:rPr>
              <a:t>e</a:t>
            </a:r>
            <a:r>
              <a:rPr dirty="0" sz="1800" spc="-140" b="1">
                <a:solidFill>
                  <a:srgbClr val="00002E"/>
                </a:solidFill>
                <a:latin typeface="Arial"/>
                <a:cs typeface="Arial"/>
              </a:rPr>
              <a:t>s</a:t>
            </a:r>
            <a:r>
              <a:rPr dirty="0" sz="1800" spc="-95" b="1">
                <a:solidFill>
                  <a:srgbClr val="00002E"/>
                </a:solidFill>
                <a:latin typeface="Arial"/>
                <a:cs typeface="Arial"/>
              </a:rPr>
              <a:t>o</a:t>
            </a:r>
            <a:r>
              <a:rPr dirty="0" sz="1800" spc="-90" b="1">
                <a:solidFill>
                  <a:srgbClr val="00002E"/>
                </a:solidFill>
                <a:latin typeface="Arial"/>
                <a:cs typeface="Arial"/>
              </a:rPr>
              <a:t>u</a:t>
            </a:r>
            <a:r>
              <a:rPr dirty="0" sz="1800" spc="-50" b="1">
                <a:solidFill>
                  <a:srgbClr val="00002E"/>
                </a:solidFill>
                <a:latin typeface="Arial"/>
                <a:cs typeface="Arial"/>
              </a:rPr>
              <a:t>r</a:t>
            </a:r>
            <a:r>
              <a:rPr dirty="0" sz="1800" spc="-185" b="1">
                <a:solidFill>
                  <a:srgbClr val="00002E"/>
                </a:solidFill>
                <a:latin typeface="Arial"/>
                <a:cs typeface="Arial"/>
              </a:rPr>
              <a:t>c</a:t>
            </a:r>
            <a:r>
              <a:rPr dirty="0" sz="1800" spc="-40" b="1">
                <a:solidFill>
                  <a:srgbClr val="00002E"/>
                </a:solidFill>
                <a:latin typeface="Arial"/>
                <a:cs typeface="Arial"/>
              </a:rPr>
              <a:t>e</a:t>
            </a:r>
            <a:r>
              <a:rPr dirty="0" sz="1800" spc="-30" b="1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00002E"/>
                </a:solidFill>
                <a:latin typeface="Arial"/>
                <a:cs typeface="Arial"/>
              </a:rPr>
              <a:t>A</a:t>
            </a:r>
            <a:r>
              <a:rPr dirty="0" sz="1800" spc="40" b="1">
                <a:solidFill>
                  <a:srgbClr val="00002E"/>
                </a:solidFill>
                <a:latin typeface="Arial"/>
                <a:cs typeface="Arial"/>
              </a:rPr>
              <a:t>l</a:t>
            </a:r>
            <a:r>
              <a:rPr dirty="0" sz="1800" spc="35" b="1">
                <a:solidFill>
                  <a:srgbClr val="00002E"/>
                </a:solidFill>
                <a:latin typeface="Arial"/>
                <a:cs typeface="Arial"/>
              </a:rPr>
              <a:t>l</a:t>
            </a:r>
            <a:r>
              <a:rPr dirty="0" sz="1800" spc="-95" b="1">
                <a:solidFill>
                  <a:srgbClr val="00002E"/>
                </a:solidFill>
                <a:latin typeface="Arial"/>
                <a:cs typeface="Arial"/>
              </a:rPr>
              <a:t>o</a:t>
            </a:r>
            <a:r>
              <a:rPr dirty="0" sz="1800" spc="-175" b="1">
                <a:solidFill>
                  <a:srgbClr val="00002E"/>
                </a:solidFill>
                <a:latin typeface="Arial"/>
                <a:cs typeface="Arial"/>
              </a:rPr>
              <a:t>c</a:t>
            </a:r>
            <a:r>
              <a:rPr dirty="0" sz="1800" spc="-45" b="1">
                <a:solidFill>
                  <a:srgbClr val="00002E"/>
                </a:solidFill>
                <a:latin typeface="Arial"/>
                <a:cs typeface="Arial"/>
              </a:rPr>
              <a:t>a</a:t>
            </a:r>
            <a:r>
              <a:rPr dirty="0" sz="1800" spc="65" b="1">
                <a:solidFill>
                  <a:srgbClr val="00002E"/>
                </a:solidFill>
                <a:latin typeface="Arial"/>
                <a:cs typeface="Arial"/>
              </a:rPr>
              <a:t>t</a:t>
            </a:r>
            <a:r>
              <a:rPr dirty="0" sz="1800" spc="-70" b="1">
                <a:solidFill>
                  <a:srgbClr val="00002E"/>
                </a:solidFill>
                <a:latin typeface="Arial"/>
                <a:cs typeface="Arial"/>
              </a:rPr>
              <a:t>i</a:t>
            </a:r>
            <a:r>
              <a:rPr dirty="0" sz="1800" spc="-95" b="1">
                <a:solidFill>
                  <a:srgbClr val="00002E"/>
                </a:solidFill>
                <a:latin typeface="Arial"/>
                <a:cs typeface="Arial"/>
              </a:rPr>
              <a:t>o</a:t>
            </a:r>
            <a:r>
              <a:rPr dirty="0" sz="1800" spc="-70" b="1">
                <a:solidFill>
                  <a:srgbClr val="00002E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000"/>
              </a:lnSpc>
              <a:spcBef>
                <a:spcPts val="1305"/>
              </a:spcBef>
            </a:pP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ll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n 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d 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ff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z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  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resources.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8055" y="2805313"/>
            <a:ext cx="2406015" cy="220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774065">
              <a:lnSpc>
                <a:spcPct val="104099"/>
              </a:lnSpc>
            </a:pPr>
            <a:r>
              <a:rPr dirty="0" sz="1800" spc="-155" b="1">
                <a:solidFill>
                  <a:srgbClr val="00002E"/>
                </a:solidFill>
                <a:latin typeface="Arial"/>
                <a:cs typeface="Arial"/>
              </a:rPr>
              <a:t>C</a:t>
            </a:r>
            <a:r>
              <a:rPr dirty="0" sz="1800" spc="-95" b="1">
                <a:solidFill>
                  <a:srgbClr val="00002E"/>
                </a:solidFill>
                <a:latin typeface="Arial"/>
                <a:cs typeface="Arial"/>
              </a:rPr>
              <a:t>o</a:t>
            </a:r>
            <a:r>
              <a:rPr dirty="0" sz="1800" spc="-55" b="1">
                <a:solidFill>
                  <a:srgbClr val="00002E"/>
                </a:solidFill>
                <a:latin typeface="Arial"/>
                <a:cs typeface="Arial"/>
              </a:rPr>
              <a:t>mm</a:t>
            </a:r>
            <a:r>
              <a:rPr dirty="0" sz="1800" spc="-90" b="1">
                <a:solidFill>
                  <a:srgbClr val="00002E"/>
                </a:solidFill>
                <a:latin typeface="Arial"/>
                <a:cs typeface="Arial"/>
              </a:rPr>
              <a:t>u</a:t>
            </a:r>
            <a:r>
              <a:rPr dirty="0" sz="1800" spc="-75" b="1">
                <a:solidFill>
                  <a:srgbClr val="00002E"/>
                </a:solidFill>
                <a:latin typeface="Arial"/>
                <a:cs typeface="Arial"/>
              </a:rPr>
              <a:t>n</a:t>
            </a:r>
            <a:r>
              <a:rPr dirty="0" sz="1800" spc="-70" b="1">
                <a:solidFill>
                  <a:srgbClr val="00002E"/>
                </a:solidFill>
                <a:latin typeface="Arial"/>
                <a:cs typeface="Arial"/>
              </a:rPr>
              <a:t>i</a:t>
            </a:r>
            <a:r>
              <a:rPr dirty="0" sz="1800" spc="-175" b="1">
                <a:solidFill>
                  <a:srgbClr val="00002E"/>
                </a:solidFill>
                <a:latin typeface="Arial"/>
                <a:cs typeface="Arial"/>
              </a:rPr>
              <a:t>c</a:t>
            </a:r>
            <a:r>
              <a:rPr dirty="0" sz="1800" spc="-45" b="1">
                <a:solidFill>
                  <a:srgbClr val="00002E"/>
                </a:solidFill>
                <a:latin typeface="Arial"/>
                <a:cs typeface="Arial"/>
              </a:rPr>
              <a:t>a</a:t>
            </a:r>
            <a:r>
              <a:rPr dirty="0" sz="1800" spc="65" b="1">
                <a:solidFill>
                  <a:srgbClr val="00002E"/>
                </a:solidFill>
                <a:latin typeface="Arial"/>
                <a:cs typeface="Arial"/>
              </a:rPr>
              <a:t>t</a:t>
            </a:r>
            <a:r>
              <a:rPr dirty="0" sz="1800" spc="-70" b="1">
                <a:solidFill>
                  <a:srgbClr val="00002E"/>
                </a:solidFill>
                <a:latin typeface="Arial"/>
                <a:cs typeface="Arial"/>
              </a:rPr>
              <a:t>i</a:t>
            </a:r>
            <a:r>
              <a:rPr dirty="0" sz="1800" spc="-95" b="1">
                <a:solidFill>
                  <a:srgbClr val="00002E"/>
                </a:solidFill>
                <a:latin typeface="Arial"/>
                <a:cs typeface="Arial"/>
              </a:rPr>
              <a:t>o</a:t>
            </a:r>
            <a:r>
              <a:rPr dirty="0" sz="1800" spc="-45" b="1">
                <a:solidFill>
                  <a:srgbClr val="00002E"/>
                </a:solidFill>
                <a:latin typeface="Arial"/>
                <a:cs typeface="Arial"/>
              </a:rPr>
              <a:t>n  </a:t>
            </a:r>
            <a:r>
              <a:rPr dirty="0" sz="1800" spc="-35" b="1">
                <a:solidFill>
                  <a:srgbClr val="00002E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000"/>
              </a:lnSpc>
              <a:spcBef>
                <a:spcPts val="1310"/>
              </a:spcBef>
            </a:pP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mm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n 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x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d 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synchronization.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7595" y="2805310"/>
            <a:ext cx="2345690" cy="19170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40" b="1">
                <a:solidFill>
                  <a:srgbClr val="00002E"/>
                </a:solidFill>
                <a:latin typeface="Arial"/>
                <a:cs typeface="Arial"/>
              </a:rPr>
              <a:t>Fault</a:t>
            </a:r>
            <a:r>
              <a:rPr dirty="0" sz="1800" spc="-75" b="1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00002E"/>
                </a:solidFill>
                <a:latin typeface="Arial"/>
                <a:cs typeface="Arial"/>
              </a:rPr>
              <a:t>Tolerance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000"/>
              </a:lnSpc>
              <a:spcBef>
                <a:spcPts val="1305"/>
              </a:spcBef>
            </a:pPr>
            <a:r>
              <a:rPr dirty="0" sz="1400" spc="-18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-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65">
                <a:solidFill>
                  <a:srgbClr val="00002E"/>
                </a:solidFill>
                <a:latin typeface="Verdana"/>
                <a:cs typeface="Verdana"/>
              </a:rPr>
              <a:t>t  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m 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 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 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failures.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3F3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1112118"/>
            <a:ext cx="6423660" cy="1143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dirty="0" spc="-145"/>
              <a:t>Types</a:t>
            </a:r>
            <a:r>
              <a:rPr dirty="0" spc="-50"/>
              <a:t> </a:t>
            </a:r>
            <a:r>
              <a:rPr dirty="0" spc="-55"/>
              <a:t>of</a:t>
            </a:r>
            <a:r>
              <a:rPr dirty="0" spc="-50"/>
              <a:t> Distributed </a:t>
            </a:r>
            <a:r>
              <a:rPr dirty="0" spc="-40"/>
              <a:t>Operating </a:t>
            </a:r>
            <a:r>
              <a:rPr dirty="0" spc="-969"/>
              <a:t> </a:t>
            </a:r>
            <a:r>
              <a:rPr dirty="0" spc="-12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47393" y="2551518"/>
            <a:ext cx="5441950" cy="745490"/>
            <a:chOff x="1647393" y="2551518"/>
            <a:chExt cx="5441950" cy="745490"/>
          </a:xfrm>
        </p:grpSpPr>
        <p:sp>
          <p:nvSpPr>
            <p:cNvPr id="5" name="object 5"/>
            <p:cNvSpPr/>
            <p:nvPr/>
          </p:nvSpPr>
          <p:spPr>
            <a:xfrm>
              <a:off x="1655965" y="2560091"/>
              <a:ext cx="2712720" cy="728345"/>
            </a:xfrm>
            <a:custGeom>
              <a:avLst/>
              <a:gdLst/>
              <a:ahLst/>
              <a:cxnLst/>
              <a:rect l="l" t="t" r="r" b="b"/>
              <a:pathLst>
                <a:path w="2712720" h="728345">
                  <a:moveTo>
                    <a:pt x="2530360" y="0"/>
                  </a:moveTo>
                  <a:lnTo>
                    <a:pt x="2712364" y="364020"/>
                  </a:lnTo>
                  <a:lnTo>
                    <a:pt x="2530360" y="728052"/>
                  </a:lnTo>
                  <a:lnTo>
                    <a:pt x="0" y="728052"/>
                  </a:lnTo>
                  <a:lnTo>
                    <a:pt x="182016" y="364020"/>
                  </a:lnTo>
                  <a:lnTo>
                    <a:pt x="0" y="0"/>
                  </a:lnTo>
                  <a:lnTo>
                    <a:pt x="2530360" y="0"/>
                  </a:lnTo>
                  <a:close/>
                </a:path>
              </a:pathLst>
            </a:custGeom>
            <a:ln w="17063">
              <a:solidFill>
                <a:srgbClr val="2D4DF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68330" y="2560091"/>
              <a:ext cx="2712720" cy="728345"/>
            </a:xfrm>
            <a:custGeom>
              <a:avLst/>
              <a:gdLst/>
              <a:ahLst/>
              <a:cxnLst/>
              <a:rect l="l" t="t" r="r" b="b"/>
              <a:pathLst>
                <a:path w="2712720" h="728345">
                  <a:moveTo>
                    <a:pt x="2530360" y="0"/>
                  </a:moveTo>
                  <a:lnTo>
                    <a:pt x="2712377" y="364020"/>
                  </a:lnTo>
                  <a:lnTo>
                    <a:pt x="2530360" y="728052"/>
                  </a:lnTo>
                  <a:lnTo>
                    <a:pt x="0" y="728052"/>
                  </a:lnTo>
                  <a:lnTo>
                    <a:pt x="182016" y="364020"/>
                  </a:lnTo>
                  <a:lnTo>
                    <a:pt x="0" y="0"/>
                  </a:lnTo>
                  <a:lnTo>
                    <a:pt x="2530360" y="0"/>
                  </a:lnTo>
                  <a:close/>
                </a:path>
              </a:pathLst>
            </a:custGeom>
            <a:ln w="17063">
              <a:solidFill>
                <a:srgbClr val="015F9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20519" y="3528604"/>
            <a:ext cx="2241550" cy="127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50" b="1">
                <a:solidFill>
                  <a:srgbClr val="2D4DF2"/>
                </a:solidFill>
                <a:latin typeface="Arial"/>
                <a:cs typeface="Arial"/>
              </a:rPr>
              <a:t>Centralized</a:t>
            </a:r>
            <a:r>
              <a:rPr dirty="0" sz="1800" spc="-55" b="1">
                <a:solidFill>
                  <a:srgbClr val="2D4DF2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2D4DF2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z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d 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2757" y="2721735"/>
            <a:ext cx="290195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4785" algn="l"/>
              </a:tabLst>
            </a:pPr>
            <a:r>
              <a:rPr dirty="0" sz="2150" spc="90" b="1">
                <a:solidFill>
                  <a:srgbClr val="2D4DF2"/>
                </a:solidFill>
                <a:latin typeface="Arial"/>
                <a:cs typeface="Arial"/>
              </a:rPr>
              <a:t>1</a:t>
            </a:r>
            <a:r>
              <a:rPr dirty="0" sz="2150" spc="90" b="1">
                <a:solidFill>
                  <a:srgbClr val="2D4DF2"/>
                </a:solidFill>
                <a:latin typeface="Arial"/>
                <a:cs typeface="Arial"/>
              </a:rPr>
              <a:t>	</a:t>
            </a:r>
            <a:r>
              <a:rPr dirty="0" sz="2150" spc="90" b="1">
                <a:solidFill>
                  <a:srgbClr val="015F98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2884" y="3528604"/>
            <a:ext cx="2326640" cy="155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881380">
              <a:lnSpc>
                <a:spcPct val="104099"/>
              </a:lnSpc>
            </a:pPr>
            <a:r>
              <a:rPr dirty="0" sz="1800" spc="40" b="1">
                <a:solidFill>
                  <a:srgbClr val="015F98"/>
                </a:solidFill>
                <a:latin typeface="Arial"/>
                <a:cs typeface="Arial"/>
              </a:rPr>
              <a:t>D</a:t>
            </a:r>
            <a:r>
              <a:rPr dirty="0" sz="1800" spc="-45" b="1">
                <a:solidFill>
                  <a:srgbClr val="015F98"/>
                </a:solidFill>
                <a:latin typeface="Arial"/>
                <a:cs typeface="Arial"/>
              </a:rPr>
              <a:t>e</a:t>
            </a:r>
            <a:r>
              <a:rPr dirty="0" sz="1800" spc="-185" b="1">
                <a:solidFill>
                  <a:srgbClr val="015F98"/>
                </a:solidFill>
                <a:latin typeface="Arial"/>
                <a:cs typeface="Arial"/>
              </a:rPr>
              <a:t>c</a:t>
            </a:r>
            <a:r>
              <a:rPr dirty="0" sz="1800" spc="-45" b="1">
                <a:solidFill>
                  <a:srgbClr val="015F98"/>
                </a:solidFill>
                <a:latin typeface="Arial"/>
                <a:cs typeface="Arial"/>
              </a:rPr>
              <a:t>e</a:t>
            </a:r>
            <a:r>
              <a:rPr dirty="0" sz="1800" spc="-75" b="1">
                <a:solidFill>
                  <a:srgbClr val="015F98"/>
                </a:solidFill>
                <a:latin typeface="Arial"/>
                <a:cs typeface="Arial"/>
              </a:rPr>
              <a:t>n</a:t>
            </a:r>
            <a:r>
              <a:rPr dirty="0" sz="1800" spc="45" b="1">
                <a:solidFill>
                  <a:srgbClr val="015F98"/>
                </a:solidFill>
                <a:latin typeface="Arial"/>
                <a:cs typeface="Arial"/>
              </a:rPr>
              <a:t>t</a:t>
            </a:r>
            <a:r>
              <a:rPr dirty="0" sz="1800" spc="-45" b="1">
                <a:solidFill>
                  <a:srgbClr val="015F98"/>
                </a:solidFill>
                <a:latin typeface="Arial"/>
                <a:cs typeface="Arial"/>
              </a:rPr>
              <a:t>r</a:t>
            </a:r>
            <a:r>
              <a:rPr dirty="0" sz="1800" spc="-45" b="1">
                <a:solidFill>
                  <a:srgbClr val="015F98"/>
                </a:solidFill>
                <a:latin typeface="Arial"/>
                <a:cs typeface="Arial"/>
              </a:rPr>
              <a:t>a</a:t>
            </a:r>
            <a:r>
              <a:rPr dirty="0" sz="1800" spc="40" b="1">
                <a:solidFill>
                  <a:srgbClr val="015F98"/>
                </a:solidFill>
                <a:latin typeface="Arial"/>
                <a:cs typeface="Arial"/>
              </a:rPr>
              <a:t>l</a:t>
            </a:r>
            <a:r>
              <a:rPr dirty="0" sz="1800" spc="-70" b="1">
                <a:solidFill>
                  <a:srgbClr val="015F98"/>
                </a:solidFill>
                <a:latin typeface="Arial"/>
                <a:cs typeface="Arial"/>
              </a:rPr>
              <a:t>i</a:t>
            </a:r>
            <a:r>
              <a:rPr dirty="0" sz="1800" spc="-85" b="1">
                <a:solidFill>
                  <a:srgbClr val="015F98"/>
                </a:solidFill>
                <a:latin typeface="Arial"/>
                <a:cs typeface="Arial"/>
              </a:rPr>
              <a:t>z</a:t>
            </a:r>
            <a:r>
              <a:rPr dirty="0" sz="1800" spc="-45" b="1">
                <a:solidFill>
                  <a:srgbClr val="015F98"/>
                </a:solidFill>
                <a:latin typeface="Arial"/>
                <a:cs typeface="Arial"/>
              </a:rPr>
              <a:t>e</a:t>
            </a:r>
            <a:r>
              <a:rPr dirty="0" sz="1800" spc="-30" b="1">
                <a:solidFill>
                  <a:srgbClr val="015F98"/>
                </a:solidFill>
                <a:latin typeface="Arial"/>
                <a:cs typeface="Arial"/>
              </a:rPr>
              <a:t>d  </a:t>
            </a:r>
            <a:r>
              <a:rPr dirty="0" sz="1800" spc="-75" b="1">
                <a:solidFill>
                  <a:srgbClr val="015F98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x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z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d 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k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0694" y="2560091"/>
            <a:ext cx="2712720" cy="728345"/>
          </a:xfrm>
          <a:custGeom>
            <a:avLst/>
            <a:gdLst/>
            <a:ahLst/>
            <a:cxnLst/>
            <a:rect l="l" t="t" r="r" b="b"/>
            <a:pathLst>
              <a:path w="2712720" h="728345">
                <a:moveTo>
                  <a:pt x="2530348" y="0"/>
                </a:moveTo>
                <a:lnTo>
                  <a:pt x="2712364" y="364020"/>
                </a:lnTo>
                <a:lnTo>
                  <a:pt x="2530348" y="728052"/>
                </a:lnTo>
                <a:lnTo>
                  <a:pt x="0" y="728052"/>
                </a:lnTo>
                <a:lnTo>
                  <a:pt x="182016" y="364020"/>
                </a:lnTo>
                <a:lnTo>
                  <a:pt x="0" y="0"/>
                </a:lnTo>
                <a:lnTo>
                  <a:pt x="2530348" y="0"/>
                </a:lnTo>
                <a:close/>
              </a:path>
            </a:pathLst>
          </a:custGeom>
          <a:ln w="17063">
            <a:solidFill>
              <a:srgbClr val="AD1F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37486" y="2721735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AD1F96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5260" y="3528604"/>
            <a:ext cx="2365375" cy="127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35" b="1">
                <a:solidFill>
                  <a:srgbClr val="AD1F96"/>
                </a:solidFill>
                <a:latin typeface="Arial"/>
                <a:cs typeface="Arial"/>
              </a:rPr>
              <a:t>Hybrid</a:t>
            </a:r>
            <a:r>
              <a:rPr dirty="0" sz="1800" spc="-70" b="1">
                <a:solidFill>
                  <a:srgbClr val="AD1F96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AD1F96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d 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588688"/>
            <a:ext cx="6950709" cy="1704339"/>
          </a:xfrm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4420"/>
              </a:lnSpc>
              <a:spcBef>
                <a:spcPts val="145"/>
              </a:spcBef>
            </a:pPr>
            <a:r>
              <a:rPr dirty="0" spc="-65"/>
              <a:t>Challenges</a:t>
            </a:r>
            <a:r>
              <a:rPr dirty="0" spc="-60"/>
              <a:t> </a:t>
            </a:r>
            <a:r>
              <a:rPr dirty="0" spc="-75"/>
              <a:t>and</a:t>
            </a:r>
            <a:r>
              <a:rPr dirty="0" spc="-60"/>
              <a:t> </a:t>
            </a:r>
            <a:r>
              <a:rPr dirty="0" spc="-114"/>
              <a:t>Considerations</a:t>
            </a:r>
            <a:r>
              <a:rPr dirty="0" spc="-60"/>
              <a:t> </a:t>
            </a:r>
            <a:r>
              <a:rPr dirty="0" spc="-114"/>
              <a:t>in </a:t>
            </a:r>
            <a:r>
              <a:rPr dirty="0" spc="-969"/>
              <a:t> </a:t>
            </a:r>
            <a:r>
              <a:rPr dirty="0" spc="-85"/>
              <a:t>Designing</a:t>
            </a:r>
            <a:r>
              <a:rPr dirty="0" spc="-50"/>
              <a:t> </a:t>
            </a:r>
            <a:r>
              <a:rPr dirty="0" spc="-75"/>
              <a:t>and</a:t>
            </a:r>
            <a:r>
              <a:rPr dirty="0" spc="-45"/>
              <a:t> </a:t>
            </a:r>
            <a:r>
              <a:rPr dirty="0" spc="-40"/>
              <a:t>Implementing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-50"/>
              <a:t>Distributed</a:t>
            </a:r>
            <a:r>
              <a:rPr dirty="0" spc="-55"/>
              <a:t> </a:t>
            </a:r>
            <a:r>
              <a:rPr dirty="0" spc="-40"/>
              <a:t>Operating</a:t>
            </a:r>
            <a:r>
              <a:rPr dirty="0" spc="-50"/>
              <a:t> </a:t>
            </a:r>
            <a:r>
              <a:rPr dirty="0" spc="-120"/>
              <a:t>Systems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73" y="2836082"/>
            <a:ext cx="409575" cy="409575"/>
            <a:chOff x="1655973" y="2836082"/>
            <a:chExt cx="409575" cy="409575"/>
          </a:xfrm>
        </p:grpSpPr>
        <p:sp>
          <p:nvSpPr>
            <p:cNvPr id="6" name="object 6"/>
            <p:cNvSpPr/>
            <p:nvPr/>
          </p:nvSpPr>
          <p:spPr>
            <a:xfrm>
              <a:off x="1665490" y="284559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46"/>
                  </a:lnTo>
                  <a:lnTo>
                    <a:pt x="120434" y="14846"/>
                  </a:lnTo>
                  <a:lnTo>
                    <a:pt x="86702" y="32880"/>
                  </a:lnTo>
                  <a:lnTo>
                    <a:pt x="57137" y="57150"/>
                  </a:lnTo>
                  <a:lnTo>
                    <a:pt x="32880" y="86715"/>
                  </a:lnTo>
                  <a:lnTo>
                    <a:pt x="14846" y="120446"/>
                  </a:lnTo>
                  <a:lnTo>
                    <a:pt x="3746" y="157035"/>
                  </a:lnTo>
                  <a:lnTo>
                    <a:pt x="0" y="195097"/>
                  </a:lnTo>
                  <a:lnTo>
                    <a:pt x="233" y="204684"/>
                  </a:lnTo>
                  <a:lnTo>
                    <a:pt x="5846" y="242518"/>
                  </a:lnTo>
                  <a:lnTo>
                    <a:pt x="18730" y="278528"/>
                  </a:lnTo>
                  <a:lnTo>
                    <a:pt x="38397" y="311333"/>
                  </a:lnTo>
                  <a:lnTo>
                    <a:pt x="64084" y="339667"/>
                  </a:lnTo>
                  <a:lnTo>
                    <a:pt x="94804" y="362454"/>
                  </a:lnTo>
                  <a:lnTo>
                    <a:pt x="129378" y="378800"/>
                  </a:lnTo>
                  <a:lnTo>
                    <a:pt x="166479" y="388091"/>
                  </a:lnTo>
                  <a:lnTo>
                    <a:pt x="195097" y="390207"/>
                  </a:lnTo>
                  <a:lnTo>
                    <a:pt x="204684" y="389971"/>
                  </a:lnTo>
                  <a:lnTo>
                    <a:pt x="242512" y="384353"/>
                  </a:lnTo>
                  <a:lnTo>
                    <a:pt x="278526" y="371464"/>
                  </a:lnTo>
                  <a:lnTo>
                    <a:pt x="311326" y="351802"/>
                  </a:lnTo>
                  <a:lnTo>
                    <a:pt x="339667" y="326116"/>
                  </a:lnTo>
                  <a:lnTo>
                    <a:pt x="362443" y="295396"/>
                  </a:lnTo>
                  <a:lnTo>
                    <a:pt x="378799" y="260816"/>
                  </a:lnTo>
                  <a:lnTo>
                    <a:pt x="388089" y="223715"/>
                  </a:lnTo>
                  <a:lnTo>
                    <a:pt x="390194" y="195097"/>
                  </a:lnTo>
                  <a:lnTo>
                    <a:pt x="389961" y="185517"/>
                  </a:lnTo>
                  <a:lnTo>
                    <a:pt x="384347" y="147684"/>
                  </a:lnTo>
                  <a:lnTo>
                    <a:pt x="371462" y="111679"/>
                  </a:lnTo>
                  <a:lnTo>
                    <a:pt x="351797" y="78874"/>
                  </a:lnTo>
                  <a:lnTo>
                    <a:pt x="326109" y="50534"/>
                  </a:lnTo>
                  <a:lnTo>
                    <a:pt x="295390" y="27751"/>
                  </a:lnTo>
                  <a:lnTo>
                    <a:pt x="260814" y="11401"/>
                  </a:lnTo>
                  <a:lnTo>
                    <a:pt x="223715" y="2110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65490" y="284559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097"/>
                  </a:moveTo>
                  <a:lnTo>
                    <a:pt x="386448" y="233159"/>
                  </a:lnTo>
                  <a:lnTo>
                    <a:pt x="375348" y="269760"/>
                  </a:lnTo>
                  <a:lnTo>
                    <a:pt x="357314" y="303491"/>
                  </a:lnTo>
                  <a:lnTo>
                    <a:pt x="333057" y="333057"/>
                  </a:lnTo>
                  <a:lnTo>
                    <a:pt x="303491" y="357327"/>
                  </a:lnTo>
                  <a:lnTo>
                    <a:pt x="269760" y="375348"/>
                  </a:lnTo>
                  <a:lnTo>
                    <a:pt x="233159" y="386448"/>
                  </a:lnTo>
                  <a:lnTo>
                    <a:pt x="195097" y="390207"/>
                  </a:lnTo>
                  <a:lnTo>
                    <a:pt x="185510" y="389971"/>
                  </a:lnTo>
                  <a:lnTo>
                    <a:pt x="147676" y="384353"/>
                  </a:lnTo>
                  <a:lnTo>
                    <a:pt x="111668" y="371464"/>
                  </a:lnTo>
                  <a:lnTo>
                    <a:pt x="78863" y="351802"/>
                  </a:lnTo>
                  <a:lnTo>
                    <a:pt x="50527" y="326116"/>
                  </a:lnTo>
                  <a:lnTo>
                    <a:pt x="27746" y="295396"/>
                  </a:lnTo>
                  <a:lnTo>
                    <a:pt x="11395" y="260816"/>
                  </a:lnTo>
                  <a:lnTo>
                    <a:pt x="2105" y="223715"/>
                  </a:lnTo>
                  <a:lnTo>
                    <a:pt x="0" y="195097"/>
                  </a:lnTo>
                  <a:lnTo>
                    <a:pt x="233" y="185517"/>
                  </a:lnTo>
                  <a:lnTo>
                    <a:pt x="5846" y="147684"/>
                  </a:lnTo>
                  <a:lnTo>
                    <a:pt x="18730" y="111679"/>
                  </a:lnTo>
                  <a:lnTo>
                    <a:pt x="38397" y="78874"/>
                  </a:lnTo>
                  <a:lnTo>
                    <a:pt x="64084" y="50534"/>
                  </a:lnTo>
                  <a:lnTo>
                    <a:pt x="94804" y="27751"/>
                  </a:lnTo>
                  <a:lnTo>
                    <a:pt x="129378" y="11401"/>
                  </a:lnTo>
                  <a:lnTo>
                    <a:pt x="166479" y="2110"/>
                  </a:lnTo>
                  <a:lnTo>
                    <a:pt x="195097" y="0"/>
                  </a:lnTo>
                  <a:lnTo>
                    <a:pt x="204684" y="235"/>
                  </a:lnTo>
                  <a:lnTo>
                    <a:pt x="242512" y="5848"/>
                  </a:lnTo>
                  <a:lnTo>
                    <a:pt x="278526" y="18732"/>
                  </a:lnTo>
                  <a:lnTo>
                    <a:pt x="311326" y="38403"/>
                  </a:lnTo>
                  <a:lnTo>
                    <a:pt x="339667" y="64091"/>
                  </a:lnTo>
                  <a:lnTo>
                    <a:pt x="362443" y="94811"/>
                  </a:lnTo>
                  <a:lnTo>
                    <a:pt x="378799" y="129390"/>
                  </a:lnTo>
                  <a:lnTo>
                    <a:pt x="388089" y="166486"/>
                  </a:lnTo>
                  <a:lnTo>
                    <a:pt x="390194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61337" y="2845471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2D4DF2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0051" y="2871928"/>
            <a:ext cx="3171825" cy="1260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45" b="1">
                <a:solidFill>
                  <a:srgbClr val="2D4DF2"/>
                </a:solidFill>
                <a:latin typeface="Arial"/>
                <a:cs typeface="Arial"/>
              </a:rPr>
              <a:t>Scalability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36000"/>
              </a:lnSpc>
              <a:spcBef>
                <a:spcPts val="705"/>
              </a:spcBef>
            </a:pP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Challenges related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to 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scaling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k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14931" y="2836082"/>
            <a:ext cx="409575" cy="409575"/>
            <a:chOff x="5814931" y="2836082"/>
            <a:chExt cx="409575" cy="409575"/>
          </a:xfrm>
        </p:grpSpPr>
        <p:sp>
          <p:nvSpPr>
            <p:cNvPr id="11" name="object 11"/>
            <p:cNvSpPr/>
            <p:nvPr/>
          </p:nvSpPr>
          <p:spPr>
            <a:xfrm>
              <a:off x="5824448" y="284559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46"/>
                  </a:lnTo>
                  <a:lnTo>
                    <a:pt x="120434" y="14846"/>
                  </a:lnTo>
                  <a:lnTo>
                    <a:pt x="86702" y="32880"/>
                  </a:lnTo>
                  <a:lnTo>
                    <a:pt x="57137" y="57150"/>
                  </a:lnTo>
                  <a:lnTo>
                    <a:pt x="32880" y="86715"/>
                  </a:lnTo>
                  <a:lnTo>
                    <a:pt x="14846" y="120446"/>
                  </a:lnTo>
                  <a:lnTo>
                    <a:pt x="3746" y="157035"/>
                  </a:lnTo>
                  <a:lnTo>
                    <a:pt x="0" y="195097"/>
                  </a:lnTo>
                  <a:lnTo>
                    <a:pt x="233" y="204684"/>
                  </a:lnTo>
                  <a:lnTo>
                    <a:pt x="5846" y="242518"/>
                  </a:lnTo>
                  <a:lnTo>
                    <a:pt x="18730" y="278528"/>
                  </a:lnTo>
                  <a:lnTo>
                    <a:pt x="38397" y="311333"/>
                  </a:lnTo>
                  <a:lnTo>
                    <a:pt x="64078" y="339667"/>
                  </a:lnTo>
                  <a:lnTo>
                    <a:pt x="94804" y="362454"/>
                  </a:lnTo>
                  <a:lnTo>
                    <a:pt x="129380" y="378800"/>
                  </a:lnTo>
                  <a:lnTo>
                    <a:pt x="166479" y="388091"/>
                  </a:lnTo>
                  <a:lnTo>
                    <a:pt x="195097" y="390207"/>
                  </a:lnTo>
                  <a:lnTo>
                    <a:pt x="204684" y="389971"/>
                  </a:lnTo>
                  <a:lnTo>
                    <a:pt x="242512" y="384353"/>
                  </a:lnTo>
                  <a:lnTo>
                    <a:pt x="278526" y="371464"/>
                  </a:lnTo>
                  <a:lnTo>
                    <a:pt x="311331" y="351802"/>
                  </a:lnTo>
                  <a:lnTo>
                    <a:pt x="339667" y="326116"/>
                  </a:lnTo>
                  <a:lnTo>
                    <a:pt x="362448" y="295396"/>
                  </a:lnTo>
                  <a:lnTo>
                    <a:pt x="378799" y="260816"/>
                  </a:lnTo>
                  <a:lnTo>
                    <a:pt x="388089" y="223715"/>
                  </a:lnTo>
                  <a:lnTo>
                    <a:pt x="390194" y="195097"/>
                  </a:lnTo>
                  <a:lnTo>
                    <a:pt x="389961" y="185517"/>
                  </a:lnTo>
                  <a:lnTo>
                    <a:pt x="384347" y="147684"/>
                  </a:lnTo>
                  <a:lnTo>
                    <a:pt x="371464" y="111679"/>
                  </a:lnTo>
                  <a:lnTo>
                    <a:pt x="351797" y="78874"/>
                  </a:lnTo>
                  <a:lnTo>
                    <a:pt x="326110" y="50534"/>
                  </a:lnTo>
                  <a:lnTo>
                    <a:pt x="295390" y="27751"/>
                  </a:lnTo>
                  <a:lnTo>
                    <a:pt x="260814" y="11401"/>
                  </a:lnTo>
                  <a:lnTo>
                    <a:pt x="223715" y="2110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24448" y="284559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097"/>
                  </a:moveTo>
                  <a:lnTo>
                    <a:pt x="386448" y="233159"/>
                  </a:lnTo>
                  <a:lnTo>
                    <a:pt x="375348" y="269760"/>
                  </a:lnTo>
                  <a:lnTo>
                    <a:pt x="357314" y="303491"/>
                  </a:lnTo>
                  <a:lnTo>
                    <a:pt x="333057" y="333057"/>
                  </a:lnTo>
                  <a:lnTo>
                    <a:pt x="303491" y="357327"/>
                  </a:lnTo>
                  <a:lnTo>
                    <a:pt x="269760" y="375348"/>
                  </a:lnTo>
                  <a:lnTo>
                    <a:pt x="233159" y="386448"/>
                  </a:lnTo>
                  <a:lnTo>
                    <a:pt x="195097" y="390207"/>
                  </a:lnTo>
                  <a:lnTo>
                    <a:pt x="185510" y="389971"/>
                  </a:lnTo>
                  <a:lnTo>
                    <a:pt x="147682" y="384353"/>
                  </a:lnTo>
                  <a:lnTo>
                    <a:pt x="111668" y="371464"/>
                  </a:lnTo>
                  <a:lnTo>
                    <a:pt x="78861" y="351802"/>
                  </a:lnTo>
                  <a:lnTo>
                    <a:pt x="50527" y="326116"/>
                  </a:lnTo>
                  <a:lnTo>
                    <a:pt x="27746" y="295396"/>
                  </a:lnTo>
                  <a:lnTo>
                    <a:pt x="11395" y="260816"/>
                  </a:lnTo>
                  <a:lnTo>
                    <a:pt x="2105" y="223715"/>
                  </a:lnTo>
                  <a:lnTo>
                    <a:pt x="0" y="195097"/>
                  </a:lnTo>
                  <a:lnTo>
                    <a:pt x="233" y="185517"/>
                  </a:lnTo>
                  <a:lnTo>
                    <a:pt x="5846" y="147684"/>
                  </a:lnTo>
                  <a:lnTo>
                    <a:pt x="18730" y="111679"/>
                  </a:lnTo>
                  <a:lnTo>
                    <a:pt x="38397" y="78874"/>
                  </a:lnTo>
                  <a:lnTo>
                    <a:pt x="64078" y="50534"/>
                  </a:lnTo>
                  <a:lnTo>
                    <a:pt x="94804" y="27751"/>
                  </a:lnTo>
                  <a:lnTo>
                    <a:pt x="129380" y="11401"/>
                  </a:lnTo>
                  <a:lnTo>
                    <a:pt x="166479" y="2110"/>
                  </a:lnTo>
                  <a:lnTo>
                    <a:pt x="195097" y="0"/>
                  </a:lnTo>
                  <a:lnTo>
                    <a:pt x="204684" y="235"/>
                  </a:lnTo>
                  <a:lnTo>
                    <a:pt x="242512" y="5848"/>
                  </a:lnTo>
                  <a:lnTo>
                    <a:pt x="278526" y="18732"/>
                  </a:lnTo>
                  <a:lnTo>
                    <a:pt x="311331" y="38403"/>
                  </a:lnTo>
                  <a:lnTo>
                    <a:pt x="339667" y="64091"/>
                  </a:lnTo>
                  <a:lnTo>
                    <a:pt x="362448" y="94811"/>
                  </a:lnTo>
                  <a:lnTo>
                    <a:pt x="378799" y="129390"/>
                  </a:lnTo>
                  <a:lnTo>
                    <a:pt x="388089" y="166486"/>
                  </a:lnTo>
                  <a:lnTo>
                    <a:pt x="390194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920892" y="2845471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015F98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9606" y="2871928"/>
            <a:ext cx="3298825" cy="1260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65" b="1">
                <a:solidFill>
                  <a:srgbClr val="015F98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000"/>
              </a:lnSpc>
              <a:spcBef>
                <a:spcPts val="705"/>
              </a:spcBef>
            </a:pP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Considerations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strategies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for 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ensuring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g  </a:t>
            </a: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systems.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55973" y="4492048"/>
            <a:ext cx="409575" cy="409575"/>
            <a:chOff x="1655973" y="4492048"/>
            <a:chExt cx="409575" cy="409575"/>
          </a:xfrm>
        </p:grpSpPr>
        <p:sp>
          <p:nvSpPr>
            <p:cNvPr id="16" name="object 16"/>
            <p:cNvSpPr/>
            <p:nvPr/>
          </p:nvSpPr>
          <p:spPr>
            <a:xfrm>
              <a:off x="1665490" y="450156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59"/>
                  </a:lnTo>
                  <a:lnTo>
                    <a:pt x="120434" y="14859"/>
                  </a:lnTo>
                  <a:lnTo>
                    <a:pt x="86702" y="32880"/>
                  </a:lnTo>
                  <a:lnTo>
                    <a:pt x="57137" y="57150"/>
                  </a:lnTo>
                  <a:lnTo>
                    <a:pt x="32880" y="86715"/>
                  </a:lnTo>
                  <a:lnTo>
                    <a:pt x="14846" y="120446"/>
                  </a:lnTo>
                  <a:lnTo>
                    <a:pt x="3746" y="157048"/>
                  </a:lnTo>
                  <a:lnTo>
                    <a:pt x="0" y="195110"/>
                  </a:lnTo>
                  <a:lnTo>
                    <a:pt x="233" y="204689"/>
                  </a:lnTo>
                  <a:lnTo>
                    <a:pt x="5846" y="242525"/>
                  </a:lnTo>
                  <a:lnTo>
                    <a:pt x="18730" y="278528"/>
                  </a:lnTo>
                  <a:lnTo>
                    <a:pt x="38397" y="311338"/>
                  </a:lnTo>
                  <a:lnTo>
                    <a:pt x="64084" y="339673"/>
                  </a:lnTo>
                  <a:lnTo>
                    <a:pt x="94804" y="362455"/>
                  </a:lnTo>
                  <a:lnTo>
                    <a:pt x="129378" y="378801"/>
                  </a:lnTo>
                  <a:lnTo>
                    <a:pt x="166479" y="388101"/>
                  </a:lnTo>
                  <a:lnTo>
                    <a:pt x="195097" y="390207"/>
                  </a:lnTo>
                  <a:lnTo>
                    <a:pt x="204684" y="389973"/>
                  </a:lnTo>
                  <a:lnTo>
                    <a:pt x="242512" y="384358"/>
                  </a:lnTo>
                  <a:lnTo>
                    <a:pt x="278526" y="371470"/>
                  </a:lnTo>
                  <a:lnTo>
                    <a:pt x="311326" y="351804"/>
                  </a:lnTo>
                  <a:lnTo>
                    <a:pt x="339667" y="326116"/>
                  </a:lnTo>
                  <a:lnTo>
                    <a:pt x="362443" y="295401"/>
                  </a:lnTo>
                  <a:lnTo>
                    <a:pt x="378799" y="260821"/>
                  </a:lnTo>
                  <a:lnTo>
                    <a:pt x="388089" y="223720"/>
                  </a:lnTo>
                  <a:lnTo>
                    <a:pt x="390194" y="195110"/>
                  </a:lnTo>
                  <a:lnTo>
                    <a:pt x="389961" y="185523"/>
                  </a:lnTo>
                  <a:lnTo>
                    <a:pt x="384347" y="147694"/>
                  </a:lnTo>
                  <a:lnTo>
                    <a:pt x="371462" y="111681"/>
                  </a:lnTo>
                  <a:lnTo>
                    <a:pt x="351797" y="78874"/>
                  </a:lnTo>
                  <a:lnTo>
                    <a:pt x="326109" y="50539"/>
                  </a:lnTo>
                  <a:lnTo>
                    <a:pt x="295390" y="27753"/>
                  </a:lnTo>
                  <a:lnTo>
                    <a:pt x="260814" y="11408"/>
                  </a:lnTo>
                  <a:lnTo>
                    <a:pt x="223715" y="2116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65490" y="450156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110"/>
                  </a:moveTo>
                  <a:lnTo>
                    <a:pt x="386448" y="233172"/>
                  </a:lnTo>
                  <a:lnTo>
                    <a:pt x="375348" y="269760"/>
                  </a:lnTo>
                  <a:lnTo>
                    <a:pt x="357314" y="303504"/>
                  </a:lnTo>
                  <a:lnTo>
                    <a:pt x="333057" y="333057"/>
                  </a:lnTo>
                  <a:lnTo>
                    <a:pt x="303491" y="357327"/>
                  </a:lnTo>
                  <a:lnTo>
                    <a:pt x="269760" y="375348"/>
                  </a:lnTo>
                  <a:lnTo>
                    <a:pt x="233159" y="386461"/>
                  </a:lnTo>
                  <a:lnTo>
                    <a:pt x="195097" y="390207"/>
                  </a:lnTo>
                  <a:lnTo>
                    <a:pt x="185510" y="389973"/>
                  </a:lnTo>
                  <a:lnTo>
                    <a:pt x="147676" y="384358"/>
                  </a:lnTo>
                  <a:lnTo>
                    <a:pt x="111668" y="371470"/>
                  </a:lnTo>
                  <a:lnTo>
                    <a:pt x="78863" y="351804"/>
                  </a:lnTo>
                  <a:lnTo>
                    <a:pt x="50527" y="326116"/>
                  </a:lnTo>
                  <a:lnTo>
                    <a:pt x="27746" y="295401"/>
                  </a:lnTo>
                  <a:lnTo>
                    <a:pt x="11395" y="260821"/>
                  </a:lnTo>
                  <a:lnTo>
                    <a:pt x="2105" y="223720"/>
                  </a:lnTo>
                  <a:lnTo>
                    <a:pt x="0" y="195110"/>
                  </a:lnTo>
                  <a:lnTo>
                    <a:pt x="233" y="185523"/>
                  </a:lnTo>
                  <a:lnTo>
                    <a:pt x="5846" y="147694"/>
                  </a:lnTo>
                  <a:lnTo>
                    <a:pt x="18730" y="111681"/>
                  </a:lnTo>
                  <a:lnTo>
                    <a:pt x="38397" y="78874"/>
                  </a:lnTo>
                  <a:lnTo>
                    <a:pt x="64084" y="50539"/>
                  </a:lnTo>
                  <a:lnTo>
                    <a:pt x="94804" y="27753"/>
                  </a:lnTo>
                  <a:lnTo>
                    <a:pt x="129378" y="11408"/>
                  </a:lnTo>
                  <a:lnTo>
                    <a:pt x="166479" y="2116"/>
                  </a:lnTo>
                  <a:lnTo>
                    <a:pt x="195097" y="0"/>
                  </a:lnTo>
                  <a:lnTo>
                    <a:pt x="204684" y="235"/>
                  </a:lnTo>
                  <a:lnTo>
                    <a:pt x="242512" y="5859"/>
                  </a:lnTo>
                  <a:lnTo>
                    <a:pt x="278526" y="18742"/>
                  </a:lnTo>
                  <a:lnTo>
                    <a:pt x="311326" y="38404"/>
                  </a:lnTo>
                  <a:lnTo>
                    <a:pt x="339667" y="64091"/>
                  </a:lnTo>
                  <a:lnTo>
                    <a:pt x="362443" y="94816"/>
                  </a:lnTo>
                  <a:lnTo>
                    <a:pt x="378799" y="129392"/>
                  </a:lnTo>
                  <a:lnTo>
                    <a:pt x="388089" y="166492"/>
                  </a:lnTo>
                  <a:lnTo>
                    <a:pt x="390194" y="195110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761337" y="4491912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AD1F96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0051" y="4518368"/>
            <a:ext cx="3390900" cy="127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90" b="1">
                <a:solidFill>
                  <a:srgbClr val="AD1F96"/>
                </a:solidFill>
                <a:latin typeface="Arial"/>
                <a:cs typeface="Arial"/>
              </a:rPr>
              <a:t>Consistency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000"/>
              </a:lnSpc>
              <a:spcBef>
                <a:spcPts val="780"/>
              </a:spcBef>
            </a:pP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ll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y 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across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nodes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addressing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z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ss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14931" y="4492048"/>
            <a:ext cx="409575" cy="409575"/>
            <a:chOff x="5814931" y="4492048"/>
            <a:chExt cx="409575" cy="409575"/>
          </a:xfrm>
        </p:grpSpPr>
        <p:sp>
          <p:nvSpPr>
            <p:cNvPr id="21" name="object 21"/>
            <p:cNvSpPr/>
            <p:nvPr/>
          </p:nvSpPr>
          <p:spPr>
            <a:xfrm>
              <a:off x="5824448" y="450156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59"/>
                  </a:lnTo>
                  <a:lnTo>
                    <a:pt x="120434" y="14859"/>
                  </a:lnTo>
                  <a:lnTo>
                    <a:pt x="86702" y="32880"/>
                  </a:lnTo>
                  <a:lnTo>
                    <a:pt x="57137" y="57150"/>
                  </a:lnTo>
                  <a:lnTo>
                    <a:pt x="32880" y="86715"/>
                  </a:lnTo>
                  <a:lnTo>
                    <a:pt x="14846" y="120446"/>
                  </a:lnTo>
                  <a:lnTo>
                    <a:pt x="3746" y="157048"/>
                  </a:lnTo>
                  <a:lnTo>
                    <a:pt x="0" y="195110"/>
                  </a:lnTo>
                  <a:lnTo>
                    <a:pt x="233" y="204689"/>
                  </a:lnTo>
                  <a:lnTo>
                    <a:pt x="5846" y="242525"/>
                  </a:lnTo>
                  <a:lnTo>
                    <a:pt x="18730" y="278528"/>
                  </a:lnTo>
                  <a:lnTo>
                    <a:pt x="38397" y="311338"/>
                  </a:lnTo>
                  <a:lnTo>
                    <a:pt x="64078" y="339673"/>
                  </a:lnTo>
                  <a:lnTo>
                    <a:pt x="94804" y="362455"/>
                  </a:lnTo>
                  <a:lnTo>
                    <a:pt x="129380" y="378801"/>
                  </a:lnTo>
                  <a:lnTo>
                    <a:pt x="166479" y="388101"/>
                  </a:lnTo>
                  <a:lnTo>
                    <a:pt x="195097" y="390207"/>
                  </a:lnTo>
                  <a:lnTo>
                    <a:pt x="204684" y="389973"/>
                  </a:lnTo>
                  <a:lnTo>
                    <a:pt x="242512" y="384358"/>
                  </a:lnTo>
                  <a:lnTo>
                    <a:pt x="278526" y="371470"/>
                  </a:lnTo>
                  <a:lnTo>
                    <a:pt x="311331" y="351804"/>
                  </a:lnTo>
                  <a:lnTo>
                    <a:pt x="339667" y="326116"/>
                  </a:lnTo>
                  <a:lnTo>
                    <a:pt x="362448" y="295401"/>
                  </a:lnTo>
                  <a:lnTo>
                    <a:pt x="378799" y="260821"/>
                  </a:lnTo>
                  <a:lnTo>
                    <a:pt x="388089" y="223720"/>
                  </a:lnTo>
                  <a:lnTo>
                    <a:pt x="390194" y="195110"/>
                  </a:lnTo>
                  <a:lnTo>
                    <a:pt x="389961" y="185523"/>
                  </a:lnTo>
                  <a:lnTo>
                    <a:pt x="384347" y="147694"/>
                  </a:lnTo>
                  <a:lnTo>
                    <a:pt x="371464" y="111681"/>
                  </a:lnTo>
                  <a:lnTo>
                    <a:pt x="351797" y="78874"/>
                  </a:lnTo>
                  <a:lnTo>
                    <a:pt x="326110" y="50539"/>
                  </a:lnTo>
                  <a:lnTo>
                    <a:pt x="295390" y="27753"/>
                  </a:lnTo>
                  <a:lnTo>
                    <a:pt x="260814" y="11408"/>
                  </a:lnTo>
                  <a:lnTo>
                    <a:pt x="223715" y="2116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24448" y="450156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110"/>
                  </a:moveTo>
                  <a:lnTo>
                    <a:pt x="386448" y="233172"/>
                  </a:lnTo>
                  <a:lnTo>
                    <a:pt x="375348" y="269760"/>
                  </a:lnTo>
                  <a:lnTo>
                    <a:pt x="357314" y="303504"/>
                  </a:lnTo>
                  <a:lnTo>
                    <a:pt x="333057" y="333057"/>
                  </a:lnTo>
                  <a:lnTo>
                    <a:pt x="303491" y="357327"/>
                  </a:lnTo>
                  <a:lnTo>
                    <a:pt x="269760" y="375348"/>
                  </a:lnTo>
                  <a:lnTo>
                    <a:pt x="233159" y="386461"/>
                  </a:lnTo>
                  <a:lnTo>
                    <a:pt x="195097" y="390207"/>
                  </a:lnTo>
                  <a:lnTo>
                    <a:pt x="185510" y="389973"/>
                  </a:lnTo>
                  <a:lnTo>
                    <a:pt x="147682" y="384358"/>
                  </a:lnTo>
                  <a:lnTo>
                    <a:pt x="111668" y="371470"/>
                  </a:lnTo>
                  <a:lnTo>
                    <a:pt x="78861" y="351804"/>
                  </a:lnTo>
                  <a:lnTo>
                    <a:pt x="50527" y="326116"/>
                  </a:lnTo>
                  <a:lnTo>
                    <a:pt x="27746" y="295401"/>
                  </a:lnTo>
                  <a:lnTo>
                    <a:pt x="11395" y="260821"/>
                  </a:lnTo>
                  <a:lnTo>
                    <a:pt x="2105" y="223720"/>
                  </a:lnTo>
                  <a:lnTo>
                    <a:pt x="0" y="195110"/>
                  </a:lnTo>
                  <a:lnTo>
                    <a:pt x="233" y="185523"/>
                  </a:lnTo>
                  <a:lnTo>
                    <a:pt x="5846" y="147694"/>
                  </a:lnTo>
                  <a:lnTo>
                    <a:pt x="18730" y="111681"/>
                  </a:lnTo>
                  <a:lnTo>
                    <a:pt x="38397" y="78874"/>
                  </a:lnTo>
                  <a:lnTo>
                    <a:pt x="64078" y="50539"/>
                  </a:lnTo>
                  <a:lnTo>
                    <a:pt x="94804" y="27753"/>
                  </a:lnTo>
                  <a:lnTo>
                    <a:pt x="129380" y="11408"/>
                  </a:lnTo>
                  <a:lnTo>
                    <a:pt x="166479" y="2116"/>
                  </a:lnTo>
                  <a:lnTo>
                    <a:pt x="195097" y="0"/>
                  </a:lnTo>
                  <a:lnTo>
                    <a:pt x="204684" y="235"/>
                  </a:lnTo>
                  <a:lnTo>
                    <a:pt x="242512" y="5859"/>
                  </a:lnTo>
                  <a:lnTo>
                    <a:pt x="278526" y="18742"/>
                  </a:lnTo>
                  <a:lnTo>
                    <a:pt x="311331" y="38404"/>
                  </a:lnTo>
                  <a:lnTo>
                    <a:pt x="339667" y="64091"/>
                  </a:lnTo>
                  <a:lnTo>
                    <a:pt x="362448" y="94816"/>
                  </a:lnTo>
                  <a:lnTo>
                    <a:pt x="378799" y="129392"/>
                  </a:lnTo>
                  <a:lnTo>
                    <a:pt x="388089" y="166492"/>
                  </a:lnTo>
                  <a:lnTo>
                    <a:pt x="390194" y="195110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920892" y="4491912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2D4DF2"/>
                </a:solidFill>
                <a:latin typeface="Arial"/>
                <a:cs typeface="Arial"/>
              </a:rPr>
              <a:t>4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9606" y="4518368"/>
            <a:ext cx="3098800" cy="127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70" b="1">
                <a:solidFill>
                  <a:srgbClr val="2D4DF2"/>
                </a:solidFill>
                <a:latin typeface="Arial"/>
                <a:cs typeface="Arial"/>
              </a:rPr>
              <a:t>Latency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000"/>
              </a:lnSpc>
              <a:spcBef>
                <a:spcPts val="780"/>
              </a:spcBef>
            </a:pP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e 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ss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e 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30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083569"/>
            <a:ext cx="6755765" cy="1143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dirty="0" spc="-155">
                <a:latin typeface="Tahoma"/>
                <a:cs typeface="Tahoma"/>
              </a:rPr>
              <a:t>Examples</a:t>
            </a:r>
            <a:r>
              <a:rPr dirty="0" spc="-105">
                <a:latin typeface="Tahoma"/>
                <a:cs typeface="Tahoma"/>
              </a:rPr>
              <a:t> </a:t>
            </a:r>
            <a:r>
              <a:rPr dirty="0" spc="-155">
                <a:latin typeface="Tahoma"/>
                <a:cs typeface="Tahoma"/>
              </a:rPr>
              <a:t>of</a:t>
            </a:r>
            <a:r>
              <a:rPr dirty="0" spc="-100">
                <a:latin typeface="Tahoma"/>
                <a:cs typeface="Tahoma"/>
              </a:rPr>
              <a:t> </a:t>
            </a:r>
            <a:r>
              <a:rPr dirty="0" spc="-150">
                <a:latin typeface="Tahoma"/>
                <a:cs typeface="Tahoma"/>
              </a:rPr>
              <a:t>Popular</a:t>
            </a:r>
            <a:r>
              <a:rPr dirty="0" spc="-100">
                <a:latin typeface="Tahoma"/>
                <a:cs typeface="Tahoma"/>
              </a:rPr>
              <a:t> </a:t>
            </a:r>
            <a:r>
              <a:rPr dirty="0" spc="-165">
                <a:latin typeface="Tahoma"/>
                <a:cs typeface="Tahoma"/>
              </a:rPr>
              <a:t>Distributed </a:t>
            </a:r>
            <a:r>
              <a:rPr dirty="0" spc="-1025">
                <a:latin typeface="Tahoma"/>
                <a:cs typeface="Tahoma"/>
              </a:rPr>
              <a:t> </a:t>
            </a:r>
            <a:r>
              <a:rPr dirty="0" spc="-155">
                <a:latin typeface="Tahoma"/>
                <a:cs typeface="Tahoma"/>
              </a:rPr>
              <a:t>Operating</a:t>
            </a:r>
            <a:r>
              <a:rPr dirty="0" spc="-100">
                <a:latin typeface="Tahoma"/>
                <a:cs typeface="Tahoma"/>
              </a:rPr>
              <a:t> </a:t>
            </a:r>
            <a:r>
              <a:rPr dirty="0" spc="-165">
                <a:latin typeface="Tahoma"/>
                <a:cs typeface="Tahoma"/>
              </a:rPr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1657708" y="262944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282692" y="0"/>
                </a:moveTo>
                <a:lnTo>
                  <a:pt x="265572" y="3333"/>
                </a:lnTo>
                <a:lnTo>
                  <a:pt x="250517" y="13335"/>
                </a:lnTo>
                <a:lnTo>
                  <a:pt x="197126" y="66725"/>
                </a:lnTo>
                <a:lnTo>
                  <a:pt x="99285" y="93395"/>
                </a:lnTo>
                <a:lnTo>
                  <a:pt x="65638" y="118716"/>
                </a:lnTo>
                <a:lnTo>
                  <a:pt x="1038" y="327596"/>
                </a:lnTo>
                <a:lnTo>
                  <a:pt x="0" y="334227"/>
                </a:lnTo>
                <a:lnTo>
                  <a:pt x="771" y="340780"/>
                </a:lnTo>
                <a:lnTo>
                  <a:pt x="25315" y="359562"/>
                </a:lnTo>
                <a:lnTo>
                  <a:pt x="31962" y="358521"/>
                </a:lnTo>
                <a:lnTo>
                  <a:pt x="123972" y="330936"/>
                </a:lnTo>
                <a:lnTo>
                  <a:pt x="44688" y="330936"/>
                </a:lnTo>
                <a:lnTo>
                  <a:pt x="60751" y="314871"/>
                </a:lnTo>
                <a:lnTo>
                  <a:pt x="28622" y="314871"/>
                </a:lnTo>
                <a:lnTo>
                  <a:pt x="81594" y="138468"/>
                </a:lnTo>
                <a:lnTo>
                  <a:pt x="199631" y="89640"/>
                </a:lnTo>
                <a:lnTo>
                  <a:pt x="231822" y="89623"/>
                </a:lnTo>
                <a:lnTo>
                  <a:pt x="219127" y="76928"/>
                </a:lnTo>
                <a:lnTo>
                  <a:pt x="266595" y="29476"/>
                </a:lnTo>
                <a:lnTo>
                  <a:pt x="274051" y="24476"/>
                </a:lnTo>
                <a:lnTo>
                  <a:pt x="282622" y="22809"/>
                </a:lnTo>
                <a:lnTo>
                  <a:pt x="324342" y="22809"/>
                </a:lnTo>
                <a:lnTo>
                  <a:pt x="314867" y="13335"/>
                </a:lnTo>
                <a:lnTo>
                  <a:pt x="299812" y="3333"/>
                </a:lnTo>
                <a:lnTo>
                  <a:pt x="282692" y="0"/>
                </a:lnTo>
                <a:close/>
              </a:path>
              <a:path w="360044" h="360044">
                <a:moveTo>
                  <a:pt x="231822" y="89623"/>
                </a:moveTo>
                <a:lnTo>
                  <a:pt x="199691" y="89623"/>
                </a:lnTo>
                <a:lnTo>
                  <a:pt x="269935" y="159943"/>
                </a:lnTo>
                <a:lnTo>
                  <a:pt x="244192" y="254355"/>
                </a:lnTo>
                <a:lnTo>
                  <a:pt x="44688" y="330936"/>
                </a:lnTo>
                <a:lnTo>
                  <a:pt x="123972" y="330936"/>
                </a:lnTo>
                <a:lnTo>
                  <a:pt x="227631" y="299859"/>
                </a:lnTo>
                <a:lnTo>
                  <a:pt x="260600" y="273685"/>
                </a:lnTo>
                <a:lnTo>
                  <a:pt x="292833" y="162420"/>
                </a:lnTo>
                <a:lnTo>
                  <a:pt x="314791" y="140462"/>
                </a:lnTo>
                <a:lnTo>
                  <a:pt x="282660" y="140462"/>
                </a:lnTo>
                <a:lnTo>
                  <a:pt x="231822" y="89623"/>
                </a:lnTo>
                <a:close/>
              </a:path>
              <a:path w="360044" h="360044">
                <a:moveTo>
                  <a:pt x="146148" y="167906"/>
                </a:moveTo>
                <a:lnTo>
                  <a:pt x="128451" y="171485"/>
                </a:lnTo>
                <a:lnTo>
                  <a:pt x="113985" y="181243"/>
                </a:lnTo>
                <a:lnTo>
                  <a:pt x="104225" y="195708"/>
                </a:lnTo>
                <a:lnTo>
                  <a:pt x="100644" y="213410"/>
                </a:lnTo>
                <a:lnTo>
                  <a:pt x="100644" y="221869"/>
                </a:lnTo>
                <a:lnTo>
                  <a:pt x="102993" y="229755"/>
                </a:lnTo>
                <a:lnTo>
                  <a:pt x="106968" y="236512"/>
                </a:lnTo>
                <a:lnTo>
                  <a:pt x="28622" y="314871"/>
                </a:lnTo>
                <a:lnTo>
                  <a:pt x="60751" y="314871"/>
                </a:lnTo>
                <a:lnTo>
                  <a:pt x="123034" y="252577"/>
                </a:lnTo>
                <a:lnTo>
                  <a:pt x="167916" y="252577"/>
                </a:lnTo>
                <a:lnTo>
                  <a:pt x="178311" y="245567"/>
                </a:lnTo>
                <a:lnTo>
                  <a:pt x="184662" y="236156"/>
                </a:lnTo>
                <a:lnTo>
                  <a:pt x="143125" y="236156"/>
                </a:lnTo>
                <a:lnTo>
                  <a:pt x="140230" y="235585"/>
                </a:lnTo>
                <a:lnTo>
                  <a:pt x="123402" y="216420"/>
                </a:lnTo>
                <a:lnTo>
                  <a:pt x="123402" y="210388"/>
                </a:lnTo>
                <a:lnTo>
                  <a:pt x="143125" y="190652"/>
                </a:lnTo>
                <a:lnTo>
                  <a:pt x="184659" y="190652"/>
                </a:lnTo>
                <a:lnTo>
                  <a:pt x="178311" y="181243"/>
                </a:lnTo>
                <a:lnTo>
                  <a:pt x="163845" y="171485"/>
                </a:lnTo>
                <a:lnTo>
                  <a:pt x="146148" y="167906"/>
                </a:lnTo>
                <a:close/>
              </a:path>
              <a:path w="360044" h="360044">
                <a:moveTo>
                  <a:pt x="167916" y="252577"/>
                </a:moveTo>
                <a:lnTo>
                  <a:pt x="123034" y="252577"/>
                </a:lnTo>
                <a:lnTo>
                  <a:pt x="129790" y="256628"/>
                </a:lnTo>
                <a:lnTo>
                  <a:pt x="137690" y="258902"/>
                </a:lnTo>
                <a:lnTo>
                  <a:pt x="146148" y="258902"/>
                </a:lnTo>
                <a:lnTo>
                  <a:pt x="163845" y="255323"/>
                </a:lnTo>
                <a:lnTo>
                  <a:pt x="167916" y="252577"/>
                </a:lnTo>
                <a:close/>
              </a:path>
              <a:path w="360044" h="360044">
                <a:moveTo>
                  <a:pt x="184659" y="190652"/>
                </a:moveTo>
                <a:lnTo>
                  <a:pt x="149158" y="190652"/>
                </a:lnTo>
                <a:lnTo>
                  <a:pt x="152066" y="191223"/>
                </a:lnTo>
                <a:lnTo>
                  <a:pt x="157641" y="193535"/>
                </a:lnTo>
                <a:lnTo>
                  <a:pt x="168894" y="210388"/>
                </a:lnTo>
                <a:lnTo>
                  <a:pt x="168894" y="216420"/>
                </a:lnTo>
                <a:lnTo>
                  <a:pt x="149158" y="236156"/>
                </a:lnTo>
                <a:lnTo>
                  <a:pt x="184662" y="236156"/>
                </a:lnTo>
                <a:lnTo>
                  <a:pt x="188071" y="231105"/>
                </a:lnTo>
                <a:lnTo>
                  <a:pt x="191652" y="213410"/>
                </a:lnTo>
                <a:lnTo>
                  <a:pt x="188071" y="195708"/>
                </a:lnTo>
                <a:lnTo>
                  <a:pt x="184659" y="190652"/>
                </a:lnTo>
                <a:close/>
              </a:path>
              <a:path w="360044" h="360044">
                <a:moveTo>
                  <a:pt x="324342" y="22809"/>
                </a:moveTo>
                <a:lnTo>
                  <a:pt x="282622" y="22809"/>
                </a:lnTo>
                <a:lnTo>
                  <a:pt x="291193" y="24476"/>
                </a:lnTo>
                <a:lnTo>
                  <a:pt x="298726" y="29476"/>
                </a:lnTo>
                <a:lnTo>
                  <a:pt x="330082" y="60820"/>
                </a:lnTo>
                <a:lnTo>
                  <a:pt x="335083" y="68354"/>
                </a:lnTo>
                <a:lnTo>
                  <a:pt x="336750" y="76928"/>
                </a:lnTo>
                <a:lnTo>
                  <a:pt x="335083" y="85500"/>
                </a:lnTo>
                <a:lnTo>
                  <a:pt x="330082" y="93027"/>
                </a:lnTo>
                <a:lnTo>
                  <a:pt x="282660" y="140462"/>
                </a:lnTo>
                <a:lnTo>
                  <a:pt x="314791" y="140462"/>
                </a:lnTo>
                <a:lnTo>
                  <a:pt x="346224" y="109029"/>
                </a:lnTo>
                <a:lnTo>
                  <a:pt x="356218" y="93979"/>
                </a:lnTo>
                <a:lnTo>
                  <a:pt x="359549" y="76860"/>
                </a:lnTo>
                <a:lnTo>
                  <a:pt x="356218" y="59741"/>
                </a:lnTo>
                <a:lnTo>
                  <a:pt x="346224" y="44691"/>
                </a:lnTo>
                <a:lnTo>
                  <a:pt x="324342" y="22809"/>
                </a:lnTo>
                <a:close/>
              </a:path>
              <a:path w="360044" h="360044">
                <a:moveTo>
                  <a:pt x="199691" y="89623"/>
                </a:moveTo>
                <a:close/>
              </a:path>
            </a:pathLst>
          </a:custGeom>
          <a:solidFill>
            <a:srgbClr val="2D4D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38515" y="3147922"/>
            <a:ext cx="1727835" cy="18408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14" b="1">
                <a:solidFill>
                  <a:srgbClr val="2D4DF2"/>
                </a:solidFill>
                <a:latin typeface="Tahoma"/>
                <a:cs typeface="Tahoma"/>
              </a:rPr>
              <a:t>Linux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36000"/>
              </a:lnSpc>
              <a:spcBef>
                <a:spcPts val="705"/>
              </a:spcBef>
            </a:pP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g 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x 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0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n 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725" y="2649461"/>
            <a:ext cx="364490" cy="318770"/>
          </a:xfrm>
          <a:custGeom>
            <a:avLst/>
            <a:gdLst/>
            <a:ahLst/>
            <a:cxnLst/>
            <a:rect l="l" t="t" r="r" b="b"/>
            <a:pathLst>
              <a:path w="364489" h="318769">
                <a:moveTo>
                  <a:pt x="318528" y="0"/>
                </a:moveTo>
                <a:lnTo>
                  <a:pt x="45504" y="0"/>
                </a:lnTo>
                <a:lnTo>
                  <a:pt x="27807" y="3581"/>
                </a:lnTo>
                <a:lnTo>
                  <a:pt x="13341" y="13341"/>
                </a:lnTo>
                <a:lnTo>
                  <a:pt x="3581" y="27807"/>
                </a:lnTo>
                <a:lnTo>
                  <a:pt x="0" y="45504"/>
                </a:lnTo>
                <a:lnTo>
                  <a:pt x="0" y="273024"/>
                </a:lnTo>
                <a:lnTo>
                  <a:pt x="3581" y="290721"/>
                </a:lnTo>
                <a:lnTo>
                  <a:pt x="13341" y="305187"/>
                </a:lnTo>
                <a:lnTo>
                  <a:pt x="27807" y="314947"/>
                </a:lnTo>
                <a:lnTo>
                  <a:pt x="45504" y="318528"/>
                </a:lnTo>
                <a:lnTo>
                  <a:pt x="318528" y="318528"/>
                </a:lnTo>
                <a:lnTo>
                  <a:pt x="336225" y="314947"/>
                </a:lnTo>
                <a:lnTo>
                  <a:pt x="350691" y="305187"/>
                </a:lnTo>
                <a:lnTo>
                  <a:pt x="357045" y="295770"/>
                </a:lnTo>
                <a:lnTo>
                  <a:pt x="45504" y="295770"/>
                </a:lnTo>
                <a:lnTo>
                  <a:pt x="36638" y="293984"/>
                </a:lnTo>
                <a:lnTo>
                  <a:pt x="29405" y="289112"/>
                </a:lnTo>
                <a:lnTo>
                  <a:pt x="24531" y="281882"/>
                </a:lnTo>
                <a:lnTo>
                  <a:pt x="22745" y="273024"/>
                </a:lnTo>
                <a:lnTo>
                  <a:pt x="22745" y="45504"/>
                </a:lnTo>
                <a:lnTo>
                  <a:pt x="24531" y="36640"/>
                </a:lnTo>
                <a:lnTo>
                  <a:pt x="29405" y="29411"/>
                </a:lnTo>
                <a:lnTo>
                  <a:pt x="36638" y="24542"/>
                </a:lnTo>
                <a:lnTo>
                  <a:pt x="45504" y="22758"/>
                </a:lnTo>
                <a:lnTo>
                  <a:pt x="357045" y="22758"/>
                </a:lnTo>
                <a:lnTo>
                  <a:pt x="350691" y="13341"/>
                </a:lnTo>
                <a:lnTo>
                  <a:pt x="336225" y="3581"/>
                </a:lnTo>
                <a:lnTo>
                  <a:pt x="318528" y="0"/>
                </a:lnTo>
                <a:close/>
              </a:path>
              <a:path w="364489" h="318769">
                <a:moveTo>
                  <a:pt x="357045" y="22758"/>
                </a:moveTo>
                <a:lnTo>
                  <a:pt x="318528" y="22758"/>
                </a:lnTo>
                <a:lnTo>
                  <a:pt x="327386" y="24542"/>
                </a:lnTo>
                <a:lnTo>
                  <a:pt x="334616" y="29411"/>
                </a:lnTo>
                <a:lnTo>
                  <a:pt x="339488" y="36640"/>
                </a:lnTo>
                <a:lnTo>
                  <a:pt x="341274" y="45504"/>
                </a:lnTo>
                <a:lnTo>
                  <a:pt x="341274" y="273024"/>
                </a:lnTo>
                <a:lnTo>
                  <a:pt x="339488" y="281882"/>
                </a:lnTo>
                <a:lnTo>
                  <a:pt x="334616" y="289112"/>
                </a:lnTo>
                <a:lnTo>
                  <a:pt x="327386" y="293984"/>
                </a:lnTo>
                <a:lnTo>
                  <a:pt x="318528" y="295770"/>
                </a:lnTo>
                <a:lnTo>
                  <a:pt x="357045" y="295770"/>
                </a:lnTo>
                <a:lnTo>
                  <a:pt x="360451" y="290721"/>
                </a:lnTo>
                <a:lnTo>
                  <a:pt x="364032" y="273024"/>
                </a:lnTo>
                <a:lnTo>
                  <a:pt x="364032" y="45504"/>
                </a:lnTo>
                <a:lnTo>
                  <a:pt x="360451" y="27807"/>
                </a:lnTo>
                <a:lnTo>
                  <a:pt x="357045" y="22758"/>
                </a:lnTo>
                <a:close/>
              </a:path>
              <a:path w="364489" h="318769">
                <a:moveTo>
                  <a:pt x="70523" y="51193"/>
                </a:moveTo>
                <a:lnTo>
                  <a:pt x="65989" y="51193"/>
                </a:lnTo>
                <a:lnTo>
                  <a:pt x="63817" y="51625"/>
                </a:lnTo>
                <a:lnTo>
                  <a:pt x="51193" y="65989"/>
                </a:lnTo>
                <a:lnTo>
                  <a:pt x="51193" y="70523"/>
                </a:lnTo>
                <a:lnTo>
                  <a:pt x="65989" y="85318"/>
                </a:lnTo>
                <a:lnTo>
                  <a:pt x="70523" y="85318"/>
                </a:lnTo>
                <a:lnTo>
                  <a:pt x="85318" y="70523"/>
                </a:lnTo>
                <a:lnTo>
                  <a:pt x="85318" y="65989"/>
                </a:lnTo>
                <a:lnTo>
                  <a:pt x="70523" y="51193"/>
                </a:lnTo>
                <a:close/>
              </a:path>
              <a:path w="364489" h="318769">
                <a:moveTo>
                  <a:pt x="138772" y="51193"/>
                </a:moveTo>
                <a:lnTo>
                  <a:pt x="134251" y="51193"/>
                </a:lnTo>
                <a:lnTo>
                  <a:pt x="132067" y="51625"/>
                </a:lnTo>
                <a:lnTo>
                  <a:pt x="119443" y="65989"/>
                </a:lnTo>
                <a:lnTo>
                  <a:pt x="119443" y="70523"/>
                </a:lnTo>
                <a:lnTo>
                  <a:pt x="134251" y="85318"/>
                </a:lnTo>
                <a:lnTo>
                  <a:pt x="138772" y="85318"/>
                </a:lnTo>
                <a:lnTo>
                  <a:pt x="153568" y="70523"/>
                </a:lnTo>
                <a:lnTo>
                  <a:pt x="153568" y="65989"/>
                </a:lnTo>
                <a:lnTo>
                  <a:pt x="138772" y="51193"/>
                </a:lnTo>
                <a:close/>
              </a:path>
              <a:path w="364489" h="318769">
                <a:moveTo>
                  <a:pt x="207022" y="51193"/>
                </a:moveTo>
                <a:lnTo>
                  <a:pt x="202501" y="51193"/>
                </a:lnTo>
                <a:lnTo>
                  <a:pt x="200329" y="51625"/>
                </a:lnTo>
                <a:lnTo>
                  <a:pt x="187706" y="65989"/>
                </a:lnTo>
                <a:lnTo>
                  <a:pt x="187706" y="70523"/>
                </a:lnTo>
                <a:lnTo>
                  <a:pt x="202501" y="85318"/>
                </a:lnTo>
                <a:lnTo>
                  <a:pt x="207022" y="85318"/>
                </a:lnTo>
                <a:lnTo>
                  <a:pt x="221830" y="70523"/>
                </a:lnTo>
                <a:lnTo>
                  <a:pt x="221830" y="65989"/>
                </a:lnTo>
                <a:lnTo>
                  <a:pt x="207022" y="51193"/>
                </a:lnTo>
                <a:close/>
              </a:path>
            </a:pathLst>
          </a:custGeom>
          <a:solidFill>
            <a:srgbClr val="2D4D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41039" y="3147922"/>
            <a:ext cx="1843405" cy="155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190" b="1">
                <a:solidFill>
                  <a:srgbClr val="015F98"/>
                </a:solidFill>
                <a:latin typeface="Tahoma"/>
                <a:cs typeface="Tahoma"/>
              </a:rPr>
              <a:t>W</a:t>
            </a:r>
            <a:r>
              <a:rPr dirty="0" sz="1800" spc="-114" b="1">
                <a:solidFill>
                  <a:srgbClr val="015F98"/>
                </a:solidFill>
                <a:latin typeface="Tahoma"/>
                <a:cs typeface="Tahoma"/>
              </a:rPr>
              <a:t>i</a:t>
            </a:r>
            <a:r>
              <a:rPr dirty="0" sz="1800" spc="-130" b="1">
                <a:solidFill>
                  <a:srgbClr val="015F98"/>
                </a:solidFill>
                <a:latin typeface="Tahoma"/>
                <a:cs typeface="Tahoma"/>
              </a:rPr>
              <a:t>n</a:t>
            </a:r>
            <a:r>
              <a:rPr dirty="0" sz="1800" spc="-80" b="1">
                <a:solidFill>
                  <a:srgbClr val="015F98"/>
                </a:solidFill>
                <a:latin typeface="Tahoma"/>
                <a:cs typeface="Tahoma"/>
              </a:rPr>
              <a:t>d</a:t>
            </a:r>
            <a:r>
              <a:rPr dirty="0" sz="1800" spc="-120" b="1">
                <a:solidFill>
                  <a:srgbClr val="015F98"/>
                </a:solidFill>
                <a:latin typeface="Tahoma"/>
                <a:cs typeface="Tahoma"/>
              </a:rPr>
              <a:t>o</a:t>
            </a:r>
            <a:r>
              <a:rPr dirty="0" sz="1800" spc="-110" b="1">
                <a:solidFill>
                  <a:srgbClr val="015F98"/>
                </a:solidFill>
                <a:latin typeface="Tahoma"/>
                <a:cs typeface="Tahoma"/>
              </a:rPr>
              <a:t>w</a:t>
            </a:r>
            <a:r>
              <a:rPr dirty="0" sz="1800" spc="-60" b="1">
                <a:solidFill>
                  <a:srgbClr val="015F98"/>
                </a:solidFill>
                <a:latin typeface="Tahoma"/>
                <a:cs typeface="Tahoma"/>
              </a:rPr>
              <a:t>s</a:t>
            </a:r>
            <a:r>
              <a:rPr dirty="0" sz="1800" spc="-55" b="1">
                <a:solidFill>
                  <a:srgbClr val="015F98"/>
                </a:solidFill>
                <a:latin typeface="Tahoma"/>
                <a:cs typeface="Tahoma"/>
              </a:rPr>
              <a:t> </a:t>
            </a:r>
            <a:r>
              <a:rPr dirty="0" sz="1800" spc="-35" b="1">
                <a:solidFill>
                  <a:srgbClr val="015F98"/>
                </a:solidFill>
                <a:latin typeface="Tahoma"/>
                <a:cs typeface="Tahoma"/>
              </a:rPr>
              <a:t>S</a:t>
            </a:r>
            <a:r>
              <a:rPr dirty="0" sz="1800" spc="-114" b="1">
                <a:solidFill>
                  <a:srgbClr val="015F98"/>
                </a:solidFill>
                <a:latin typeface="Tahoma"/>
                <a:cs typeface="Tahoma"/>
              </a:rPr>
              <a:t>e</a:t>
            </a:r>
            <a:r>
              <a:rPr dirty="0" sz="1800" spc="-65" b="1">
                <a:solidFill>
                  <a:srgbClr val="015F98"/>
                </a:solidFill>
                <a:latin typeface="Tahoma"/>
                <a:cs typeface="Tahoma"/>
              </a:rPr>
              <a:t>r</a:t>
            </a:r>
            <a:r>
              <a:rPr dirty="0" sz="1800" spc="-135" b="1">
                <a:solidFill>
                  <a:srgbClr val="015F98"/>
                </a:solidFill>
                <a:latin typeface="Tahoma"/>
                <a:cs typeface="Tahoma"/>
              </a:rPr>
              <a:t>v</a:t>
            </a:r>
            <a:r>
              <a:rPr dirty="0" sz="1800" spc="-114" b="1">
                <a:solidFill>
                  <a:srgbClr val="015F98"/>
                </a:solidFill>
                <a:latin typeface="Tahoma"/>
                <a:cs typeface="Tahoma"/>
              </a:rPr>
              <a:t>e</a:t>
            </a:r>
            <a:r>
              <a:rPr dirty="0" sz="1800" spc="-114" b="1">
                <a:solidFill>
                  <a:srgbClr val="015F98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36800"/>
              </a:lnSpc>
              <a:spcBef>
                <a:spcPts val="695"/>
              </a:spcBef>
            </a:pP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g 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r 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200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5744" y="2626702"/>
            <a:ext cx="318770" cy="364490"/>
          </a:xfrm>
          <a:custGeom>
            <a:avLst/>
            <a:gdLst/>
            <a:ahLst/>
            <a:cxnLst/>
            <a:rect l="l" t="t" r="r" b="b"/>
            <a:pathLst>
              <a:path w="318770" h="364489">
                <a:moveTo>
                  <a:pt x="165239" y="0"/>
                </a:moveTo>
                <a:lnTo>
                  <a:pt x="153289" y="0"/>
                </a:lnTo>
                <a:lnTo>
                  <a:pt x="147370" y="596"/>
                </a:lnTo>
                <a:lnTo>
                  <a:pt x="103733" y="18669"/>
                </a:lnTo>
                <a:lnTo>
                  <a:pt x="77470" y="50660"/>
                </a:lnTo>
                <a:lnTo>
                  <a:pt x="68262" y="85039"/>
                </a:lnTo>
                <a:lnTo>
                  <a:pt x="68262" y="96989"/>
                </a:lnTo>
                <a:lnTo>
                  <a:pt x="80276" y="136601"/>
                </a:lnTo>
                <a:lnTo>
                  <a:pt x="113677" y="170002"/>
                </a:lnTo>
                <a:lnTo>
                  <a:pt x="153289" y="182016"/>
                </a:lnTo>
                <a:lnTo>
                  <a:pt x="165239" y="182016"/>
                </a:lnTo>
                <a:lnTo>
                  <a:pt x="204863" y="170002"/>
                </a:lnTo>
                <a:lnTo>
                  <a:pt x="219710" y="159270"/>
                </a:lnTo>
                <a:lnTo>
                  <a:pt x="154787" y="159270"/>
                </a:lnTo>
                <a:lnTo>
                  <a:pt x="150342" y="158838"/>
                </a:lnTo>
                <a:lnTo>
                  <a:pt x="114173" y="142443"/>
                </a:lnTo>
                <a:lnTo>
                  <a:pt x="93192" y="108724"/>
                </a:lnTo>
                <a:lnTo>
                  <a:pt x="91008" y="95504"/>
                </a:lnTo>
                <a:lnTo>
                  <a:pt x="91008" y="86537"/>
                </a:lnTo>
                <a:lnTo>
                  <a:pt x="105003" y="49364"/>
                </a:lnTo>
                <a:lnTo>
                  <a:pt x="137287" y="26238"/>
                </a:lnTo>
                <a:lnTo>
                  <a:pt x="154787" y="22758"/>
                </a:lnTo>
                <a:lnTo>
                  <a:pt x="219710" y="22758"/>
                </a:lnTo>
                <a:lnTo>
                  <a:pt x="219392" y="22440"/>
                </a:lnTo>
                <a:lnTo>
                  <a:pt x="182880" y="2921"/>
                </a:lnTo>
                <a:lnTo>
                  <a:pt x="171157" y="596"/>
                </a:lnTo>
                <a:lnTo>
                  <a:pt x="165239" y="0"/>
                </a:lnTo>
                <a:close/>
              </a:path>
              <a:path w="318770" h="364489">
                <a:moveTo>
                  <a:pt x="219710" y="22758"/>
                </a:moveTo>
                <a:lnTo>
                  <a:pt x="163753" y="22758"/>
                </a:lnTo>
                <a:lnTo>
                  <a:pt x="168186" y="23202"/>
                </a:lnTo>
                <a:lnTo>
                  <a:pt x="176974" y="24942"/>
                </a:lnTo>
                <a:lnTo>
                  <a:pt x="210705" y="45923"/>
                </a:lnTo>
                <a:lnTo>
                  <a:pt x="227088" y="82092"/>
                </a:lnTo>
                <a:lnTo>
                  <a:pt x="227520" y="86537"/>
                </a:lnTo>
                <a:lnTo>
                  <a:pt x="227520" y="95504"/>
                </a:lnTo>
                <a:lnTo>
                  <a:pt x="213525" y="132664"/>
                </a:lnTo>
                <a:lnTo>
                  <a:pt x="181254" y="155790"/>
                </a:lnTo>
                <a:lnTo>
                  <a:pt x="163753" y="159270"/>
                </a:lnTo>
                <a:lnTo>
                  <a:pt x="219710" y="159270"/>
                </a:lnTo>
                <a:lnTo>
                  <a:pt x="245630" y="120319"/>
                </a:lnTo>
                <a:lnTo>
                  <a:pt x="250278" y="96989"/>
                </a:lnTo>
                <a:lnTo>
                  <a:pt x="250278" y="85039"/>
                </a:lnTo>
                <a:lnTo>
                  <a:pt x="238252" y="45427"/>
                </a:lnTo>
                <a:lnTo>
                  <a:pt x="227850" y="30886"/>
                </a:lnTo>
                <a:lnTo>
                  <a:pt x="219710" y="22758"/>
                </a:lnTo>
                <a:close/>
              </a:path>
              <a:path w="318770" h="364489">
                <a:moveTo>
                  <a:pt x="191757" y="216154"/>
                </a:moveTo>
                <a:lnTo>
                  <a:pt x="126771" y="216154"/>
                </a:lnTo>
                <a:lnTo>
                  <a:pt x="77420" y="226112"/>
                </a:lnTo>
                <a:lnTo>
                  <a:pt x="37125" y="253274"/>
                </a:lnTo>
                <a:lnTo>
                  <a:pt x="9960" y="293569"/>
                </a:lnTo>
                <a:lnTo>
                  <a:pt x="0" y="342925"/>
                </a:lnTo>
                <a:lnTo>
                  <a:pt x="1660" y="351141"/>
                </a:lnTo>
                <a:lnTo>
                  <a:pt x="6188" y="357851"/>
                </a:lnTo>
                <a:lnTo>
                  <a:pt x="12901" y="362374"/>
                </a:lnTo>
                <a:lnTo>
                  <a:pt x="21120" y="364032"/>
                </a:lnTo>
                <a:lnTo>
                  <a:pt x="297408" y="364032"/>
                </a:lnTo>
                <a:lnTo>
                  <a:pt x="305627" y="362374"/>
                </a:lnTo>
                <a:lnTo>
                  <a:pt x="312340" y="357851"/>
                </a:lnTo>
                <a:lnTo>
                  <a:pt x="316868" y="351141"/>
                </a:lnTo>
                <a:lnTo>
                  <a:pt x="318528" y="342925"/>
                </a:lnTo>
                <a:lnTo>
                  <a:pt x="318198" y="341287"/>
                </a:lnTo>
                <a:lnTo>
                  <a:pt x="22758" y="341287"/>
                </a:lnTo>
                <a:lnTo>
                  <a:pt x="31398" y="301382"/>
                </a:lnTo>
                <a:lnTo>
                  <a:pt x="53781" y="268843"/>
                </a:lnTo>
                <a:lnTo>
                  <a:pt x="86655" y="246928"/>
                </a:lnTo>
                <a:lnTo>
                  <a:pt x="126771" y="238899"/>
                </a:lnTo>
                <a:lnTo>
                  <a:pt x="260083" y="238899"/>
                </a:lnTo>
                <a:lnTo>
                  <a:pt x="241113" y="226112"/>
                </a:lnTo>
                <a:lnTo>
                  <a:pt x="191757" y="216154"/>
                </a:lnTo>
                <a:close/>
              </a:path>
              <a:path w="318770" h="364489">
                <a:moveTo>
                  <a:pt x="260083" y="238899"/>
                </a:moveTo>
                <a:lnTo>
                  <a:pt x="191757" y="238899"/>
                </a:lnTo>
                <a:lnTo>
                  <a:pt x="231919" y="246928"/>
                </a:lnTo>
                <a:lnTo>
                  <a:pt x="264804" y="268843"/>
                </a:lnTo>
                <a:lnTo>
                  <a:pt x="287169" y="301382"/>
                </a:lnTo>
                <a:lnTo>
                  <a:pt x="295770" y="341287"/>
                </a:lnTo>
                <a:lnTo>
                  <a:pt x="318198" y="341287"/>
                </a:lnTo>
                <a:lnTo>
                  <a:pt x="308570" y="293569"/>
                </a:lnTo>
                <a:lnTo>
                  <a:pt x="281408" y="253274"/>
                </a:lnTo>
                <a:lnTo>
                  <a:pt x="260083" y="238899"/>
                </a:lnTo>
                <a:close/>
              </a:path>
            </a:pathLst>
          </a:custGeom>
          <a:solidFill>
            <a:srgbClr val="2D4D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43561" y="3147922"/>
            <a:ext cx="1848485" cy="155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30" b="1">
                <a:solidFill>
                  <a:srgbClr val="AD1F96"/>
                </a:solidFill>
                <a:latin typeface="Tahoma"/>
                <a:cs typeface="Tahoma"/>
              </a:rPr>
              <a:t>V</a:t>
            </a:r>
            <a:r>
              <a:rPr dirty="0" sz="1800" spc="-75" b="1">
                <a:solidFill>
                  <a:srgbClr val="AD1F96"/>
                </a:solidFill>
                <a:latin typeface="Tahoma"/>
                <a:cs typeface="Tahoma"/>
              </a:rPr>
              <a:t>M</a:t>
            </a:r>
            <a:r>
              <a:rPr dirty="0" sz="1800" spc="-110" b="1">
                <a:solidFill>
                  <a:srgbClr val="AD1F96"/>
                </a:solidFill>
                <a:latin typeface="Tahoma"/>
                <a:cs typeface="Tahoma"/>
              </a:rPr>
              <a:t>w</a:t>
            </a:r>
            <a:r>
              <a:rPr dirty="0" sz="1800" spc="-125" b="1">
                <a:solidFill>
                  <a:srgbClr val="AD1F96"/>
                </a:solidFill>
                <a:latin typeface="Tahoma"/>
                <a:cs typeface="Tahoma"/>
              </a:rPr>
              <a:t>a</a:t>
            </a:r>
            <a:r>
              <a:rPr dirty="0" sz="1800" spc="-130" b="1">
                <a:solidFill>
                  <a:srgbClr val="AD1F96"/>
                </a:solidFill>
                <a:latin typeface="Tahoma"/>
                <a:cs typeface="Tahoma"/>
              </a:rPr>
              <a:t>r</a:t>
            </a:r>
            <a:r>
              <a:rPr dirty="0" sz="1800" spc="-110" b="1">
                <a:solidFill>
                  <a:srgbClr val="AD1F96"/>
                </a:solidFill>
                <a:latin typeface="Tahoma"/>
                <a:cs typeface="Tahoma"/>
              </a:rPr>
              <a:t>e</a:t>
            </a:r>
            <a:r>
              <a:rPr dirty="0" sz="1800" spc="-60" b="1">
                <a:solidFill>
                  <a:srgbClr val="AD1F96"/>
                </a:solidFill>
                <a:latin typeface="Tahoma"/>
                <a:cs typeface="Tahoma"/>
              </a:rPr>
              <a:t> </a:t>
            </a:r>
            <a:r>
              <a:rPr dirty="0" sz="1800" spc="-75" b="1">
                <a:solidFill>
                  <a:srgbClr val="AD1F96"/>
                </a:solidFill>
                <a:latin typeface="Tahoma"/>
                <a:cs typeface="Tahoma"/>
              </a:rPr>
              <a:t>E</a:t>
            </a:r>
            <a:r>
              <a:rPr dirty="0" sz="1800" spc="-50" b="1">
                <a:solidFill>
                  <a:srgbClr val="AD1F96"/>
                </a:solidFill>
                <a:latin typeface="Tahoma"/>
                <a:cs typeface="Tahoma"/>
              </a:rPr>
              <a:t>S</a:t>
            </a:r>
            <a:r>
              <a:rPr dirty="0" sz="1800" spc="-35" b="1">
                <a:solidFill>
                  <a:srgbClr val="AD1F96"/>
                </a:solidFill>
                <a:latin typeface="Tahoma"/>
                <a:cs typeface="Tahoma"/>
              </a:rPr>
              <a:t>X</a:t>
            </a:r>
            <a:r>
              <a:rPr dirty="0" sz="1800" spc="-110" b="1">
                <a:solidFill>
                  <a:srgbClr val="AD1F96"/>
                </a:solidFill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36800"/>
              </a:lnSpc>
              <a:spcBef>
                <a:spcPts val="695"/>
              </a:spcBef>
            </a:pP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z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g 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5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55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e  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X</a:t>
            </a:r>
            <a:r>
              <a:rPr dirty="0" sz="1400" spc="-5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n 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6270" y="2626702"/>
            <a:ext cx="365125" cy="365125"/>
          </a:xfrm>
          <a:custGeom>
            <a:avLst/>
            <a:gdLst/>
            <a:ahLst/>
            <a:cxnLst/>
            <a:rect l="l" t="t" r="r" b="b"/>
            <a:pathLst>
              <a:path w="365125" h="365125">
                <a:moveTo>
                  <a:pt x="276352" y="260235"/>
                </a:moveTo>
                <a:lnTo>
                  <a:pt x="244081" y="260235"/>
                </a:lnTo>
                <a:lnTo>
                  <a:pt x="349021" y="365099"/>
                </a:lnTo>
                <a:lnTo>
                  <a:pt x="356273" y="365099"/>
                </a:lnTo>
                <a:lnTo>
                  <a:pt x="365086" y="356285"/>
                </a:lnTo>
                <a:lnTo>
                  <a:pt x="365086" y="349034"/>
                </a:lnTo>
                <a:lnTo>
                  <a:pt x="276352" y="260235"/>
                </a:lnTo>
                <a:close/>
              </a:path>
              <a:path w="365125" h="365125">
                <a:moveTo>
                  <a:pt x="147891" y="0"/>
                </a:moveTo>
                <a:lnTo>
                  <a:pt x="101138" y="7538"/>
                </a:lnTo>
                <a:lnTo>
                  <a:pt x="60539" y="28532"/>
                </a:lnTo>
                <a:lnTo>
                  <a:pt x="28528" y="60545"/>
                </a:lnTo>
                <a:lnTo>
                  <a:pt x="7537" y="101143"/>
                </a:lnTo>
                <a:lnTo>
                  <a:pt x="0" y="147891"/>
                </a:lnTo>
                <a:lnTo>
                  <a:pt x="7537" y="194644"/>
                </a:lnTo>
                <a:lnTo>
                  <a:pt x="28528" y="235243"/>
                </a:lnTo>
                <a:lnTo>
                  <a:pt x="60539" y="267254"/>
                </a:lnTo>
                <a:lnTo>
                  <a:pt x="101138" y="288245"/>
                </a:lnTo>
                <a:lnTo>
                  <a:pt x="147891" y="295783"/>
                </a:lnTo>
                <a:lnTo>
                  <a:pt x="174797" y="293346"/>
                </a:lnTo>
                <a:lnTo>
                  <a:pt x="200091" y="286324"/>
                </a:lnTo>
                <a:lnTo>
                  <a:pt x="223333" y="275144"/>
                </a:lnTo>
                <a:lnTo>
                  <a:pt x="226283" y="273024"/>
                </a:lnTo>
                <a:lnTo>
                  <a:pt x="139661" y="273024"/>
                </a:lnTo>
                <a:lnTo>
                  <a:pt x="131533" y="272224"/>
                </a:lnTo>
                <a:lnTo>
                  <a:pt x="92405" y="260362"/>
                </a:lnTo>
                <a:lnTo>
                  <a:pt x="53594" y="230568"/>
                </a:lnTo>
                <a:lnTo>
                  <a:pt x="29133" y="188188"/>
                </a:lnTo>
                <a:lnTo>
                  <a:pt x="22758" y="156108"/>
                </a:lnTo>
                <a:lnTo>
                  <a:pt x="22758" y="139674"/>
                </a:lnTo>
                <a:lnTo>
                  <a:pt x="35420" y="92417"/>
                </a:lnTo>
                <a:lnTo>
                  <a:pt x="65214" y="53594"/>
                </a:lnTo>
                <a:lnTo>
                  <a:pt x="107594" y="29146"/>
                </a:lnTo>
                <a:lnTo>
                  <a:pt x="139661" y="22758"/>
                </a:lnTo>
                <a:lnTo>
                  <a:pt x="224068" y="22758"/>
                </a:lnTo>
                <a:lnTo>
                  <a:pt x="194638" y="7538"/>
                </a:lnTo>
                <a:lnTo>
                  <a:pt x="147891" y="0"/>
                </a:lnTo>
                <a:close/>
              </a:path>
              <a:path w="365125" h="365125">
                <a:moveTo>
                  <a:pt x="224068" y="22758"/>
                </a:moveTo>
                <a:lnTo>
                  <a:pt x="156108" y="22758"/>
                </a:lnTo>
                <a:lnTo>
                  <a:pt x="164236" y="23558"/>
                </a:lnTo>
                <a:lnTo>
                  <a:pt x="180352" y="26758"/>
                </a:lnTo>
                <a:lnTo>
                  <a:pt x="224231" y="48412"/>
                </a:lnTo>
                <a:lnTo>
                  <a:pt x="256501" y="85204"/>
                </a:lnTo>
                <a:lnTo>
                  <a:pt x="272224" y="131533"/>
                </a:lnTo>
                <a:lnTo>
                  <a:pt x="273024" y="139674"/>
                </a:lnTo>
                <a:lnTo>
                  <a:pt x="273024" y="156108"/>
                </a:lnTo>
                <a:lnTo>
                  <a:pt x="260350" y="203377"/>
                </a:lnTo>
                <a:lnTo>
                  <a:pt x="230555" y="242189"/>
                </a:lnTo>
                <a:lnTo>
                  <a:pt x="188175" y="266649"/>
                </a:lnTo>
                <a:lnTo>
                  <a:pt x="156108" y="273024"/>
                </a:lnTo>
                <a:lnTo>
                  <a:pt x="226283" y="273024"/>
                </a:lnTo>
                <a:lnTo>
                  <a:pt x="244081" y="260235"/>
                </a:lnTo>
                <a:lnTo>
                  <a:pt x="276352" y="260235"/>
                </a:lnTo>
                <a:lnTo>
                  <a:pt x="260223" y="244094"/>
                </a:lnTo>
                <a:lnTo>
                  <a:pt x="275132" y="223343"/>
                </a:lnTo>
                <a:lnTo>
                  <a:pt x="286311" y="200098"/>
                </a:lnTo>
                <a:lnTo>
                  <a:pt x="293334" y="174799"/>
                </a:lnTo>
                <a:lnTo>
                  <a:pt x="295770" y="147891"/>
                </a:lnTo>
                <a:lnTo>
                  <a:pt x="288232" y="101143"/>
                </a:lnTo>
                <a:lnTo>
                  <a:pt x="267242" y="60545"/>
                </a:lnTo>
                <a:lnTo>
                  <a:pt x="235233" y="28532"/>
                </a:lnTo>
                <a:lnTo>
                  <a:pt x="224068" y="22758"/>
                </a:lnTo>
                <a:close/>
              </a:path>
            </a:pathLst>
          </a:custGeom>
          <a:solidFill>
            <a:srgbClr val="2D4D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46097" y="3147922"/>
            <a:ext cx="1635125" cy="2136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10" b="1">
                <a:solidFill>
                  <a:srgbClr val="2D4DF2"/>
                </a:solidFill>
                <a:latin typeface="Tahoma"/>
                <a:cs typeface="Tahoma"/>
              </a:rPr>
              <a:t>Docker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36500"/>
              </a:lnSpc>
              <a:spcBef>
                <a:spcPts val="700"/>
              </a:spcBef>
            </a:pP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g 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k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m  </a:t>
            </a: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k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z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n 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83930" y="253"/>
            <a:ext cx="2846070" cy="6440170"/>
            <a:chOff x="8583930" y="253"/>
            <a:chExt cx="2846070" cy="6440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3930" y="253"/>
              <a:ext cx="2846069" cy="64401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5" y="589432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850" y="864684"/>
            <a:ext cx="7035800" cy="1143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dirty="0" spc="-140"/>
              <a:t>Case</a:t>
            </a:r>
            <a:r>
              <a:rPr dirty="0" spc="-60"/>
              <a:t> </a:t>
            </a:r>
            <a:r>
              <a:rPr dirty="0" spc="-95"/>
              <a:t>Studies</a:t>
            </a:r>
            <a:r>
              <a:rPr dirty="0" spc="-55"/>
              <a:t> </a:t>
            </a:r>
            <a:r>
              <a:rPr dirty="0" spc="-110"/>
              <a:t>Showcasing</a:t>
            </a:r>
            <a:r>
              <a:rPr dirty="0" spc="-60"/>
              <a:t> </a:t>
            </a:r>
            <a:r>
              <a:rPr dirty="0" spc="-5"/>
              <a:t>the</a:t>
            </a:r>
            <a:r>
              <a:rPr dirty="0" spc="-55"/>
              <a:t> </a:t>
            </a:r>
            <a:r>
              <a:rPr dirty="0" spc="-80"/>
              <a:t>Use </a:t>
            </a:r>
            <a:r>
              <a:rPr dirty="0" spc="-969"/>
              <a:t> </a:t>
            </a:r>
            <a:r>
              <a:rPr dirty="0" spc="-55"/>
              <a:t>of</a:t>
            </a:r>
            <a:r>
              <a:rPr dirty="0" spc="-50"/>
              <a:t> Distributed </a:t>
            </a:r>
            <a:r>
              <a:rPr dirty="0" spc="-40"/>
              <a:t>Operating</a:t>
            </a:r>
            <a:r>
              <a:rPr dirty="0" spc="-45"/>
              <a:t> </a:t>
            </a:r>
            <a:r>
              <a:rPr dirty="0" spc="-120"/>
              <a:t>Systems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85227" y="2312652"/>
            <a:ext cx="3512185" cy="1665605"/>
            <a:chOff x="685227" y="2312652"/>
            <a:chExt cx="3512185" cy="1665605"/>
          </a:xfrm>
        </p:grpSpPr>
        <p:sp>
          <p:nvSpPr>
            <p:cNvPr id="7" name="object 7"/>
            <p:cNvSpPr/>
            <p:nvPr/>
          </p:nvSpPr>
          <p:spPr>
            <a:xfrm>
              <a:off x="694744" y="2322169"/>
              <a:ext cx="3493135" cy="1646555"/>
            </a:xfrm>
            <a:custGeom>
              <a:avLst/>
              <a:gdLst/>
              <a:ahLst/>
              <a:cxnLst/>
              <a:rect l="l" t="t" r="r" b="b"/>
              <a:pathLst>
                <a:path w="3493135" h="1646554">
                  <a:moveTo>
                    <a:pt x="3229263" y="0"/>
                  </a:moveTo>
                  <a:lnTo>
                    <a:pt x="263504" y="0"/>
                  </a:lnTo>
                  <a:lnTo>
                    <a:pt x="257035" y="78"/>
                  </a:lnTo>
                  <a:lnTo>
                    <a:pt x="218459" y="3873"/>
                  </a:lnTo>
                  <a:lnTo>
                    <a:pt x="180847" y="13293"/>
                  </a:lnTo>
                  <a:lnTo>
                    <a:pt x="145032" y="28125"/>
                  </a:lnTo>
                  <a:lnTo>
                    <a:pt x="111774" y="48061"/>
                  </a:lnTo>
                  <a:lnTo>
                    <a:pt x="81811" y="72655"/>
                  </a:lnTo>
                  <a:lnTo>
                    <a:pt x="55770" y="101385"/>
                  </a:lnTo>
                  <a:lnTo>
                    <a:pt x="34233" y="133615"/>
                  </a:lnTo>
                  <a:lnTo>
                    <a:pt x="17656" y="168669"/>
                  </a:lnTo>
                  <a:lnTo>
                    <a:pt x="6403" y="205763"/>
                  </a:lnTo>
                  <a:lnTo>
                    <a:pt x="715" y="244111"/>
                  </a:lnTo>
                  <a:lnTo>
                    <a:pt x="0" y="263499"/>
                  </a:lnTo>
                  <a:lnTo>
                    <a:pt x="0" y="1382941"/>
                  </a:lnTo>
                  <a:lnTo>
                    <a:pt x="2854" y="1421604"/>
                  </a:lnTo>
                  <a:lnTo>
                    <a:pt x="11346" y="1459433"/>
                  </a:lnTo>
                  <a:lnTo>
                    <a:pt x="25299" y="1495607"/>
                  </a:lnTo>
                  <a:lnTo>
                    <a:pt x="44410" y="1529334"/>
                  </a:lnTo>
                  <a:lnTo>
                    <a:pt x="68261" y="1559902"/>
                  </a:lnTo>
                  <a:lnTo>
                    <a:pt x="96340" y="1586636"/>
                  </a:lnTo>
                  <a:lnTo>
                    <a:pt x="128036" y="1608956"/>
                  </a:lnTo>
                  <a:lnTo>
                    <a:pt x="162664" y="1626387"/>
                  </a:lnTo>
                  <a:lnTo>
                    <a:pt x="199478" y="1638547"/>
                  </a:lnTo>
                  <a:lnTo>
                    <a:pt x="237677" y="1645183"/>
                  </a:lnTo>
                  <a:lnTo>
                    <a:pt x="263504" y="1646453"/>
                  </a:lnTo>
                  <a:lnTo>
                    <a:pt x="3229263" y="1646453"/>
                  </a:lnTo>
                  <a:lnTo>
                    <a:pt x="3267926" y="1643599"/>
                  </a:lnTo>
                  <a:lnTo>
                    <a:pt x="3305755" y="1635099"/>
                  </a:lnTo>
                  <a:lnTo>
                    <a:pt x="3341923" y="1621148"/>
                  </a:lnTo>
                  <a:lnTo>
                    <a:pt x="3375656" y="1602041"/>
                  </a:lnTo>
                  <a:lnTo>
                    <a:pt x="3406221" y="1578189"/>
                  </a:lnTo>
                  <a:lnTo>
                    <a:pt x="3432958" y="1550111"/>
                  </a:lnTo>
                  <a:lnTo>
                    <a:pt x="3455277" y="1518408"/>
                  </a:lnTo>
                  <a:lnTo>
                    <a:pt x="3472709" y="1483779"/>
                  </a:lnTo>
                  <a:lnTo>
                    <a:pt x="3484869" y="1446972"/>
                  </a:lnTo>
                  <a:lnTo>
                    <a:pt x="3491492" y="1408772"/>
                  </a:lnTo>
                  <a:lnTo>
                    <a:pt x="3492762" y="1382941"/>
                  </a:lnTo>
                  <a:lnTo>
                    <a:pt x="3492762" y="263499"/>
                  </a:lnTo>
                  <a:lnTo>
                    <a:pt x="3489914" y="224836"/>
                  </a:lnTo>
                  <a:lnTo>
                    <a:pt x="3481421" y="187007"/>
                  </a:lnTo>
                  <a:lnTo>
                    <a:pt x="3467469" y="150837"/>
                  </a:lnTo>
                  <a:lnTo>
                    <a:pt x="3448363" y="117106"/>
                  </a:lnTo>
                  <a:lnTo>
                    <a:pt x="3424505" y="86539"/>
                  </a:lnTo>
                  <a:lnTo>
                    <a:pt x="3396420" y="59804"/>
                  </a:lnTo>
                  <a:lnTo>
                    <a:pt x="3364729" y="37484"/>
                  </a:lnTo>
                  <a:lnTo>
                    <a:pt x="3330101" y="20053"/>
                  </a:lnTo>
                  <a:lnTo>
                    <a:pt x="3293290" y="7893"/>
                  </a:lnTo>
                  <a:lnTo>
                    <a:pt x="3255095" y="1257"/>
                  </a:lnTo>
                  <a:lnTo>
                    <a:pt x="3229263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4744" y="2322169"/>
              <a:ext cx="3493135" cy="1646555"/>
            </a:xfrm>
            <a:custGeom>
              <a:avLst/>
              <a:gdLst/>
              <a:ahLst/>
              <a:cxnLst/>
              <a:rect l="l" t="t" r="r" b="b"/>
              <a:pathLst>
                <a:path w="3493135" h="1646554">
                  <a:moveTo>
                    <a:pt x="0" y="1382941"/>
                  </a:moveTo>
                  <a:lnTo>
                    <a:pt x="0" y="263499"/>
                  </a:lnTo>
                  <a:lnTo>
                    <a:pt x="79" y="257027"/>
                  </a:lnTo>
                  <a:lnTo>
                    <a:pt x="3881" y="218452"/>
                  </a:lnTo>
                  <a:lnTo>
                    <a:pt x="13299" y="180842"/>
                  </a:lnTo>
                  <a:lnTo>
                    <a:pt x="28135" y="145027"/>
                  </a:lnTo>
                  <a:lnTo>
                    <a:pt x="48068" y="111772"/>
                  </a:lnTo>
                  <a:lnTo>
                    <a:pt x="72662" y="81804"/>
                  </a:lnTo>
                  <a:lnTo>
                    <a:pt x="101389" y="55763"/>
                  </a:lnTo>
                  <a:lnTo>
                    <a:pt x="133621" y="34226"/>
                  </a:lnTo>
                  <a:lnTo>
                    <a:pt x="168672" y="17650"/>
                  </a:lnTo>
                  <a:lnTo>
                    <a:pt x="205769" y="6397"/>
                  </a:lnTo>
                  <a:lnTo>
                    <a:pt x="244122" y="707"/>
                  </a:lnTo>
                  <a:lnTo>
                    <a:pt x="263504" y="0"/>
                  </a:lnTo>
                  <a:lnTo>
                    <a:pt x="3229263" y="0"/>
                  </a:lnTo>
                  <a:lnTo>
                    <a:pt x="3267926" y="2846"/>
                  </a:lnTo>
                  <a:lnTo>
                    <a:pt x="3305755" y="11341"/>
                  </a:lnTo>
                  <a:lnTo>
                    <a:pt x="3341923" y="25292"/>
                  </a:lnTo>
                  <a:lnTo>
                    <a:pt x="3375656" y="44399"/>
                  </a:lnTo>
                  <a:lnTo>
                    <a:pt x="3406221" y="68252"/>
                  </a:lnTo>
                  <a:lnTo>
                    <a:pt x="3432958" y="96329"/>
                  </a:lnTo>
                  <a:lnTo>
                    <a:pt x="3455277" y="128031"/>
                  </a:lnTo>
                  <a:lnTo>
                    <a:pt x="3472709" y="162661"/>
                  </a:lnTo>
                  <a:lnTo>
                    <a:pt x="3484869" y="199472"/>
                  </a:lnTo>
                  <a:lnTo>
                    <a:pt x="3491492" y="237667"/>
                  </a:lnTo>
                  <a:lnTo>
                    <a:pt x="3492762" y="263499"/>
                  </a:lnTo>
                  <a:lnTo>
                    <a:pt x="3492762" y="1382941"/>
                  </a:lnTo>
                  <a:lnTo>
                    <a:pt x="3489914" y="1421604"/>
                  </a:lnTo>
                  <a:lnTo>
                    <a:pt x="3481421" y="1459433"/>
                  </a:lnTo>
                  <a:lnTo>
                    <a:pt x="3467469" y="1495607"/>
                  </a:lnTo>
                  <a:lnTo>
                    <a:pt x="3448363" y="1529334"/>
                  </a:lnTo>
                  <a:lnTo>
                    <a:pt x="3424505" y="1559902"/>
                  </a:lnTo>
                  <a:lnTo>
                    <a:pt x="3396420" y="1586636"/>
                  </a:lnTo>
                  <a:lnTo>
                    <a:pt x="3364729" y="1608956"/>
                  </a:lnTo>
                  <a:lnTo>
                    <a:pt x="3330101" y="1626387"/>
                  </a:lnTo>
                  <a:lnTo>
                    <a:pt x="3293290" y="1638547"/>
                  </a:lnTo>
                  <a:lnTo>
                    <a:pt x="3255095" y="1645183"/>
                  </a:lnTo>
                  <a:lnTo>
                    <a:pt x="3229263" y="1646453"/>
                  </a:lnTo>
                  <a:lnTo>
                    <a:pt x="263504" y="1646453"/>
                  </a:lnTo>
                  <a:lnTo>
                    <a:pt x="224842" y="1643599"/>
                  </a:lnTo>
                  <a:lnTo>
                    <a:pt x="187012" y="1635099"/>
                  </a:lnTo>
                  <a:lnTo>
                    <a:pt x="150842" y="1621148"/>
                  </a:lnTo>
                  <a:lnTo>
                    <a:pt x="117107" y="1602041"/>
                  </a:lnTo>
                  <a:lnTo>
                    <a:pt x="86547" y="1578189"/>
                  </a:lnTo>
                  <a:lnTo>
                    <a:pt x="59814" y="1550111"/>
                  </a:lnTo>
                  <a:lnTo>
                    <a:pt x="37488" y="1518408"/>
                  </a:lnTo>
                  <a:lnTo>
                    <a:pt x="20057" y="1483779"/>
                  </a:lnTo>
                  <a:lnTo>
                    <a:pt x="7896" y="1446972"/>
                  </a:lnTo>
                  <a:lnTo>
                    <a:pt x="1270" y="1408772"/>
                  </a:lnTo>
                  <a:lnTo>
                    <a:pt x="0" y="1382941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0902" y="2481718"/>
            <a:ext cx="3000375" cy="127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800" spc="-60" b="1">
                <a:solidFill>
                  <a:srgbClr val="2D4DF2"/>
                </a:solidFill>
                <a:latin typeface="Arial"/>
                <a:cs typeface="Arial"/>
              </a:rPr>
              <a:t>Cloud</a:t>
            </a:r>
            <a:r>
              <a:rPr dirty="0" sz="1800" spc="-45" b="1">
                <a:solidFill>
                  <a:srgbClr val="2D4DF2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2D4DF2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Case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study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exploring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</a:t>
            </a:r>
            <a:r>
              <a:rPr dirty="0" sz="1400" spc="-65">
                <a:solidFill>
                  <a:srgbClr val="00002E"/>
                </a:solidFill>
                <a:latin typeface="Verdana"/>
                <a:cs typeface="Verdana"/>
              </a:rPr>
              <a:t>utilization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of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d 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7850" y="2312652"/>
            <a:ext cx="3521710" cy="1665605"/>
            <a:chOff x="4377850" y="2312652"/>
            <a:chExt cx="3521710" cy="1665605"/>
          </a:xfrm>
        </p:grpSpPr>
        <p:sp>
          <p:nvSpPr>
            <p:cNvPr id="11" name="object 11"/>
            <p:cNvSpPr/>
            <p:nvPr/>
          </p:nvSpPr>
          <p:spPr>
            <a:xfrm>
              <a:off x="4387367" y="2322169"/>
              <a:ext cx="3502660" cy="1646555"/>
            </a:xfrm>
            <a:custGeom>
              <a:avLst/>
              <a:gdLst/>
              <a:ahLst/>
              <a:cxnLst/>
              <a:rect l="l" t="t" r="r" b="b"/>
              <a:pathLst>
                <a:path w="3502659" h="1646554">
                  <a:moveTo>
                    <a:pt x="3238779" y="0"/>
                  </a:moveTo>
                  <a:lnTo>
                    <a:pt x="263512" y="0"/>
                  </a:lnTo>
                  <a:lnTo>
                    <a:pt x="257040" y="78"/>
                  </a:lnTo>
                  <a:lnTo>
                    <a:pt x="218458" y="3873"/>
                  </a:lnTo>
                  <a:lnTo>
                    <a:pt x="180847" y="13293"/>
                  </a:lnTo>
                  <a:lnTo>
                    <a:pt x="145034" y="28125"/>
                  </a:lnTo>
                  <a:lnTo>
                    <a:pt x="111772" y="48061"/>
                  </a:lnTo>
                  <a:lnTo>
                    <a:pt x="81811" y="72655"/>
                  </a:lnTo>
                  <a:lnTo>
                    <a:pt x="55774" y="101385"/>
                  </a:lnTo>
                  <a:lnTo>
                    <a:pt x="34232" y="133615"/>
                  </a:lnTo>
                  <a:lnTo>
                    <a:pt x="17652" y="168669"/>
                  </a:lnTo>
                  <a:lnTo>
                    <a:pt x="6402" y="205763"/>
                  </a:lnTo>
                  <a:lnTo>
                    <a:pt x="712" y="244111"/>
                  </a:lnTo>
                  <a:lnTo>
                    <a:pt x="0" y="263499"/>
                  </a:lnTo>
                  <a:lnTo>
                    <a:pt x="0" y="1382941"/>
                  </a:lnTo>
                  <a:lnTo>
                    <a:pt x="2854" y="1421604"/>
                  </a:lnTo>
                  <a:lnTo>
                    <a:pt x="11341" y="1459433"/>
                  </a:lnTo>
                  <a:lnTo>
                    <a:pt x="25303" y="1495607"/>
                  </a:lnTo>
                  <a:lnTo>
                    <a:pt x="44411" y="1529334"/>
                  </a:lnTo>
                  <a:lnTo>
                    <a:pt x="68264" y="1559902"/>
                  </a:lnTo>
                  <a:lnTo>
                    <a:pt x="96342" y="1586636"/>
                  </a:lnTo>
                  <a:lnTo>
                    <a:pt x="128033" y="1608956"/>
                  </a:lnTo>
                  <a:lnTo>
                    <a:pt x="162661" y="1626387"/>
                  </a:lnTo>
                  <a:lnTo>
                    <a:pt x="199480" y="1638547"/>
                  </a:lnTo>
                  <a:lnTo>
                    <a:pt x="237680" y="1645183"/>
                  </a:lnTo>
                  <a:lnTo>
                    <a:pt x="263512" y="1646453"/>
                  </a:lnTo>
                  <a:lnTo>
                    <a:pt x="3238779" y="1646453"/>
                  </a:lnTo>
                  <a:lnTo>
                    <a:pt x="3277443" y="1643599"/>
                  </a:lnTo>
                  <a:lnTo>
                    <a:pt x="3315271" y="1635099"/>
                  </a:lnTo>
                  <a:lnTo>
                    <a:pt x="3351439" y="1621148"/>
                  </a:lnTo>
                  <a:lnTo>
                    <a:pt x="3385172" y="1602041"/>
                  </a:lnTo>
                  <a:lnTo>
                    <a:pt x="3415738" y="1578189"/>
                  </a:lnTo>
                  <a:lnTo>
                    <a:pt x="3442474" y="1550111"/>
                  </a:lnTo>
                  <a:lnTo>
                    <a:pt x="3464793" y="1518408"/>
                  </a:lnTo>
                  <a:lnTo>
                    <a:pt x="3482225" y="1483779"/>
                  </a:lnTo>
                  <a:lnTo>
                    <a:pt x="3494386" y="1446972"/>
                  </a:lnTo>
                  <a:lnTo>
                    <a:pt x="3501009" y="1408772"/>
                  </a:lnTo>
                  <a:lnTo>
                    <a:pt x="3502279" y="1382941"/>
                  </a:lnTo>
                  <a:lnTo>
                    <a:pt x="3502279" y="263499"/>
                  </a:lnTo>
                  <a:lnTo>
                    <a:pt x="3499431" y="224836"/>
                  </a:lnTo>
                  <a:lnTo>
                    <a:pt x="3490937" y="187007"/>
                  </a:lnTo>
                  <a:lnTo>
                    <a:pt x="3476985" y="150837"/>
                  </a:lnTo>
                  <a:lnTo>
                    <a:pt x="3457879" y="117106"/>
                  </a:lnTo>
                  <a:lnTo>
                    <a:pt x="3434021" y="86539"/>
                  </a:lnTo>
                  <a:lnTo>
                    <a:pt x="3405936" y="59804"/>
                  </a:lnTo>
                  <a:lnTo>
                    <a:pt x="3374245" y="37484"/>
                  </a:lnTo>
                  <a:lnTo>
                    <a:pt x="3339617" y="20053"/>
                  </a:lnTo>
                  <a:lnTo>
                    <a:pt x="3302806" y="7893"/>
                  </a:lnTo>
                  <a:lnTo>
                    <a:pt x="3264611" y="1257"/>
                  </a:lnTo>
                  <a:lnTo>
                    <a:pt x="3238779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87367" y="2322169"/>
              <a:ext cx="3502660" cy="1646555"/>
            </a:xfrm>
            <a:custGeom>
              <a:avLst/>
              <a:gdLst/>
              <a:ahLst/>
              <a:cxnLst/>
              <a:rect l="l" t="t" r="r" b="b"/>
              <a:pathLst>
                <a:path w="3502659" h="1646554">
                  <a:moveTo>
                    <a:pt x="0" y="1382941"/>
                  </a:moveTo>
                  <a:lnTo>
                    <a:pt x="0" y="263499"/>
                  </a:lnTo>
                  <a:lnTo>
                    <a:pt x="78" y="257027"/>
                  </a:lnTo>
                  <a:lnTo>
                    <a:pt x="3881" y="218452"/>
                  </a:lnTo>
                  <a:lnTo>
                    <a:pt x="13298" y="180842"/>
                  </a:lnTo>
                  <a:lnTo>
                    <a:pt x="28138" y="145027"/>
                  </a:lnTo>
                  <a:lnTo>
                    <a:pt x="48069" y="111772"/>
                  </a:lnTo>
                  <a:lnTo>
                    <a:pt x="72663" y="81804"/>
                  </a:lnTo>
                  <a:lnTo>
                    <a:pt x="101390" y="55763"/>
                  </a:lnTo>
                  <a:lnTo>
                    <a:pt x="133621" y="34226"/>
                  </a:lnTo>
                  <a:lnTo>
                    <a:pt x="168669" y="17650"/>
                  </a:lnTo>
                  <a:lnTo>
                    <a:pt x="205770" y="6397"/>
                  </a:lnTo>
                  <a:lnTo>
                    <a:pt x="244124" y="707"/>
                  </a:lnTo>
                  <a:lnTo>
                    <a:pt x="263512" y="0"/>
                  </a:lnTo>
                  <a:lnTo>
                    <a:pt x="3238779" y="0"/>
                  </a:lnTo>
                  <a:lnTo>
                    <a:pt x="3277443" y="2846"/>
                  </a:lnTo>
                  <a:lnTo>
                    <a:pt x="3315271" y="11341"/>
                  </a:lnTo>
                  <a:lnTo>
                    <a:pt x="3351439" y="25292"/>
                  </a:lnTo>
                  <a:lnTo>
                    <a:pt x="3385172" y="44399"/>
                  </a:lnTo>
                  <a:lnTo>
                    <a:pt x="3415738" y="68252"/>
                  </a:lnTo>
                  <a:lnTo>
                    <a:pt x="3442474" y="96329"/>
                  </a:lnTo>
                  <a:lnTo>
                    <a:pt x="3464793" y="128031"/>
                  </a:lnTo>
                  <a:lnTo>
                    <a:pt x="3482225" y="162661"/>
                  </a:lnTo>
                  <a:lnTo>
                    <a:pt x="3494386" y="199472"/>
                  </a:lnTo>
                  <a:lnTo>
                    <a:pt x="3501009" y="237667"/>
                  </a:lnTo>
                  <a:lnTo>
                    <a:pt x="3502279" y="263499"/>
                  </a:lnTo>
                  <a:lnTo>
                    <a:pt x="3502279" y="1382941"/>
                  </a:lnTo>
                  <a:lnTo>
                    <a:pt x="3499431" y="1421604"/>
                  </a:lnTo>
                  <a:lnTo>
                    <a:pt x="3490937" y="1459433"/>
                  </a:lnTo>
                  <a:lnTo>
                    <a:pt x="3476985" y="1495607"/>
                  </a:lnTo>
                  <a:lnTo>
                    <a:pt x="3457879" y="1529334"/>
                  </a:lnTo>
                  <a:lnTo>
                    <a:pt x="3434021" y="1559902"/>
                  </a:lnTo>
                  <a:lnTo>
                    <a:pt x="3405936" y="1586636"/>
                  </a:lnTo>
                  <a:lnTo>
                    <a:pt x="3374245" y="1608956"/>
                  </a:lnTo>
                  <a:lnTo>
                    <a:pt x="3339617" y="1626387"/>
                  </a:lnTo>
                  <a:lnTo>
                    <a:pt x="3302806" y="1638547"/>
                  </a:lnTo>
                  <a:lnTo>
                    <a:pt x="3264611" y="1645183"/>
                  </a:lnTo>
                  <a:lnTo>
                    <a:pt x="3238779" y="1646453"/>
                  </a:lnTo>
                  <a:lnTo>
                    <a:pt x="263512" y="1646453"/>
                  </a:lnTo>
                  <a:lnTo>
                    <a:pt x="224839" y="1643599"/>
                  </a:lnTo>
                  <a:lnTo>
                    <a:pt x="187020" y="1635099"/>
                  </a:lnTo>
                  <a:lnTo>
                    <a:pt x="150844" y="1621148"/>
                  </a:lnTo>
                  <a:lnTo>
                    <a:pt x="117106" y="1602041"/>
                  </a:lnTo>
                  <a:lnTo>
                    <a:pt x="86550" y="1578189"/>
                  </a:lnTo>
                  <a:lnTo>
                    <a:pt x="59817" y="1550111"/>
                  </a:lnTo>
                  <a:lnTo>
                    <a:pt x="37487" y="1518408"/>
                  </a:lnTo>
                  <a:lnTo>
                    <a:pt x="20053" y="1483779"/>
                  </a:lnTo>
                  <a:lnTo>
                    <a:pt x="7894" y="1446972"/>
                  </a:lnTo>
                  <a:lnTo>
                    <a:pt x="1270" y="1408772"/>
                  </a:lnTo>
                  <a:lnTo>
                    <a:pt x="0" y="1382941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569168" y="2481718"/>
            <a:ext cx="3051810" cy="127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800" spc="-65" b="1">
                <a:solidFill>
                  <a:srgbClr val="015F98"/>
                </a:solidFill>
                <a:latin typeface="Arial"/>
                <a:cs typeface="Arial"/>
              </a:rPr>
              <a:t>Big</a:t>
            </a:r>
            <a:r>
              <a:rPr dirty="0" sz="1800" spc="-55" b="1">
                <a:solidFill>
                  <a:srgbClr val="015F9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15F98"/>
                </a:solidFill>
                <a:latin typeface="Arial"/>
                <a:cs typeface="Arial"/>
              </a:rPr>
              <a:t>Data</a:t>
            </a:r>
            <a:r>
              <a:rPr dirty="0" sz="1800" spc="-50" b="1">
                <a:solidFill>
                  <a:srgbClr val="015F98"/>
                </a:solidFill>
                <a:latin typeface="Arial"/>
                <a:cs typeface="Arial"/>
              </a:rPr>
              <a:t> Analytics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8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g 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systems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are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integral </a:t>
            </a:r>
            <a:r>
              <a:rPr dirty="0" sz="1400" spc="-55">
                <a:solidFill>
                  <a:srgbClr val="00002E"/>
                </a:solidFill>
                <a:latin typeface="Verdana"/>
                <a:cs typeface="Verdana"/>
              </a:rPr>
              <a:t>in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handling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large-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ss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5227" y="4158953"/>
            <a:ext cx="7214234" cy="1380490"/>
            <a:chOff x="685227" y="4158953"/>
            <a:chExt cx="7214234" cy="1380490"/>
          </a:xfrm>
        </p:grpSpPr>
        <p:sp>
          <p:nvSpPr>
            <p:cNvPr id="15" name="object 15"/>
            <p:cNvSpPr/>
            <p:nvPr/>
          </p:nvSpPr>
          <p:spPr>
            <a:xfrm>
              <a:off x="694744" y="4168470"/>
              <a:ext cx="7195184" cy="1361440"/>
            </a:xfrm>
            <a:custGeom>
              <a:avLst/>
              <a:gdLst/>
              <a:ahLst/>
              <a:cxnLst/>
              <a:rect l="l" t="t" r="r" b="b"/>
              <a:pathLst>
                <a:path w="7195184" h="1361439">
                  <a:moveTo>
                    <a:pt x="6931402" y="0"/>
                  </a:moveTo>
                  <a:lnTo>
                    <a:pt x="263504" y="0"/>
                  </a:lnTo>
                  <a:lnTo>
                    <a:pt x="257035" y="80"/>
                  </a:lnTo>
                  <a:lnTo>
                    <a:pt x="218459" y="3886"/>
                  </a:lnTo>
                  <a:lnTo>
                    <a:pt x="180847" y="13306"/>
                  </a:lnTo>
                  <a:lnTo>
                    <a:pt x="145032" y="28138"/>
                  </a:lnTo>
                  <a:lnTo>
                    <a:pt x="111774" y="48069"/>
                  </a:lnTo>
                  <a:lnTo>
                    <a:pt x="81811" y="72668"/>
                  </a:lnTo>
                  <a:lnTo>
                    <a:pt x="55770" y="101396"/>
                  </a:lnTo>
                  <a:lnTo>
                    <a:pt x="34233" y="133628"/>
                  </a:lnTo>
                  <a:lnTo>
                    <a:pt x="17656" y="168682"/>
                  </a:lnTo>
                  <a:lnTo>
                    <a:pt x="6403" y="205776"/>
                  </a:lnTo>
                  <a:lnTo>
                    <a:pt x="715" y="244124"/>
                  </a:lnTo>
                  <a:lnTo>
                    <a:pt x="0" y="263512"/>
                  </a:lnTo>
                  <a:lnTo>
                    <a:pt x="0" y="1097441"/>
                  </a:lnTo>
                  <a:lnTo>
                    <a:pt x="2854" y="1136104"/>
                  </a:lnTo>
                  <a:lnTo>
                    <a:pt x="11346" y="1173934"/>
                  </a:lnTo>
                  <a:lnTo>
                    <a:pt x="25299" y="1210104"/>
                  </a:lnTo>
                  <a:lnTo>
                    <a:pt x="44410" y="1243834"/>
                  </a:lnTo>
                  <a:lnTo>
                    <a:pt x="68261" y="1274398"/>
                  </a:lnTo>
                  <a:lnTo>
                    <a:pt x="96340" y="1301132"/>
                  </a:lnTo>
                  <a:lnTo>
                    <a:pt x="128036" y="1323457"/>
                  </a:lnTo>
                  <a:lnTo>
                    <a:pt x="162664" y="1340885"/>
                  </a:lnTo>
                  <a:lnTo>
                    <a:pt x="199478" y="1353050"/>
                  </a:lnTo>
                  <a:lnTo>
                    <a:pt x="237677" y="1359677"/>
                  </a:lnTo>
                  <a:lnTo>
                    <a:pt x="263504" y="1360947"/>
                  </a:lnTo>
                  <a:lnTo>
                    <a:pt x="6931402" y="1360947"/>
                  </a:lnTo>
                  <a:lnTo>
                    <a:pt x="6970065" y="1358092"/>
                  </a:lnTo>
                  <a:lnTo>
                    <a:pt x="7007894" y="1349601"/>
                  </a:lnTo>
                  <a:lnTo>
                    <a:pt x="7044062" y="1335646"/>
                  </a:lnTo>
                  <a:lnTo>
                    <a:pt x="7077795" y="1316536"/>
                  </a:lnTo>
                  <a:lnTo>
                    <a:pt x="7108360" y="1292685"/>
                  </a:lnTo>
                  <a:lnTo>
                    <a:pt x="7135097" y="1264605"/>
                  </a:lnTo>
                  <a:lnTo>
                    <a:pt x="7157416" y="1232910"/>
                  </a:lnTo>
                  <a:lnTo>
                    <a:pt x="7174848" y="1198278"/>
                  </a:lnTo>
                  <a:lnTo>
                    <a:pt x="7187008" y="1161467"/>
                  </a:lnTo>
                  <a:lnTo>
                    <a:pt x="7193631" y="1123268"/>
                  </a:lnTo>
                  <a:lnTo>
                    <a:pt x="7194901" y="1097441"/>
                  </a:lnTo>
                  <a:lnTo>
                    <a:pt x="7194901" y="263512"/>
                  </a:lnTo>
                  <a:lnTo>
                    <a:pt x="7192053" y="224843"/>
                  </a:lnTo>
                  <a:lnTo>
                    <a:pt x="7183560" y="187020"/>
                  </a:lnTo>
                  <a:lnTo>
                    <a:pt x="7169608" y="150845"/>
                  </a:lnTo>
                  <a:lnTo>
                    <a:pt x="7150502" y="117119"/>
                  </a:lnTo>
                  <a:lnTo>
                    <a:pt x="7126644" y="86552"/>
                  </a:lnTo>
                  <a:lnTo>
                    <a:pt x="7098559" y="59817"/>
                  </a:lnTo>
                  <a:lnTo>
                    <a:pt x="7066868" y="37496"/>
                  </a:lnTo>
                  <a:lnTo>
                    <a:pt x="7032240" y="20066"/>
                  </a:lnTo>
                  <a:lnTo>
                    <a:pt x="6995429" y="7900"/>
                  </a:lnTo>
                  <a:lnTo>
                    <a:pt x="6957234" y="1270"/>
                  </a:lnTo>
                  <a:lnTo>
                    <a:pt x="693140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4744" y="4168470"/>
              <a:ext cx="7195184" cy="1361440"/>
            </a:xfrm>
            <a:custGeom>
              <a:avLst/>
              <a:gdLst/>
              <a:ahLst/>
              <a:cxnLst/>
              <a:rect l="l" t="t" r="r" b="b"/>
              <a:pathLst>
                <a:path w="7195184" h="1361439">
                  <a:moveTo>
                    <a:pt x="0" y="1097441"/>
                  </a:moveTo>
                  <a:lnTo>
                    <a:pt x="0" y="263512"/>
                  </a:lnTo>
                  <a:lnTo>
                    <a:pt x="79" y="257040"/>
                  </a:lnTo>
                  <a:lnTo>
                    <a:pt x="3881" y="218460"/>
                  </a:lnTo>
                  <a:lnTo>
                    <a:pt x="13299" y="180855"/>
                  </a:lnTo>
                  <a:lnTo>
                    <a:pt x="28135" y="145034"/>
                  </a:lnTo>
                  <a:lnTo>
                    <a:pt x="48068" y="111779"/>
                  </a:lnTo>
                  <a:lnTo>
                    <a:pt x="72662" y="81817"/>
                  </a:lnTo>
                  <a:lnTo>
                    <a:pt x="101389" y="55774"/>
                  </a:lnTo>
                  <a:lnTo>
                    <a:pt x="133621" y="34239"/>
                  </a:lnTo>
                  <a:lnTo>
                    <a:pt x="168672" y="17663"/>
                  </a:lnTo>
                  <a:lnTo>
                    <a:pt x="205769" y="6404"/>
                  </a:lnTo>
                  <a:lnTo>
                    <a:pt x="244122" y="717"/>
                  </a:lnTo>
                  <a:lnTo>
                    <a:pt x="263504" y="0"/>
                  </a:lnTo>
                  <a:lnTo>
                    <a:pt x="6931402" y="0"/>
                  </a:lnTo>
                  <a:lnTo>
                    <a:pt x="6970065" y="2859"/>
                  </a:lnTo>
                  <a:lnTo>
                    <a:pt x="7007894" y="11353"/>
                  </a:lnTo>
                  <a:lnTo>
                    <a:pt x="7044062" y="25304"/>
                  </a:lnTo>
                  <a:lnTo>
                    <a:pt x="7077795" y="44411"/>
                  </a:lnTo>
                  <a:lnTo>
                    <a:pt x="7108360" y="68265"/>
                  </a:lnTo>
                  <a:lnTo>
                    <a:pt x="7135097" y="96342"/>
                  </a:lnTo>
                  <a:lnTo>
                    <a:pt x="7157416" y="128044"/>
                  </a:lnTo>
                  <a:lnTo>
                    <a:pt x="7174848" y="162674"/>
                  </a:lnTo>
                  <a:lnTo>
                    <a:pt x="7187008" y="199485"/>
                  </a:lnTo>
                  <a:lnTo>
                    <a:pt x="7193631" y="237680"/>
                  </a:lnTo>
                  <a:lnTo>
                    <a:pt x="7194901" y="263512"/>
                  </a:lnTo>
                  <a:lnTo>
                    <a:pt x="7194901" y="1097441"/>
                  </a:lnTo>
                  <a:lnTo>
                    <a:pt x="7192053" y="1136104"/>
                  </a:lnTo>
                  <a:lnTo>
                    <a:pt x="7183560" y="1173934"/>
                  </a:lnTo>
                  <a:lnTo>
                    <a:pt x="7169608" y="1210104"/>
                  </a:lnTo>
                  <a:lnTo>
                    <a:pt x="7150502" y="1243834"/>
                  </a:lnTo>
                  <a:lnTo>
                    <a:pt x="7126644" y="1274398"/>
                  </a:lnTo>
                  <a:lnTo>
                    <a:pt x="7098559" y="1301132"/>
                  </a:lnTo>
                  <a:lnTo>
                    <a:pt x="7066868" y="1323457"/>
                  </a:lnTo>
                  <a:lnTo>
                    <a:pt x="7032240" y="1340885"/>
                  </a:lnTo>
                  <a:lnTo>
                    <a:pt x="6995429" y="1353050"/>
                  </a:lnTo>
                  <a:lnTo>
                    <a:pt x="6957234" y="1359677"/>
                  </a:lnTo>
                  <a:lnTo>
                    <a:pt x="6931402" y="1360947"/>
                  </a:lnTo>
                  <a:lnTo>
                    <a:pt x="263504" y="1360947"/>
                  </a:lnTo>
                  <a:lnTo>
                    <a:pt x="224842" y="1358092"/>
                  </a:lnTo>
                  <a:lnTo>
                    <a:pt x="187012" y="1349601"/>
                  </a:lnTo>
                  <a:lnTo>
                    <a:pt x="150842" y="1335646"/>
                  </a:lnTo>
                  <a:lnTo>
                    <a:pt x="117107" y="1316536"/>
                  </a:lnTo>
                  <a:lnTo>
                    <a:pt x="86547" y="1292687"/>
                  </a:lnTo>
                  <a:lnTo>
                    <a:pt x="59814" y="1264605"/>
                  </a:lnTo>
                  <a:lnTo>
                    <a:pt x="37488" y="1232910"/>
                  </a:lnTo>
                  <a:lnTo>
                    <a:pt x="20057" y="1198278"/>
                  </a:lnTo>
                  <a:lnTo>
                    <a:pt x="7896" y="1161467"/>
                  </a:lnTo>
                  <a:lnTo>
                    <a:pt x="1270" y="1123268"/>
                  </a:lnTo>
                  <a:lnTo>
                    <a:pt x="0" y="1097441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70902" y="4337556"/>
            <a:ext cx="6238240" cy="974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25" b="1">
                <a:solidFill>
                  <a:srgbClr val="AD1F96"/>
                </a:solidFill>
                <a:latin typeface="Arial"/>
                <a:cs typeface="Arial"/>
              </a:rPr>
              <a:t>Internet</a:t>
            </a:r>
            <a:r>
              <a:rPr dirty="0" sz="1800" spc="-40" b="1">
                <a:solidFill>
                  <a:srgbClr val="AD1F96"/>
                </a:solidFill>
                <a:latin typeface="Arial"/>
                <a:cs typeface="Arial"/>
              </a:rPr>
              <a:t> of </a:t>
            </a:r>
            <a:r>
              <a:rPr dirty="0" sz="1800" spc="-60" b="1">
                <a:solidFill>
                  <a:srgbClr val="AD1F96"/>
                </a:solidFill>
                <a:latin typeface="Arial"/>
                <a:cs typeface="Arial"/>
              </a:rPr>
              <a:t>Things</a:t>
            </a:r>
            <a:r>
              <a:rPr dirty="0" sz="1800" spc="-40" b="1">
                <a:solidFill>
                  <a:srgbClr val="AD1F96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AD1F96"/>
                </a:solidFill>
                <a:latin typeface="Arial"/>
                <a:cs typeface="Arial"/>
              </a:rPr>
              <a:t>(IoT)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Examining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role of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operating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systems </a:t>
            </a:r>
            <a:r>
              <a:rPr dirty="0" sz="1400" spc="-55">
                <a:solidFill>
                  <a:srgbClr val="00002E"/>
                </a:solidFill>
                <a:latin typeface="Verdana"/>
                <a:cs typeface="Verdana"/>
              </a:rPr>
              <a:t>in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IoT 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ecosystems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edge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1430000" cy="689762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"/>
            <a:ext cx="11430000" cy="6898005"/>
          </a:xfrm>
          <a:custGeom>
            <a:avLst/>
            <a:gdLst/>
            <a:ahLst/>
            <a:cxnLst/>
            <a:rect l="l" t="t" r="r" b="b"/>
            <a:pathLst>
              <a:path w="11430000" h="6898005">
                <a:moveTo>
                  <a:pt x="11429999" y="0"/>
                </a:moveTo>
                <a:lnTo>
                  <a:pt x="0" y="0"/>
                </a:lnTo>
                <a:lnTo>
                  <a:pt x="0" y="6897619"/>
                </a:lnTo>
                <a:lnTo>
                  <a:pt x="11429999" y="6897619"/>
                </a:lnTo>
                <a:lnTo>
                  <a:pt x="11429999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dirty="0" spc="-85"/>
              <a:t>Future</a:t>
            </a:r>
            <a:r>
              <a:rPr dirty="0" spc="-60"/>
              <a:t> </a:t>
            </a:r>
            <a:r>
              <a:rPr dirty="0" spc="-135"/>
              <a:t>Trends</a:t>
            </a:r>
            <a:r>
              <a:rPr dirty="0" spc="-55"/>
              <a:t> </a:t>
            </a:r>
            <a:r>
              <a:rPr dirty="0" spc="-75"/>
              <a:t>and</a:t>
            </a:r>
            <a:r>
              <a:rPr dirty="0" spc="-55"/>
              <a:t> </a:t>
            </a:r>
            <a:r>
              <a:rPr dirty="0" spc="-90"/>
              <a:t>Advancements</a:t>
            </a:r>
            <a:r>
              <a:rPr dirty="0" spc="-55"/>
              <a:t> </a:t>
            </a:r>
            <a:r>
              <a:rPr dirty="0" spc="-114"/>
              <a:t>in </a:t>
            </a:r>
            <a:r>
              <a:rPr dirty="0" spc="-975"/>
              <a:t> </a:t>
            </a:r>
            <a:r>
              <a:rPr dirty="0" spc="-50"/>
              <a:t>Distributed </a:t>
            </a:r>
            <a:r>
              <a:rPr dirty="0" spc="-40"/>
              <a:t>Operating</a:t>
            </a:r>
            <a:r>
              <a:rPr dirty="0" spc="-45"/>
              <a:t> </a:t>
            </a:r>
            <a:r>
              <a:rPr dirty="0" spc="-120"/>
              <a:t>Systems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17675" y="2008101"/>
            <a:ext cx="1047115" cy="4387850"/>
            <a:chOff x="1717675" y="2008101"/>
            <a:chExt cx="1047115" cy="4387850"/>
          </a:xfrm>
        </p:grpSpPr>
        <p:sp>
          <p:nvSpPr>
            <p:cNvPr id="6" name="object 6"/>
            <p:cNvSpPr/>
            <p:nvPr/>
          </p:nvSpPr>
          <p:spPr>
            <a:xfrm>
              <a:off x="1912937" y="2008111"/>
              <a:ext cx="852169" cy="4387850"/>
            </a:xfrm>
            <a:custGeom>
              <a:avLst/>
              <a:gdLst/>
              <a:ahLst/>
              <a:cxnLst/>
              <a:rect l="l" t="t" r="r" b="b"/>
              <a:pathLst>
                <a:path w="852169" h="4387850">
                  <a:moveTo>
                    <a:pt x="19024" y="0"/>
                  </a:moveTo>
                  <a:lnTo>
                    <a:pt x="0" y="0"/>
                  </a:lnTo>
                  <a:lnTo>
                    <a:pt x="0" y="4387367"/>
                  </a:lnTo>
                  <a:lnTo>
                    <a:pt x="19024" y="4387367"/>
                  </a:lnTo>
                  <a:lnTo>
                    <a:pt x="19024" y="0"/>
                  </a:lnTo>
                  <a:close/>
                </a:path>
                <a:path w="852169" h="4387850">
                  <a:moveTo>
                    <a:pt x="851623" y="340753"/>
                  </a:moveTo>
                  <a:lnTo>
                    <a:pt x="213982" y="340753"/>
                  </a:lnTo>
                  <a:lnTo>
                    <a:pt x="213982" y="359778"/>
                  </a:lnTo>
                  <a:lnTo>
                    <a:pt x="851623" y="359778"/>
                  </a:lnTo>
                  <a:lnTo>
                    <a:pt x="851623" y="340753"/>
                  </a:lnTo>
                  <a:close/>
                </a:path>
              </a:pathLst>
            </a:custGeom>
            <a:solidFill>
              <a:srgbClr val="2D4D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7200" y="216037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46"/>
                  </a:lnTo>
                  <a:lnTo>
                    <a:pt x="120434" y="14846"/>
                  </a:lnTo>
                  <a:lnTo>
                    <a:pt x="86702" y="32880"/>
                  </a:lnTo>
                  <a:lnTo>
                    <a:pt x="57137" y="57137"/>
                  </a:lnTo>
                  <a:lnTo>
                    <a:pt x="32880" y="86715"/>
                  </a:lnTo>
                  <a:lnTo>
                    <a:pt x="14846" y="120434"/>
                  </a:lnTo>
                  <a:lnTo>
                    <a:pt x="3746" y="157048"/>
                  </a:lnTo>
                  <a:lnTo>
                    <a:pt x="0" y="195097"/>
                  </a:lnTo>
                  <a:lnTo>
                    <a:pt x="233" y="204684"/>
                  </a:lnTo>
                  <a:lnTo>
                    <a:pt x="5846" y="242518"/>
                  </a:lnTo>
                  <a:lnTo>
                    <a:pt x="18732" y="278526"/>
                  </a:lnTo>
                  <a:lnTo>
                    <a:pt x="38397" y="311333"/>
                  </a:lnTo>
                  <a:lnTo>
                    <a:pt x="64085" y="339673"/>
                  </a:lnTo>
                  <a:lnTo>
                    <a:pt x="94804" y="362448"/>
                  </a:lnTo>
                  <a:lnTo>
                    <a:pt x="129380" y="378801"/>
                  </a:lnTo>
                  <a:lnTo>
                    <a:pt x="166481" y="388094"/>
                  </a:lnTo>
                  <a:lnTo>
                    <a:pt x="195097" y="390194"/>
                  </a:lnTo>
                  <a:lnTo>
                    <a:pt x="204684" y="389961"/>
                  </a:lnTo>
                  <a:lnTo>
                    <a:pt x="242512" y="384358"/>
                  </a:lnTo>
                  <a:lnTo>
                    <a:pt x="278526" y="371464"/>
                  </a:lnTo>
                  <a:lnTo>
                    <a:pt x="311333" y="351799"/>
                  </a:lnTo>
                  <a:lnTo>
                    <a:pt x="339667" y="326116"/>
                  </a:lnTo>
                  <a:lnTo>
                    <a:pt x="362448" y="295390"/>
                  </a:lnTo>
                  <a:lnTo>
                    <a:pt x="378799" y="260816"/>
                  </a:lnTo>
                  <a:lnTo>
                    <a:pt x="388089" y="223715"/>
                  </a:lnTo>
                  <a:lnTo>
                    <a:pt x="390194" y="195097"/>
                  </a:lnTo>
                  <a:lnTo>
                    <a:pt x="389961" y="185517"/>
                  </a:lnTo>
                  <a:lnTo>
                    <a:pt x="384347" y="147689"/>
                  </a:lnTo>
                  <a:lnTo>
                    <a:pt x="371464" y="111668"/>
                  </a:lnTo>
                  <a:lnTo>
                    <a:pt x="351797" y="78873"/>
                  </a:lnTo>
                  <a:lnTo>
                    <a:pt x="326116" y="50532"/>
                  </a:lnTo>
                  <a:lnTo>
                    <a:pt x="295390" y="27753"/>
                  </a:lnTo>
                  <a:lnTo>
                    <a:pt x="260814" y="11395"/>
                  </a:lnTo>
                  <a:lnTo>
                    <a:pt x="223715" y="2110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7200" y="216037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097"/>
                  </a:moveTo>
                  <a:lnTo>
                    <a:pt x="386448" y="233159"/>
                  </a:lnTo>
                  <a:lnTo>
                    <a:pt x="375348" y="269760"/>
                  </a:lnTo>
                  <a:lnTo>
                    <a:pt x="357314" y="303491"/>
                  </a:lnTo>
                  <a:lnTo>
                    <a:pt x="333057" y="333057"/>
                  </a:lnTo>
                  <a:lnTo>
                    <a:pt x="303491" y="357314"/>
                  </a:lnTo>
                  <a:lnTo>
                    <a:pt x="269760" y="375348"/>
                  </a:lnTo>
                  <a:lnTo>
                    <a:pt x="233159" y="386461"/>
                  </a:lnTo>
                  <a:lnTo>
                    <a:pt x="195097" y="390194"/>
                  </a:lnTo>
                  <a:lnTo>
                    <a:pt x="185515" y="389961"/>
                  </a:lnTo>
                  <a:lnTo>
                    <a:pt x="147682" y="384358"/>
                  </a:lnTo>
                  <a:lnTo>
                    <a:pt x="111668" y="371464"/>
                  </a:lnTo>
                  <a:lnTo>
                    <a:pt x="78868" y="351799"/>
                  </a:lnTo>
                  <a:lnTo>
                    <a:pt x="50527" y="326116"/>
                  </a:lnTo>
                  <a:lnTo>
                    <a:pt x="27751" y="295390"/>
                  </a:lnTo>
                  <a:lnTo>
                    <a:pt x="11395" y="260816"/>
                  </a:lnTo>
                  <a:lnTo>
                    <a:pt x="2105" y="223715"/>
                  </a:lnTo>
                  <a:lnTo>
                    <a:pt x="0" y="195097"/>
                  </a:lnTo>
                  <a:lnTo>
                    <a:pt x="233" y="185517"/>
                  </a:lnTo>
                  <a:lnTo>
                    <a:pt x="5846" y="147689"/>
                  </a:lnTo>
                  <a:lnTo>
                    <a:pt x="18732" y="111668"/>
                  </a:lnTo>
                  <a:lnTo>
                    <a:pt x="38397" y="78873"/>
                  </a:lnTo>
                  <a:lnTo>
                    <a:pt x="64085" y="50532"/>
                  </a:lnTo>
                  <a:lnTo>
                    <a:pt x="94804" y="27753"/>
                  </a:lnTo>
                  <a:lnTo>
                    <a:pt x="129380" y="11395"/>
                  </a:lnTo>
                  <a:lnTo>
                    <a:pt x="166481" y="2110"/>
                  </a:lnTo>
                  <a:lnTo>
                    <a:pt x="195097" y="0"/>
                  </a:lnTo>
                  <a:lnTo>
                    <a:pt x="204684" y="235"/>
                  </a:lnTo>
                  <a:lnTo>
                    <a:pt x="242512" y="5846"/>
                  </a:lnTo>
                  <a:lnTo>
                    <a:pt x="278526" y="18737"/>
                  </a:lnTo>
                  <a:lnTo>
                    <a:pt x="311333" y="38399"/>
                  </a:lnTo>
                  <a:lnTo>
                    <a:pt x="339667" y="64085"/>
                  </a:lnTo>
                  <a:lnTo>
                    <a:pt x="362448" y="94809"/>
                  </a:lnTo>
                  <a:lnTo>
                    <a:pt x="378799" y="129385"/>
                  </a:lnTo>
                  <a:lnTo>
                    <a:pt x="388089" y="166492"/>
                  </a:lnTo>
                  <a:lnTo>
                    <a:pt x="390194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29600" y="2160243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2D4DF2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2605" y="2158149"/>
            <a:ext cx="6670040" cy="974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75" b="1">
                <a:solidFill>
                  <a:srgbClr val="2D4DF2"/>
                </a:solidFill>
                <a:latin typeface="Arial"/>
                <a:cs typeface="Arial"/>
              </a:rPr>
              <a:t>Edge</a:t>
            </a:r>
            <a:r>
              <a:rPr dirty="0" sz="1800" spc="-25" b="1">
                <a:solidFill>
                  <a:srgbClr val="2D4DF2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2D4DF2"/>
                </a:solidFill>
                <a:latin typeface="Arial"/>
                <a:cs typeface="Arial"/>
              </a:rPr>
              <a:t>Computing</a:t>
            </a:r>
            <a:r>
              <a:rPr dirty="0" sz="1800" spc="-20" b="1">
                <a:solidFill>
                  <a:srgbClr val="2D4DF2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2D4DF2"/>
                </a:solidFill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3800"/>
              </a:lnSpc>
              <a:spcBef>
                <a:spcPts val="819"/>
              </a:spcBef>
            </a:pPr>
            <a:r>
              <a:rPr dirty="0" sz="1400" spc="-80">
                <a:solidFill>
                  <a:srgbClr val="00002E"/>
                </a:solidFill>
                <a:latin typeface="Verdana"/>
                <a:cs typeface="Verdana"/>
              </a:rPr>
              <a:t>Exploring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integration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of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operating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systems </a:t>
            </a:r>
            <a:r>
              <a:rPr dirty="0" sz="1400" spc="-55">
                <a:solidFill>
                  <a:srgbClr val="00002E"/>
                </a:solidFill>
                <a:latin typeface="Verdana"/>
                <a:cs typeface="Verdana"/>
              </a:rPr>
              <a:t>in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edge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computing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-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pp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7675" y="3673576"/>
            <a:ext cx="1047115" cy="409575"/>
            <a:chOff x="1717675" y="3673576"/>
            <a:chExt cx="1047115" cy="409575"/>
          </a:xfrm>
        </p:grpSpPr>
        <p:sp>
          <p:nvSpPr>
            <p:cNvPr id="12" name="object 12"/>
            <p:cNvSpPr/>
            <p:nvPr/>
          </p:nvSpPr>
          <p:spPr>
            <a:xfrm>
              <a:off x="2126919" y="3862069"/>
              <a:ext cx="638175" cy="28575"/>
            </a:xfrm>
            <a:custGeom>
              <a:avLst/>
              <a:gdLst/>
              <a:ahLst/>
              <a:cxnLst/>
              <a:rect l="l" t="t" r="r" b="b"/>
              <a:pathLst>
                <a:path w="638175" h="28575">
                  <a:moveTo>
                    <a:pt x="637644" y="0"/>
                  </a:moveTo>
                  <a:lnTo>
                    <a:pt x="0" y="0"/>
                  </a:lnTo>
                  <a:lnTo>
                    <a:pt x="0" y="28550"/>
                  </a:lnTo>
                  <a:lnTo>
                    <a:pt x="637644" y="28550"/>
                  </a:lnTo>
                  <a:lnTo>
                    <a:pt x="637644" y="0"/>
                  </a:lnTo>
                  <a:close/>
                </a:path>
              </a:pathLst>
            </a:custGeom>
            <a:solidFill>
              <a:srgbClr val="015F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27200" y="368310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59"/>
                  </a:lnTo>
                  <a:lnTo>
                    <a:pt x="120434" y="14859"/>
                  </a:lnTo>
                  <a:lnTo>
                    <a:pt x="86702" y="32880"/>
                  </a:lnTo>
                  <a:lnTo>
                    <a:pt x="57137" y="57150"/>
                  </a:lnTo>
                  <a:lnTo>
                    <a:pt x="32880" y="86715"/>
                  </a:lnTo>
                  <a:lnTo>
                    <a:pt x="14846" y="120434"/>
                  </a:lnTo>
                  <a:lnTo>
                    <a:pt x="3746" y="157048"/>
                  </a:lnTo>
                  <a:lnTo>
                    <a:pt x="0" y="195097"/>
                  </a:lnTo>
                  <a:lnTo>
                    <a:pt x="233" y="204684"/>
                  </a:lnTo>
                  <a:lnTo>
                    <a:pt x="5846" y="242523"/>
                  </a:lnTo>
                  <a:lnTo>
                    <a:pt x="18732" y="278526"/>
                  </a:lnTo>
                  <a:lnTo>
                    <a:pt x="38397" y="311333"/>
                  </a:lnTo>
                  <a:lnTo>
                    <a:pt x="64085" y="339673"/>
                  </a:lnTo>
                  <a:lnTo>
                    <a:pt x="94804" y="362454"/>
                  </a:lnTo>
                  <a:lnTo>
                    <a:pt x="129380" y="378801"/>
                  </a:lnTo>
                  <a:lnTo>
                    <a:pt x="166481" y="388094"/>
                  </a:lnTo>
                  <a:lnTo>
                    <a:pt x="195097" y="390194"/>
                  </a:lnTo>
                  <a:lnTo>
                    <a:pt x="204684" y="389961"/>
                  </a:lnTo>
                  <a:lnTo>
                    <a:pt x="242512" y="384358"/>
                  </a:lnTo>
                  <a:lnTo>
                    <a:pt x="278526" y="371464"/>
                  </a:lnTo>
                  <a:lnTo>
                    <a:pt x="311333" y="351804"/>
                  </a:lnTo>
                  <a:lnTo>
                    <a:pt x="339667" y="326116"/>
                  </a:lnTo>
                  <a:lnTo>
                    <a:pt x="362448" y="295390"/>
                  </a:lnTo>
                  <a:lnTo>
                    <a:pt x="378799" y="260816"/>
                  </a:lnTo>
                  <a:lnTo>
                    <a:pt x="388089" y="223720"/>
                  </a:lnTo>
                  <a:lnTo>
                    <a:pt x="390194" y="195097"/>
                  </a:lnTo>
                  <a:lnTo>
                    <a:pt x="389961" y="185517"/>
                  </a:lnTo>
                  <a:lnTo>
                    <a:pt x="384347" y="147689"/>
                  </a:lnTo>
                  <a:lnTo>
                    <a:pt x="371464" y="111674"/>
                  </a:lnTo>
                  <a:lnTo>
                    <a:pt x="351797" y="78874"/>
                  </a:lnTo>
                  <a:lnTo>
                    <a:pt x="326116" y="50537"/>
                  </a:lnTo>
                  <a:lnTo>
                    <a:pt x="295390" y="27753"/>
                  </a:lnTo>
                  <a:lnTo>
                    <a:pt x="260814" y="11401"/>
                  </a:lnTo>
                  <a:lnTo>
                    <a:pt x="223715" y="2116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27200" y="368310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097"/>
                  </a:moveTo>
                  <a:lnTo>
                    <a:pt x="386448" y="233172"/>
                  </a:lnTo>
                  <a:lnTo>
                    <a:pt x="375348" y="269760"/>
                  </a:lnTo>
                  <a:lnTo>
                    <a:pt x="357314" y="303491"/>
                  </a:lnTo>
                  <a:lnTo>
                    <a:pt x="333057" y="333057"/>
                  </a:lnTo>
                  <a:lnTo>
                    <a:pt x="303491" y="357327"/>
                  </a:lnTo>
                  <a:lnTo>
                    <a:pt x="269760" y="375348"/>
                  </a:lnTo>
                  <a:lnTo>
                    <a:pt x="233159" y="386461"/>
                  </a:lnTo>
                  <a:lnTo>
                    <a:pt x="195097" y="390194"/>
                  </a:lnTo>
                  <a:lnTo>
                    <a:pt x="185515" y="389961"/>
                  </a:lnTo>
                  <a:lnTo>
                    <a:pt x="147682" y="384358"/>
                  </a:lnTo>
                  <a:lnTo>
                    <a:pt x="111668" y="371464"/>
                  </a:lnTo>
                  <a:lnTo>
                    <a:pt x="78868" y="351804"/>
                  </a:lnTo>
                  <a:lnTo>
                    <a:pt x="50527" y="326116"/>
                  </a:lnTo>
                  <a:lnTo>
                    <a:pt x="27751" y="295390"/>
                  </a:lnTo>
                  <a:lnTo>
                    <a:pt x="11395" y="260816"/>
                  </a:lnTo>
                  <a:lnTo>
                    <a:pt x="2105" y="223720"/>
                  </a:lnTo>
                  <a:lnTo>
                    <a:pt x="0" y="195097"/>
                  </a:lnTo>
                  <a:lnTo>
                    <a:pt x="233" y="185517"/>
                  </a:lnTo>
                  <a:lnTo>
                    <a:pt x="5846" y="147689"/>
                  </a:lnTo>
                  <a:lnTo>
                    <a:pt x="18732" y="111674"/>
                  </a:lnTo>
                  <a:lnTo>
                    <a:pt x="38397" y="78874"/>
                  </a:lnTo>
                  <a:lnTo>
                    <a:pt x="64085" y="50537"/>
                  </a:lnTo>
                  <a:lnTo>
                    <a:pt x="94804" y="27753"/>
                  </a:lnTo>
                  <a:lnTo>
                    <a:pt x="129380" y="11401"/>
                  </a:lnTo>
                  <a:lnTo>
                    <a:pt x="166481" y="2116"/>
                  </a:lnTo>
                  <a:lnTo>
                    <a:pt x="195097" y="0"/>
                  </a:lnTo>
                  <a:lnTo>
                    <a:pt x="204684" y="235"/>
                  </a:lnTo>
                  <a:lnTo>
                    <a:pt x="242512" y="5852"/>
                  </a:lnTo>
                  <a:lnTo>
                    <a:pt x="278526" y="18742"/>
                  </a:lnTo>
                  <a:lnTo>
                    <a:pt x="311333" y="38399"/>
                  </a:lnTo>
                  <a:lnTo>
                    <a:pt x="339667" y="64091"/>
                  </a:lnTo>
                  <a:lnTo>
                    <a:pt x="362448" y="94811"/>
                  </a:lnTo>
                  <a:lnTo>
                    <a:pt x="378799" y="129385"/>
                  </a:lnTo>
                  <a:lnTo>
                    <a:pt x="388089" y="166492"/>
                  </a:lnTo>
                  <a:lnTo>
                    <a:pt x="390194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29600" y="3682973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015F98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2605" y="3680879"/>
            <a:ext cx="6390005" cy="974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65" b="1">
                <a:solidFill>
                  <a:srgbClr val="015F98"/>
                </a:solidFill>
                <a:latin typeface="Arial"/>
                <a:cs typeface="Arial"/>
              </a:rPr>
              <a:t>Machine</a:t>
            </a:r>
            <a:r>
              <a:rPr dirty="0" sz="1800" spc="-35" b="1">
                <a:solidFill>
                  <a:srgbClr val="015F98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015F98"/>
                </a:solidFill>
                <a:latin typeface="Arial"/>
                <a:cs typeface="Arial"/>
              </a:rPr>
              <a:t>Learning</a:t>
            </a:r>
            <a:r>
              <a:rPr dirty="0" sz="1800" spc="-30" b="1">
                <a:solidFill>
                  <a:srgbClr val="015F98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015F98"/>
                </a:solidFill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Discussing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growing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integration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of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operating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systems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with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machine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w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50">
                <a:solidFill>
                  <a:srgbClr val="00002E"/>
                </a:solidFill>
                <a:latin typeface="Verdana"/>
                <a:cs typeface="Verdana"/>
              </a:rPr>
              <a:t>k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75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17682" y="5196314"/>
            <a:ext cx="1047115" cy="409575"/>
            <a:chOff x="1717682" y="5196314"/>
            <a:chExt cx="1047115" cy="409575"/>
          </a:xfrm>
        </p:grpSpPr>
        <p:sp>
          <p:nvSpPr>
            <p:cNvPr id="18" name="object 18"/>
            <p:cNvSpPr/>
            <p:nvPr/>
          </p:nvSpPr>
          <p:spPr>
            <a:xfrm>
              <a:off x="2126919" y="5384799"/>
              <a:ext cx="638175" cy="28575"/>
            </a:xfrm>
            <a:custGeom>
              <a:avLst/>
              <a:gdLst/>
              <a:ahLst/>
              <a:cxnLst/>
              <a:rect l="l" t="t" r="r" b="b"/>
              <a:pathLst>
                <a:path w="638175" h="28575">
                  <a:moveTo>
                    <a:pt x="637644" y="0"/>
                  </a:moveTo>
                  <a:lnTo>
                    <a:pt x="0" y="0"/>
                  </a:lnTo>
                  <a:lnTo>
                    <a:pt x="0" y="28550"/>
                  </a:lnTo>
                  <a:lnTo>
                    <a:pt x="637644" y="28550"/>
                  </a:lnTo>
                  <a:lnTo>
                    <a:pt x="637644" y="0"/>
                  </a:lnTo>
                  <a:close/>
                </a:path>
              </a:pathLst>
            </a:custGeom>
            <a:solidFill>
              <a:srgbClr val="AD1F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27200" y="520583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59"/>
                  </a:lnTo>
                  <a:lnTo>
                    <a:pt x="120434" y="14859"/>
                  </a:lnTo>
                  <a:lnTo>
                    <a:pt x="86702" y="32880"/>
                  </a:lnTo>
                  <a:lnTo>
                    <a:pt x="57137" y="57150"/>
                  </a:lnTo>
                  <a:lnTo>
                    <a:pt x="32880" y="86715"/>
                  </a:lnTo>
                  <a:lnTo>
                    <a:pt x="14846" y="120434"/>
                  </a:lnTo>
                  <a:lnTo>
                    <a:pt x="3746" y="157048"/>
                  </a:lnTo>
                  <a:lnTo>
                    <a:pt x="0" y="195097"/>
                  </a:lnTo>
                  <a:lnTo>
                    <a:pt x="233" y="204684"/>
                  </a:lnTo>
                  <a:lnTo>
                    <a:pt x="5846" y="242525"/>
                  </a:lnTo>
                  <a:lnTo>
                    <a:pt x="18732" y="278526"/>
                  </a:lnTo>
                  <a:lnTo>
                    <a:pt x="38397" y="311333"/>
                  </a:lnTo>
                  <a:lnTo>
                    <a:pt x="64085" y="339673"/>
                  </a:lnTo>
                  <a:lnTo>
                    <a:pt x="94804" y="362454"/>
                  </a:lnTo>
                  <a:lnTo>
                    <a:pt x="129380" y="378801"/>
                  </a:lnTo>
                  <a:lnTo>
                    <a:pt x="166481" y="388096"/>
                  </a:lnTo>
                  <a:lnTo>
                    <a:pt x="195097" y="390207"/>
                  </a:lnTo>
                  <a:lnTo>
                    <a:pt x="204684" y="389972"/>
                  </a:lnTo>
                  <a:lnTo>
                    <a:pt x="242512" y="384358"/>
                  </a:lnTo>
                  <a:lnTo>
                    <a:pt x="278526" y="371464"/>
                  </a:lnTo>
                  <a:lnTo>
                    <a:pt x="311333" y="351804"/>
                  </a:lnTo>
                  <a:lnTo>
                    <a:pt x="339667" y="326116"/>
                  </a:lnTo>
                  <a:lnTo>
                    <a:pt x="362448" y="295390"/>
                  </a:lnTo>
                  <a:lnTo>
                    <a:pt x="378799" y="260821"/>
                  </a:lnTo>
                  <a:lnTo>
                    <a:pt x="388089" y="223720"/>
                  </a:lnTo>
                  <a:lnTo>
                    <a:pt x="390194" y="195097"/>
                  </a:lnTo>
                  <a:lnTo>
                    <a:pt x="389961" y="185517"/>
                  </a:lnTo>
                  <a:lnTo>
                    <a:pt x="384347" y="147689"/>
                  </a:lnTo>
                  <a:lnTo>
                    <a:pt x="371464" y="111674"/>
                  </a:lnTo>
                  <a:lnTo>
                    <a:pt x="351797" y="78874"/>
                  </a:lnTo>
                  <a:lnTo>
                    <a:pt x="326116" y="50539"/>
                  </a:lnTo>
                  <a:lnTo>
                    <a:pt x="295390" y="27753"/>
                  </a:lnTo>
                  <a:lnTo>
                    <a:pt x="260814" y="11406"/>
                  </a:lnTo>
                  <a:lnTo>
                    <a:pt x="223715" y="2116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27200" y="520583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097"/>
                  </a:moveTo>
                  <a:lnTo>
                    <a:pt x="386448" y="233172"/>
                  </a:lnTo>
                  <a:lnTo>
                    <a:pt x="375348" y="269760"/>
                  </a:lnTo>
                  <a:lnTo>
                    <a:pt x="357314" y="303491"/>
                  </a:lnTo>
                  <a:lnTo>
                    <a:pt x="333057" y="333057"/>
                  </a:lnTo>
                  <a:lnTo>
                    <a:pt x="303491" y="357327"/>
                  </a:lnTo>
                  <a:lnTo>
                    <a:pt x="269760" y="375348"/>
                  </a:lnTo>
                  <a:lnTo>
                    <a:pt x="233159" y="386461"/>
                  </a:lnTo>
                  <a:lnTo>
                    <a:pt x="195097" y="390207"/>
                  </a:lnTo>
                  <a:lnTo>
                    <a:pt x="185515" y="389972"/>
                  </a:lnTo>
                  <a:lnTo>
                    <a:pt x="147682" y="384358"/>
                  </a:lnTo>
                  <a:lnTo>
                    <a:pt x="111668" y="371464"/>
                  </a:lnTo>
                  <a:lnTo>
                    <a:pt x="78868" y="351804"/>
                  </a:lnTo>
                  <a:lnTo>
                    <a:pt x="50527" y="326116"/>
                  </a:lnTo>
                  <a:lnTo>
                    <a:pt x="27751" y="295390"/>
                  </a:lnTo>
                  <a:lnTo>
                    <a:pt x="11395" y="260821"/>
                  </a:lnTo>
                  <a:lnTo>
                    <a:pt x="2105" y="223720"/>
                  </a:lnTo>
                  <a:lnTo>
                    <a:pt x="0" y="195097"/>
                  </a:lnTo>
                  <a:lnTo>
                    <a:pt x="233" y="185517"/>
                  </a:lnTo>
                  <a:lnTo>
                    <a:pt x="5846" y="147689"/>
                  </a:lnTo>
                  <a:lnTo>
                    <a:pt x="18732" y="111674"/>
                  </a:lnTo>
                  <a:lnTo>
                    <a:pt x="38397" y="78874"/>
                  </a:lnTo>
                  <a:lnTo>
                    <a:pt x="64085" y="50539"/>
                  </a:lnTo>
                  <a:lnTo>
                    <a:pt x="94804" y="27753"/>
                  </a:lnTo>
                  <a:lnTo>
                    <a:pt x="129380" y="11406"/>
                  </a:lnTo>
                  <a:lnTo>
                    <a:pt x="166481" y="2116"/>
                  </a:lnTo>
                  <a:lnTo>
                    <a:pt x="195097" y="0"/>
                  </a:lnTo>
                  <a:lnTo>
                    <a:pt x="204684" y="235"/>
                  </a:lnTo>
                  <a:lnTo>
                    <a:pt x="242512" y="5854"/>
                  </a:lnTo>
                  <a:lnTo>
                    <a:pt x="278526" y="18742"/>
                  </a:lnTo>
                  <a:lnTo>
                    <a:pt x="311333" y="38404"/>
                  </a:lnTo>
                  <a:lnTo>
                    <a:pt x="339667" y="64091"/>
                  </a:lnTo>
                  <a:lnTo>
                    <a:pt x="362448" y="94811"/>
                  </a:lnTo>
                  <a:lnTo>
                    <a:pt x="378799" y="129385"/>
                  </a:lnTo>
                  <a:lnTo>
                    <a:pt x="388089" y="166492"/>
                  </a:lnTo>
                  <a:lnTo>
                    <a:pt x="390194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829600" y="5196178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AD1F96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2605" y="5203599"/>
            <a:ext cx="6874509" cy="974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45" b="1">
                <a:solidFill>
                  <a:srgbClr val="AD1F96"/>
                </a:solidFill>
                <a:latin typeface="Arial"/>
                <a:cs typeface="Arial"/>
              </a:rPr>
              <a:t>Ǫuantum</a:t>
            </a:r>
            <a:r>
              <a:rPr dirty="0" sz="1800" spc="-30" b="1">
                <a:solidFill>
                  <a:srgbClr val="AD1F96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AD1F96"/>
                </a:solidFill>
                <a:latin typeface="Arial"/>
                <a:cs typeface="Arial"/>
              </a:rPr>
              <a:t>Computing</a:t>
            </a:r>
            <a:r>
              <a:rPr dirty="0" sz="1800" spc="-30" b="1">
                <a:solidFill>
                  <a:srgbClr val="AD1F96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AD1F96"/>
                </a:solidFill>
                <a:latin typeface="Arial"/>
                <a:cs typeface="Arial"/>
              </a:rPr>
              <a:t>Implications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Considering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impact </a:t>
            </a:r>
            <a:r>
              <a:rPr dirty="0" sz="1400" spc="-70">
                <a:solidFill>
                  <a:srgbClr val="00002E"/>
                </a:solidFill>
                <a:latin typeface="Verdana"/>
                <a:cs typeface="Verdana"/>
              </a:rPr>
              <a:t>of </a:t>
            </a:r>
            <a:r>
              <a:rPr dirty="0" sz="1400" spc="-125">
                <a:solidFill>
                  <a:srgbClr val="00002E"/>
                </a:solidFill>
                <a:latin typeface="Verdana"/>
                <a:cs typeface="Verdana"/>
              </a:rPr>
              <a:t>quantum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computing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on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operating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systems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the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potential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paradigm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shifts.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63515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83930" y="253"/>
            <a:ext cx="2846070" cy="6440170"/>
            <a:chOff x="8583930" y="253"/>
            <a:chExt cx="2846070" cy="6440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3930" y="253"/>
              <a:ext cx="2846069" cy="64401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5" y="589432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850" y="1197780"/>
            <a:ext cx="6474460" cy="5715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0"/>
              <a:t>Conclusion</a:t>
            </a:r>
            <a:r>
              <a:rPr dirty="0" spc="-65"/>
              <a:t> </a:t>
            </a:r>
            <a:r>
              <a:rPr dirty="0" spc="-75"/>
              <a:t>and</a:t>
            </a:r>
            <a:r>
              <a:rPr dirty="0" spc="-60"/>
              <a:t> </a:t>
            </a:r>
            <a:r>
              <a:rPr dirty="0" spc="-170"/>
              <a:t>Key</a:t>
            </a:r>
            <a:r>
              <a:rPr dirty="0" spc="-60"/>
              <a:t> </a:t>
            </a:r>
            <a:r>
              <a:rPr dirty="0" spc="-95"/>
              <a:t>Takeaways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85227" y="2217478"/>
            <a:ext cx="409575" cy="409575"/>
            <a:chOff x="685227" y="2217478"/>
            <a:chExt cx="409575" cy="409575"/>
          </a:xfrm>
        </p:grpSpPr>
        <p:sp>
          <p:nvSpPr>
            <p:cNvPr id="7" name="object 7"/>
            <p:cNvSpPr/>
            <p:nvPr/>
          </p:nvSpPr>
          <p:spPr>
            <a:xfrm>
              <a:off x="694744" y="222699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103" y="0"/>
                  </a:moveTo>
                  <a:lnTo>
                    <a:pt x="157038" y="3746"/>
                  </a:lnTo>
                  <a:lnTo>
                    <a:pt x="120441" y="14846"/>
                  </a:lnTo>
                  <a:lnTo>
                    <a:pt x="86706" y="32880"/>
                  </a:lnTo>
                  <a:lnTo>
                    <a:pt x="57144" y="57137"/>
                  </a:lnTo>
                  <a:lnTo>
                    <a:pt x="32881" y="86702"/>
                  </a:lnTo>
                  <a:lnTo>
                    <a:pt x="14852" y="120434"/>
                  </a:lnTo>
                  <a:lnTo>
                    <a:pt x="3750" y="157035"/>
                  </a:lnTo>
                  <a:lnTo>
                    <a:pt x="0" y="195097"/>
                  </a:lnTo>
                  <a:lnTo>
                    <a:pt x="234" y="204684"/>
                  </a:lnTo>
                  <a:lnTo>
                    <a:pt x="5850" y="242512"/>
                  </a:lnTo>
                  <a:lnTo>
                    <a:pt x="18736" y="278526"/>
                  </a:lnTo>
                  <a:lnTo>
                    <a:pt x="38401" y="311331"/>
                  </a:lnTo>
                  <a:lnTo>
                    <a:pt x="64087" y="339667"/>
                  </a:lnTo>
                  <a:lnTo>
                    <a:pt x="94809" y="362448"/>
                  </a:lnTo>
                  <a:lnTo>
                    <a:pt x="129384" y="378799"/>
                  </a:lnTo>
                  <a:lnTo>
                    <a:pt x="166485" y="388089"/>
                  </a:lnTo>
                  <a:lnTo>
                    <a:pt x="195103" y="390194"/>
                  </a:lnTo>
                  <a:lnTo>
                    <a:pt x="204687" y="389961"/>
                  </a:lnTo>
                  <a:lnTo>
                    <a:pt x="242517" y="384347"/>
                  </a:lnTo>
                  <a:lnTo>
                    <a:pt x="278526" y="371464"/>
                  </a:lnTo>
                  <a:lnTo>
                    <a:pt x="311333" y="351797"/>
                  </a:lnTo>
                  <a:lnTo>
                    <a:pt x="339669" y="326110"/>
                  </a:lnTo>
                  <a:lnTo>
                    <a:pt x="362449" y="295390"/>
                  </a:lnTo>
                  <a:lnTo>
                    <a:pt x="378800" y="260814"/>
                  </a:lnTo>
                  <a:lnTo>
                    <a:pt x="388093" y="223715"/>
                  </a:lnTo>
                  <a:lnTo>
                    <a:pt x="390202" y="195097"/>
                  </a:lnTo>
                  <a:lnTo>
                    <a:pt x="389968" y="185510"/>
                  </a:lnTo>
                  <a:lnTo>
                    <a:pt x="384351" y="147682"/>
                  </a:lnTo>
                  <a:lnTo>
                    <a:pt x="371465" y="111668"/>
                  </a:lnTo>
                  <a:lnTo>
                    <a:pt x="351800" y="78866"/>
                  </a:lnTo>
                  <a:lnTo>
                    <a:pt x="326114" y="50527"/>
                  </a:lnTo>
                  <a:lnTo>
                    <a:pt x="295393" y="27746"/>
                  </a:lnTo>
                  <a:lnTo>
                    <a:pt x="260817" y="11395"/>
                  </a:lnTo>
                  <a:lnTo>
                    <a:pt x="223717" y="2105"/>
                  </a:lnTo>
                  <a:lnTo>
                    <a:pt x="195103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4744" y="222699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202" y="195097"/>
                  </a:moveTo>
                  <a:lnTo>
                    <a:pt x="386452" y="233159"/>
                  </a:lnTo>
                  <a:lnTo>
                    <a:pt x="375349" y="269760"/>
                  </a:lnTo>
                  <a:lnTo>
                    <a:pt x="357320" y="303491"/>
                  </a:lnTo>
                  <a:lnTo>
                    <a:pt x="333057" y="333057"/>
                  </a:lnTo>
                  <a:lnTo>
                    <a:pt x="303495" y="357314"/>
                  </a:lnTo>
                  <a:lnTo>
                    <a:pt x="269760" y="375348"/>
                  </a:lnTo>
                  <a:lnTo>
                    <a:pt x="233164" y="386448"/>
                  </a:lnTo>
                  <a:lnTo>
                    <a:pt x="195103" y="390194"/>
                  </a:lnTo>
                  <a:lnTo>
                    <a:pt x="185517" y="389961"/>
                  </a:lnTo>
                  <a:lnTo>
                    <a:pt x="147682" y="384347"/>
                  </a:lnTo>
                  <a:lnTo>
                    <a:pt x="111675" y="371464"/>
                  </a:lnTo>
                  <a:lnTo>
                    <a:pt x="78868" y="351797"/>
                  </a:lnTo>
                  <a:lnTo>
                    <a:pt x="50533" y="326110"/>
                  </a:lnTo>
                  <a:lnTo>
                    <a:pt x="27750" y="295390"/>
                  </a:lnTo>
                  <a:lnTo>
                    <a:pt x="11401" y="260814"/>
                  </a:lnTo>
                  <a:lnTo>
                    <a:pt x="2109" y="223715"/>
                  </a:lnTo>
                  <a:lnTo>
                    <a:pt x="0" y="195097"/>
                  </a:lnTo>
                  <a:lnTo>
                    <a:pt x="234" y="185510"/>
                  </a:lnTo>
                  <a:lnTo>
                    <a:pt x="5850" y="147682"/>
                  </a:lnTo>
                  <a:lnTo>
                    <a:pt x="18736" y="111668"/>
                  </a:lnTo>
                  <a:lnTo>
                    <a:pt x="38401" y="78866"/>
                  </a:lnTo>
                  <a:lnTo>
                    <a:pt x="64087" y="50527"/>
                  </a:lnTo>
                  <a:lnTo>
                    <a:pt x="94809" y="27746"/>
                  </a:lnTo>
                  <a:lnTo>
                    <a:pt x="129384" y="11395"/>
                  </a:lnTo>
                  <a:lnTo>
                    <a:pt x="166485" y="2105"/>
                  </a:lnTo>
                  <a:lnTo>
                    <a:pt x="195103" y="0"/>
                  </a:lnTo>
                  <a:lnTo>
                    <a:pt x="204687" y="233"/>
                  </a:lnTo>
                  <a:lnTo>
                    <a:pt x="242517" y="5846"/>
                  </a:lnTo>
                  <a:lnTo>
                    <a:pt x="278526" y="18730"/>
                  </a:lnTo>
                  <a:lnTo>
                    <a:pt x="311333" y="38397"/>
                  </a:lnTo>
                  <a:lnTo>
                    <a:pt x="339669" y="64080"/>
                  </a:lnTo>
                  <a:lnTo>
                    <a:pt x="362449" y="94804"/>
                  </a:lnTo>
                  <a:lnTo>
                    <a:pt x="378800" y="129380"/>
                  </a:lnTo>
                  <a:lnTo>
                    <a:pt x="388093" y="166479"/>
                  </a:lnTo>
                  <a:lnTo>
                    <a:pt x="390202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1397" y="2253310"/>
            <a:ext cx="2942590" cy="127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55" b="1">
                <a:solidFill>
                  <a:srgbClr val="2D4DF2"/>
                </a:solidFill>
                <a:latin typeface="Arial"/>
                <a:cs typeface="Arial"/>
              </a:rPr>
              <a:t>Evolutionary</a:t>
            </a:r>
            <a:r>
              <a:rPr dirty="0" sz="1800" spc="-65" b="1">
                <a:solidFill>
                  <a:srgbClr val="2D4DF2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2D4DF2"/>
                </a:solidFill>
                <a:latin typeface="Arial"/>
                <a:cs typeface="Arial"/>
              </a:rPr>
              <a:t>Impact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8300"/>
              </a:lnSpc>
              <a:spcBef>
                <a:spcPts val="670"/>
              </a:spcBef>
            </a:pPr>
            <a:r>
              <a:rPr dirty="0" sz="1400" spc="-195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65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65">
                <a:solidFill>
                  <a:srgbClr val="00002E"/>
                </a:solidFill>
                <a:latin typeface="Verdana"/>
                <a:cs typeface="Verdana"/>
              </a:rPr>
              <a:t>t 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n  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7850" y="2217478"/>
            <a:ext cx="409575" cy="409575"/>
            <a:chOff x="4377850" y="2217478"/>
            <a:chExt cx="409575" cy="409575"/>
          </a:xfrm>
        </p:grpSpPr>
        <p:sp>
          <p:nvSpPr>
            <p:cNvPr id="11" name="object 11"/>
            <p:cNvSpPr/>
            <p:nvPr/>
          </p:nvSpPr>
          <p:spPr>
            <a:xfrm>
              <a:off x="4387367" y="222699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097" y="0"/>
                  </a:moveTo>
                  <a:lnTo>
                    <a:pt x="157035" y="3746"/>
                  </a:lnTo>
                  <a:lnTo>
                    <a:pt x="120434" y="14846"/>
                  </a:lnTo>
                  <a:lnTo>
                    <a:pt x="86702" y="32880"/>
                  </a:lnTo>
                  <a:lnTo>
                    <a:pt x="57150" y="57137"/>
                  </a:lnTo>
                  <a:lnTo>
                    <a:pt x="32880" y="86702"/>
                  </a:lnTo>
                  <a:lnTo>
                    <a:pt x="14846" y="120434"/>
                  </a:lnTo>
                  <a:lnTo>
                    <a:pt x="3746" y="157035"/>
                  </a:lnTo>
                  <a:lnTo>
                    <a:pt x="0" y="195097"/>
                  </a:lnTo>
                  <a:lnTo>
                    <a:pt x="235" y="204684"/>
                  </a:lnTo>
                  <a:lnTo>
                    <a:pt x="5846" y="242512"/>
                  </a:lnTo>
                  <a:lnTo>
                    <a:pt x="18737" y="278526"/>
                  </a:lnTo>
                  <a:lnTo>
                    <a:pt x="38397" y="311331"/>
                  </a:lnTo>
                  <a:lnTo>
                    <a:pt x="64091" y="339667"/>
                  </a:lnTo>
                  <a:lnTo>
                    <a:pt x="94804" y="362448"/>
                  </a:lnTo>
                  <a:lnTo>
                    <a:pt x="129380" y="378799"/>
                  </a:lnTo>
                  <a:lnTo>
                    <a:pt x="166481" y="388089"/>
                  </a:lnTo>
                  <a:lnTo>
                    <a:pt x="195097" y="390194"/>
                  </a:lnTo>
                  <a:lnTo>
                    <a:pt x="204684" y="389961"/>
                  </a:lnTo>
                  <a:lnTo>
                    <a:pt x="242518" y="384347"/>
                  </a:lnTo>
                  <a:lnTo>
                    <a:pt x="278526" y="371464"/>
                  </a:lnTo>
                  <a:lnTo>
                    <a:pt x="311333" y="351797"/>
                  </a:lnTo>
                  <a:lnTo>
                    <a:pt x="339667" y="326110"/>
                  </a:lnTo>
                  <a:lnTo>
                    <a:pt x="362448" y="295390"/>
                  </a:lnTo>
                  <a:lnTo>
                    <a:pt x="378800" y="260814"/>
                  </a:lnTo>
                  <a:lnTo>
                    <a:pt x="388089" y="223715"/>
                  </a:lnTo>
                  <a:lnTo>
                    <a:pt x="390194" y="195097"/>
                  </a:lnTo>
                  <a:lnTo>
                    <a:pt x="389961" y="185510"/>
                  </a:lnTo>
                  <a:lnTo>
                    <a:pt x="384353" y="147682"/>
                  </a:lnTo>
                  <a:lnTo>
                    <a:pt x="371464" y="111668"/>
                  </a:lnTo>
                  <a:lnTo>
                    <a:pt x="351797" y="78866"/>
                  </a:lnTo>
                  <a:lnTo>
                    <a:pt x="326116" y="50527"/>
                  </a:lnTo>
                  <a:lnTo>
                    <a:pt x="295390" y="27746"/>
                  </a:lnTo>
                  <a:lnTo>
                    <a:pt x="260816" y="11395"/>
                  </a:lnTo>
                  <a:lnTo>
                    <a:pt x="223715" y="2105"/>
                  </a:lnTo>
                  <a:lnTo>
                    <a:pt x="195097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87367" y="222699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194" y="195097"/>
                  </a:moveTo>
                  <a:lnTo>
                    <a:pt x="386448" y="233159"/>
                  </a:lnTo>
                  <a:lnTo>
                    <a:pt x="375348" y="269760"/>
                  </a:lnTo>
                  <a:lnTo>
                    <a:pt x="357314" y="303491"/>
                  </a:lnTo>
                  <a:lnTo>
                    <a:pt x="333057" y="333057"/>
                  </a:lnTo>
                  <a:lnTo>
                    <a:pt x="303491" y="357314"/>
                  </a:lnTo>
                  <a:lnTo>
                    <a:pt x="269760" y="375348"/>
                  </a:lnTo>
                  <a:lnTo>
                    <a:pt x="233159" y="386448"/>
                  </a:lnTo>
                  <a:lnTo>
                    <a:pt x="195097" y="390194"/>
                  </a:lnTo>
                  <a:lnTo>
                    <a:pt x="185515" y="389961"/>
                  </a:lnTo>
                  <a:lnTo>
                    <a:pt x="147682" y="384347"/>
                  </a:lnTo>
                  <a:lnTo>
                    <a:pt x="111668" y="371464"/>
                  </a:lnTo>
                  <a:lnTo>
                    <a:pt x="78868" y="351797"/>
                  </a:lnTo>
                  <a:lnTo>
                    <a:pt x="50532" y="326110"/>
                  </a:lnTo>
                  <a:lnTo>
                    <a:pt x="27753" y="295390"/>
                  </a:lnTo>
                  <a:lnTo>
                    <a:pt x="11395" y="260814"/>
                  </a:lnTo>
                  <a:lnTo>
                    <a:pt x="2110" y="223715"/>
                  </a:lnTo>
                  <a:lnTo>
                    <a:pt x="0" y="195097"/>
                  </a:lnTo>
                  <a:lnTo>
                    <a:pt x="235" y="185510"/>
                  </a:lnTo>
                  <a:lnTo>
                    <a:pt x="5846" y="147682"/>
                  </a:lnTo>
                  <a:lnTo>
                    <a:pt x="18737" y="111668"/>
                  </a:lnTo>
                  <a:lnTo>
                    <a:pt x="38397" y="78866"/>
                  </a:lnTo>
                  <a:lnTo>
                    <a:pt x="64091" y="50527"/>
                  </a:lnTo>
                  <a:lnTo>
                    <a:pt x="94804" y="27746"/>
                  </a:lnTo>
                  <a:lnTo>
                    <a:pt x="129380" y="11395"/>
                  </a:lnTo>
                  <a:lnTo>
                    <a:pt x="166481" y="2105"/>
                  </a:lnTo>
                  <a:lnTo>
                    <a:pt x="195097" y="0"/>
                  </a:lnTo>
                  <a:lnTo>
                    <a:pt x="204684" y="233"/>
                  </a:lnTo>
                  <a:lnTo>
                    <a:pt x="242518" y="5846"/>
                  </a:lnTo>
                  <a:lnTo>
                    <a:pt x="278526" y="18730"/>
                  </a:lnTo>
                  <a:lnTo>
                    <a:pt x="311333" y="38397"/>
                  </a:lnTo>
                  <a:lnTo>
                    <a:pt x="339667" y="64080"/>
                  </a:lnTo>
                  <a:lnTo>
                    <a:pt x="362448" y="94804"/>
                  </a:lnTo>
                  <a:lnTo>
                    <a:pt x="378800" y="129380"/>
                  </a:lnTo>
                  <a:lnTo>
                    <a:pt x="388089" y="166479"/>
                  </a:lnTo>
                  <a:lnTo>
                    <a:pt x="390194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92683" y="2226854"/>
            <a:ext cx="388747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0304" algn="l"/>
              </a:tabLst>
            </a:pPr>
            <a:r>
              <a:rPr dirty="0" sz="2150" spc="90" b="1">
                <a:solidFill>
                  <a:srgbClr val="2D4DF2"/>
                </a:solidFill>
                <a:latin typeface="Arial"/>
                <a:cs typeface="Arial"/>
              </a:rPr>
              <a:t>1</a:t>
            </a:r>
            <a:r>
              <a:rPr dirty="0" sz="2150" spc="90" b="1">
                <a:solidFill>
                  <a:srgbClr val="2D4DF2"/>
                </a:solidFill>
                <a:latin typeface="Arial"/>
                <a:cs typeface="Arial"/>
              </a:rPr>
              <a:t>	</a:t>
            </a:r>
            <a:r>
              <a:rPr dirty="0" sz="2150" spc="90" b="1">
                <a:solidFill>
                  <a:srgbClr val="015F98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9667" y="2253310"/>
            <a:ext cx="2548890" cy="1555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60" b="1">
                <a:solidFill>
                  <a:srgbClr val="015F98"/>
                </a:solidFill>
                <a:latin typeface="Arial"/>
                <a:cs typeface="Arial"/>
              </a:rPr>
              <a:t>Ongoing</a:t>
            </a:r>
            <a:r>
              <a:rPr dirty="0" sz="1800" spc="-65" b="1">
                <a:solidFill>
                  <a:srgbClr val="015F98"/>
                </a:solidFill>
                <a:latin typeface="Arial"/>
                <a:cs typeface="Arial"/>
              </a:rPr>
              <a:t> Innovations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800"/>
              </a:lnSpc>
              <a:spcBef>
                <a:spcPts val="695"/>
              </a:spcBef>
            </a:pP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25">
                <a:solidFill>
                  <a:srgbClr val="00002E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30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c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0">
                <a:solidFill>
                  <a:srgbClr val="00002E"/>
                </a:solidFill>
                <a:latin typeface="Verdana"/>
                <a:cs typeface="Verdana"/>
              </a:rPr>
              <a:t>s 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h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40">
                <a:solidFill>
                  <a:srgbClr val="00002E"/>
                </a:solidFill>
                <a:latin typeface="Verdana"/>
                <a:cs typeface="Verdana"/>
              </a:rPr>
              <a:t>f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d 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g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70">
                <a:solidFill>
                  <a:srgbClr val="00002E"/>
                </a:solidFill>
                <a:latin typeface="Verdana"/>
                <a:cs typeface="Verdana"/>
              </a:rPr>
              <a:t>y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227" y="4168478"/>
            <a:ext cx="409575" cy="409575"/>
            <a:chOff x="685227" y="4168478"/>
            <a:chExt cx="409575" cy="409575"/>
          </a:xfrm>
        </p:grpSpPr>
        <p:sp>
          <p:nvSpPr>
            <p:cNvPr id="16" name="object 16"/>
            <p:cNvSpPr/>
            <p:nvPr/>
          </p:nvSpPr>
          <p:spPr>
            <a:xfrm>
              <a:off x="694744" y="417799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103" y="0"/>
                  </a:moveTo>
                  <a:lnTo>
                    <a:pt x="157038" y="3746"/>
                  </a:lnTo>
                  <a:lnTo>
                    <a:pt x="120441" y="14846"/>
                  </a:lnTo>
                  <a:lnTo>
                    <a:pt x="86706" y="32880"/>
                  </a:lnTo>
                  <a:lnTo>
                    <a:pt x="57144" y="57137"/>
                  </a:lnTo>
                  <a:lnTo>
                    <a:pt x="32881" y="86702"/>
                  </a:lnTo>
                  <a:lnTo>
                    <a:pt x="14852" y="120434"/>
                  </a:lnTo>
                  <a:lnTo>
                    <a:pt x="3750" y="157035"/>
                  </a:lnTo>
                  <a:lnTo>
                    <a:pt x="0" y="195097"/>
                  </a:lnTo>
                  <a:lnTo>
                    <a:pt x="234" y="204684"/>
                  </a:lnTo>
                  <a:lnTo>
                    <a:pt x="5850" y="242512"/>
                  </a:lnTo>
                  <a:lnTo>
                    <a:pt x="18736" y="278526"/>
                  </a:lnTo>
                  <a:lnTo>
                    <a:pt x="38401" y="311328"/>
                  </a:lnTo>
                  <a:lnTo>
                    <a:pt x="64087" y="339667"/>
                  </a:lnTo>
                  <a:lnTo>
                    <a:pt x="94809" y="362448"/>
                  </a:lnTo>
                  <a:lnTo>
                    <a:pt x="129384" y="378799"/>
                  </a:lnTo>
                  <a:lnTo>
                    <a:pt x="166485" y="388089"/>
                  </a:lnTo>
                  <a:lnTo>
                    <a:pt x="195103" y="390194"/>
                  </a:lnTo>
                  <a:lnTo>
                    <a:pt x="204687" y="389961"/>
                  </a:lnTo>
                  <a:lnTo>
                    <a:pt x="242517" y="384347"/>
                  </a:lnTo>
                  <a:lnTo>
                    <a:pt x="278526" y="371464"/>
                  </a:lnTo>
                  <a:lnTo>
                    <a:pt x="311333" y="351797"/>
                  </a:lnTo>
                  <a:lnTo>
                    <a:pt x="339669" y="326114"/>
                  </a:lnTo>
                  <a:lnTo>
                    <a:pt x="362449" y="295390"/>
                  </a:lnTo>
                  <a:lnTo>
                    <a:pt x="378800" y="260814"/>
                  </a:lnTo>
                  <a:lnTo>
                    <a:pt x="388093" y="223715"/>
                  </a:lnTo>
                  <a:lnTo>
                    <a:pt x="390202" y="195097"/>
                  </a:lnTo>
                  <a:lnTo>
                    <a:pt x="389968" y="185510"/>
                  </a:lnTo>
                  <a:lnTo>
                    <a:pt x="384351" y="147682"/>
                  </a:lnTo>
                  <a:lnTo>
                    <a:pt x="371465" y="111668"/>
                  </a:lnTo>
                  <a:lnTo>
                    <a:pt x="351800" y="78866"/>
                  </a:lnTo>
                  <a:lnTo>
                    <a:pt x="326114" y="50527"/>
                  </a:lnTo>
                  <a:lnTo>
                    <a:pt x="295393" y="27746"/>
                  </a:lnTo>
                  <a:lnTo>
                    <a:pt x="260817" y="11395"/>
                  </a:lnTo>
                  <a:lnTo>
                    <a:pt x="223717" y="2105"/>
                  </a:lnTo>
                  <a:lnTo>
                    <a:pt x="195103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4744" y="417799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202" y="195097"/>
                  </a:moveTo>
                  <a:lnTo>
                    <a:pt x="386452" y="233159"/>
                  </a:lnTo>
                  <a:lnTo>
                    <a:pt x="375349" y="269760"/>
                  </a:lnTo>
                  <a:lnTo>
                    <a:pt x="357320" y="303491"/>
                  </a:lnTo>
                  <a:lnTo>
                    <a:pt x="333057" y="333057"/>
                  </a:lnTo>
                  <a:lnTo>
                    <a:pt x="303495" y="357314"/>
                  </a:lnTo>
                  <a:lnTo>
                    <a:pt x="269760" y="375348"/>
                  </a:lnTo>
                  <a:lnTo>
                    <a:pt x="233164" y="386448"/>
                  </a:lnTo>
                  <a:lnTo>
                    <a:pt x="195103" y="390194"/>
                  </a:lnTo>
                  <a:lnTo>
                    <a:pt x="185517" y="389961"/>
                  </a:lnTo>
                  <a:lnTo>
                    <a:pt x="147682" y="384347"/>
                  </a:lnTo>
                  <a:lnTo>
                    <a:pt x="111675" y="371464"/>
                  </a:lnTo>
                  <a:lnTo>
                    <a:pt x="78868" y="351797"/>
                  </a:lnTo>
                  <a:lnTo>
                    <a:pt x="50533" y="326114"/>
                  </a:lnTo>
                  <a:lnTo>
                    <a:pt x="27750" y="295390"/>
                  </a:lnTo>
                  <a:lnTo>
                    <a:pt x="11401" y="260814"/>
                  </a:lnTo>
                  <a:lnTo>
                    <a:pt x="2109" y="223715"/>
                  </a:lnTo>
                  <a:lnTo>
                    <a:pt x="0" y="195097"/>
                  </a:lnTo>
                  <a:lnTo>
                    <a:pt x="234" y="185510"/>
                  </a:lnTo>
                  <a:lnTo>
                    <a:pt x="5850" y="147682"/>
                  </a:lnTo>
                  <a:lnTo>
                    <a:pt x="18736" y="111668"/>
                  </a:lnTo>
                  <a:lnTo>
                    <a:pt x="38401" y="78866"/>
                  </a:lnTo>
                  <a:lnTo>
                    <a:pt x="64087" y="50527"/>
                  </a:lnTo>
                  <a:lnTo>
                    <a:pt x="94809" y="27746"/>
                  </a:lnTo>
                  <a:lnTo>
                    <a:pt x="129384" y="11395"/>
                  </a:lnTo>
                  <a:lnTo>
                    <a:pt x="166485" y="2105"/>
                  </a:lnTo>
                  <a:lnTo>
                    <a:pt x="195103" y="0"/>
                  </a:lnTo>
                  <a:lnTo>
                    <a:pt x="204687" y="233"/>
                  </a:lnTo>
                  <a:lnTo>
                    <a:pt x="242517" y="5846"/>
                  </a:lnTo>
                  <a:lnTo>
                    <a:pt x="278526" y="18730"/>
                  </a:lnTo>
                  <a:lnTo>
                    <a:pt x="311333" y="38397"/>
                  </a:lnTo>
                  <a:lnTo>
                    <a:pt x="339669" y="64080"/>
                  </a:lnTo>
                  <a:lnTo>
                    <a:pt x="362449" y="94804"/>
                  </a:lnTo>
                  <a:lnTo>
                    <a:pt x="378800" y="129380"/>
                  </a:lnTo>
                  <a:lnTo>
                    <a:pt x="388093" y="166479"/>
                  </a:lnTo>
                  <a:lnTo>
                    <a:pt x="390202" y="195097"/>
                  </a:lnTo>
                  <a:close/>
                </a:path>
              </a:pathLst>
            </a:custGeom>
            <a:ln w="19034">
              <a:solidFill>
                <a:srgbClr val="0000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92683" y="4168329"/>
            <a:ext cx="18923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90" b="1">
                <a:solidFill>
                  <a:srgbClr val="AD1F96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1397" y="4194790"/>
            <a:ext cx="6407150" cy="974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50" b="1">
                <a:solidFill>
                  <a:srgbClr val="AD1F96"/>
                </a:solidFill>
                <a:latin typeface="Arial"/>
                <a:cs typeface="Arial"/>
              </a:rPr>
              <a:t>Strategic</a:t>
            </a:r>
            <a:r>
              <a:rPr dirty="0" sz="1800" spc="-45" b="1">
                <a:solidFill>
                  <a:srgbClr val="AD1F96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AD1F96"/>
                </a:solidFill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3800"/>
              </a:lnSpc>
              <a:spcBef>
                <a:spcPts val="819"/>
              </a:spcBef>
            </a:pP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Key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considerations </a:t>
            </a:r>
            <a:r>
              <a:rPr dirty="0" sz="1400" spc="-85">
                <a:solidFill>
                  <a:srgbClr val="00002E"/>
                </a:solidFill>
                <a:latin typeface="Verdana"/>
                <a:cs typeface="Verdana"/>
              </a:rPr>
              <a:t>for strategically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implementing 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distributed </a:t>
            </a:r>
            <a:r>
              <a:rPr dirty="0" sz="1400" spc="-95">
                <a:solidFill>
                  <a:srgbClr val="00002E"/>
                </a:solidFill>
                <a:latin typeface="Verdana"/>
                <a:cs typeface="Verdana"/>
              </a:rPr>
              <a:t>operating </a:t>
            </a:r>
            <a:r>
              <a:rPr dirty="0" sz="1400" spc="-140">
                <a:solidFill>
                  <a:srgbClr val="00002E"/>
                </a:solidFill>
                <a:latin typeface="Verdana"/>
                <a:cs typeface="Verdana"/>
              </a:rPr>
              <a:t>systems </a:t>
            </a:r>
            <a:r>
              <a:rPr dirty="0" sz="1400" spc="-55">
                <a:solidFill>
                  <a:srgbClr val="00002E"/>
                </a:solidFill>
                <a:latin typeface="Verdana"/>
                <a:cs typeface="Verdana"/>
              </a:rPr>
              <a:t>in </a:t>
            </a:r>
            <a:r>
              <a:rPr dirty="0" sz="1400" spc="-48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d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60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5">
                <a:solidFill>
                  <a:srgbClr val="00002E"/>
                </a:solidFill>
                <a:latin typeface="Verdana"/>
                <a:cs typeface="Verdana"/>
              </a:rPr>
              <a:t>p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145">
                <a:solidFill>
                  <a:srgbClr val="00002E"/>
                </a:solidFill>
                <a:latin typeface="Verdana"/>
                <a:cs typeface="Verdana"/>
              </a:rPr>
              <a:t>v</a:t>
            </a:r>
            <a:r>
              <a:rPr dirty="0" sz="1400" spc="-10">
                <a:solidFill>
                  <a:srgbClr val="00002E"/>
                </a:solidFill>
                <a:latin typeface="Verdana"/>
                <a:cs typeface="Verdana"/>
              </a:rPr>
              <a:t>i</a:t>
            </a:r>
            <a:r>
              <a:rPr dirty="0" sz="1400" spc="-120">
                <a:solidFill>
                  <a:srgbClr val="00002E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00002E"/>
                </a:solidFill>
                <a:latin typeface="Verdana"/>
                <a:cs typeface="Verdana"/>
              </a:rPr>
              <a:t>o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m</a:t>
            </a:r>
            <a:r>
              <a:rPr dirty="0" sz="1400" spc="-114">
                <a:solidFill>
                  <a:srgbClr val="00002E"/>
                </a:solidFill>
                <a:latin typeface="Verdana"/>
                <a:cs typeface="Verdana"/>
              </a:rPr>
              <a:t>e</a:t>
            </a:r>
            <a:r>
              <a:rPr dirty="0" sz="1400" spc="-110">
                <a:solidFill>
                  <a:srgbClr val="00002E"/>
                </a:solidFill>
                <a:latin typeface="Verdana"/>
                <a:cs typeface="Verdana"/>
              </a:rPr>
              <a:t>n</a:t>
            </a:r>
            <a:r>
              <a:rPr dirty="0" sz="1400" spc="-75">
                <a:solidFill>
                  <a:srgbClr val="00002E"/>
                </a:solidFill>
                <a:latin typeface="Verdana"/>
                <a:cs typeface="Verdana"/>
              </a:rPr>
              <a:t>t</a:t>
            </a:r>
            <a:r>
              <a:rPr dirty="0" sz="1400" spc="-135">
                <a:solidFill>
                  <a:srgbClr val="00002E"/>
                </a:solidFill>
                <a:latin typeface="Verdana"/>
                <a:cs typeface="Verdana"/>
              </a:rPr>
              <a:t>s</a:t>
            </a:r>
            <a:r>
              <a:rPr dirty="0" sz="1400" spc="-204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2024-03-20T03:37:40Z</dcterms:created>
  <dcterms:modified xsi:type="dcterms:W3CDTF">2024-03-20T03:37:40Z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2024-03-20T00:00:00Z</vt:filetime>
  </property>
</Properties>
</file>