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embeddedFontLst>
    <p:embeddedFont>
      <p:font typeface="Century Gothic Paneuropean" charset="1" panose="020B0502020202020204"/>
      <p:regular r:id="rId18"/>
    </p:embeddedFont>
    <p:embeddedFont>
      <p:font typeface="Times New Roman" charset="1" panose="02030502070405020303"/>
      <p:regular r:id="rId19"/>
    </p:embeddedFont>
    <p:embeddedFont>
      <p:font typeface="Century Gothic Paneuropean Bold" charset="1" panose="020B0702020202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https://github.com/madhans476/Clip-Scholar" TargetMode="External" Type="http://schemas.openxmlformats.org/officeDocument/2006/relationships/hyperlink"/><Relationship Id="rId5" Target="https://drive.google.com/file/d/1ugpF9SnrGpvORU93oDEbQpyETSc7GHF1/view?usp=drive_link" TargetMode="External" Type="http://schemas.openxmlformats.org/officeDocument/2006/relationships/hyperlink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5800" y="2216213"/>
            <a:ext cx="10820400" cy="1313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Clip Scholar: Leveraging LLMs for </a:t>
            </a:r>
            <a:r>
              <a:rPr lang="en-US" sz="38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AI-Driven Educational Content Generation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2016048">
            <a:off x="7367375" y="-284562"/>
            <a:ext cx="9004353" cy="2251088"/>
          </a:xfrm>
          <a:custGeom>
            <a:avLst/>
            <a:gdLst/>
            <a:ahLst/>
            <a:cxnLst/>
            <a:rect r="r" b="b" t="t" l="l"/>
            <a:pathLst>
              <a:path h="2251088" w="9004353">
                <a:moveTo>
                  <a:pt x="0" y="0"/>
                </a:moveTo>
                <a:lnTo>
                  <a:pt x="9004353" y="0"/>
                </a:lnTo>
                <a:lnTo>
                  <a:pt x="9004353" y="2251088"/>
                </a:lnTo>
                <a:lnTo>
                  <a:pt x="0" y="2251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85800" y="4789491"/>
            <a:ext cx="10820400" cy="1591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repository link : </a:t>
            </a:r>
            <a:r>
              <a:rPr lang="en-US" sz="22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 tooltip="https://github.com/madhans476/Clip-Scholar"/>
              </a:rPr>
              <a:t>https://github.com/madhans476/Clip-Scholar</a:t>
            </a:r>
          </a:p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 Video link: </a:t>
            </a:r>
            <a:r>
              <a:rPr lang="en-US" sz="22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 tooltip="https://drive.google.com/file/d/1ugpF9SnrGpvORU93oDEbQpyETSc7GHF1/view?usp=drive_link"/>
              </a:rPr>
              <a:t>https://drive.google.com/file/d/1ugpF9SnrGpvORU93oDEbQpyETSc7GHF1/view?usp=drive_link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320363" y="-4717415"/>
            <a:ext cx="6683433" cy="6858000"/>
          </a:xfrm>
          <a:custGeom>
            <a:avLst/>
            <a:gdLst/>
            <a:ahLst/>
            <a:cxnLst/>
            <a:rect r="r" b="b" t="t" l="l"/>
            <a:pathLst>
              <a:path h="6858000" w="6683433">
                <a:moveTo>
                  <a:pt x="0" y="0"/>
                </a:moveTo>
                <a:lnTo>
                  <a:pt x="6683433" y="0"/>
                </a:lnTo>
                <a:lnTo>
                  <a:pt x="668343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348376" y="5826239"/>
            <a:ext cx="6683433" cy="6858000"/>
          </a:xfrm>
          <a:custGeom>
            <a:avLst/>
            <a:gdLst/>
            <a:ahLst/>
            <a:cxnLst/>
            <a:rect r="r" b="b" t="t" l="l"/>
            <a:pathLst>
              <a:path h="6858000" w="6683433">
                <a:moveTo>
                  <a:pt x="0" y="0"/>
                </a:moveTo>
                <a:lnTo>
                  <a:pt x="6683433" y="0"/>
                </a:lnTo>
                <a:lnTo>
                  <a:pt x="668343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88171" y="1237561"/>
            <a:ext cx="3749797" cy="4916208"/>
          </a:xfrm>
          <a:custGeom>
            <a:avLst/>
            <a:gdLst/>
            <a:ahLst/>
            <a:cxnLst/>
            <a:rect r="r" b="b" t="t" l="l"/>
            <a:pathLst>
              <a:path h="4916208" w="3749797">
                <a:moveTo>
                  <a:pt x="0" y="0"/>
                </a:moveTo>
                <a:lnTo>
                  <a:pt x="3749797" y="0"/>
                </a:lnTo>
                <a:lnTo>
                  <a:pt x="3749797" y="4916208"/>
                </a:lnTo>
                <a:lnTo>
                  <a:pt x="0" y="49162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29345" y="176860"/>
            <a:ext cx="11157537" cy="646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Data Flow Diagram for Quiz Generation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597613" y="1126977"/>
            <a:ext cx="7033388" cy="4962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3311" indent="-241655" lvl="1">
              <a:lnSpc>
                <a:spcPts val="3962"/>
              </a:lnSpc>
              <a:buFont typeface="Arial"/>
              <a:buChar char="•"/>
            </a:pPr>
            <a:r>
              <a:rPr lang="en-US" sz="22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quiz generation, the difficulty level is selected, along with quiz type viz MCQ, Fill in the blanks and Short Answer Questions.</a:t>
            </a:r>
          </a:p>
          <a:p>
            <a:pPr algn="l" marL="483311" indent="-241655" lvl="1">
              <a:lnSpc>
                <a:spcPts val="3962"/>
              </a:lnSpc>
              <a:buFont typeface="Arial"/>
              <a:buChar char="•"/>
            </a:pPr>
            <a:r>
              <a:rPr lang="en-US" sz="22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notes are the then fed along with this to the Mistral Model as a prompt using the API key.</a:t>
            </a:r>
          </a:p>
          <a:p>
            <a:pPr algn="l" marL="483311" indent="-241655" lvl="1">
              <a:lnSpc>
                <a:spcPts val="3962"/>
              </a:lnSpc>
              <a:buFont typeface="Arial"/>
              <a:buChar char="•"/>
            </a:pPr>
            <a:r>
              <a:rPr lang="en-US" sz="22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results in JSON format are parsed and shown to the user using JavaScript.</a:t>
            </a:r>
          </a:p>
          <a:p>
            <a:pPr algn="l" marL="483311" indent="-241655" lvl="1">
              <a:lnSpc>
                <a:spcPts val="3962"/>
              </a:lnSpc>
              <a:buFont typeface="Arial"/>
              <a:buChar char="•"/>
            </a:pPr>
            <a:r>
              <a:rPr lang="en-US" sz="22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answers are then evaluated using the pre-available answers (question and answers are generated together) and the result shown.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13678" y="609600"/>
            <a:ext cx="7134976" cy="646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Hosting on AWS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3702163" y="-3944665"/>
            <a:ext cx="6683433" cy="6858000"/>
          </a:xfrm>
          <a:custGeom>
            <a:avLst/>
            <a:gdLst/>
            <a:ahLst/>
            <a:cxnLst/>
            <a:rect r="r" b="b" t="t" l="l"/>
            <a:pathLst>
              <a:path h="6858000" w="6683433">
                <a:moveTo>
                  <a:pt x="0" y="0"/>
                </a:moveTo>
                <a:lnTo>
                  <a:pt x="6683433" y="0"/>
                </a:lnTo>
                <a:lnTo>
                  <a:pt x="668343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037329" y="4694678"/>
            <a:ext cx="6683433" cy="6858000"/>
          </a:xfrm>
          <a:custGeom>
            <a:avLst/>
            <a:gdLst/>
            <a:ahLst/>
            <a:cxnLst/>
            <a:rect r="r" b="b" t="t" l="l"/>
            <a:pathLst>
              <a:path h="6858000" w="6683433">
                <a:moveTo>
                  <a:pt x="0" y="0"/>
                </a:moveTo>
                <a:lnTo>
                  <a:pt x="6683432" y="0"/>
                </a:lnTo>
                <a:lnTo>
                  <a:pt x="66834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85800" y="1580890"/>
            <a:ext cx="10820400" cy="425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56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website is hosted on Amazon AWS EC2.</a:t>
            </a:r>
          </a:p>
          <a:p>
            <a:pPr algn="l" marL="539749" indent="-269875" lvl="1">
              <a:lnSpc>
                <a:spcPts val="56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EC2 are basically virtual servers for running applications.</a:t>
            </a:r>
          </a:p>
          <a:p>
            <a:pPr algn="l" marL="539749" indent="-269875" lvl="1">
              <a:lnSpc>
                <a:spcPts val="56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website is run using gunicorn and exposed on  the default http port 80.</a:t>
            </a:r>
          </a:p>
          <a:p>
            <a:pPr algn="l" marL="539749" indent="-269875" lvl="1">
              <a:lnSpc>
                <a:spcPts val="56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gunicorn is a Python HTTP server for running Python web applications built with frameworks like Flask, Django, etc.</a:t>
            </a:r>
          </a:p>
          <a:p>
            <a:pPr algn="l">
              <a:lnSpc>
                <a:spcPts val="564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85800" y="5778537"/>
            <a:ext cx="9806755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- Amaz</a:t>
            </a:r>
            <a:r>
              <a:rPr lang="en-US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Web Services, Amazon EC2 Documentation, 2024. [Online].</a:t>
            </a:r>
          </a:p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Available: </a:t>
            </a:r>
            <a:r>
              <a:rPr lang="en-US" sz="1500" u="sng">
                <a:solidFill>
                  <a:srgbClr val="5271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https://docs.aws.amazon.com/ec2/</a:t>
            </a:r>
            <a:r>
              <a:rPr lang="en-US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60408" y="2547972"/>
            <a:ext cx="5871184" cy="1581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63"/>
              </a:lnSpc>
              <a:spcBef>
                <a:spcPct val="0"/>
              </a:spcBef>
            </a:pPr>
            <a:r>
              <a:rPr lang="en-US" b="true" sz="933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78051" y="1823664"/>
            <a:ext cx="8035898" cy="3705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50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Bharath L                                             (22b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ds013)</a:t>
            </a:r>
          </a:p>
          <a:p>
            <a:pPr algn="just">
              <a:lnSpc>
                <a:spcPts val="5850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Gnanesh A R                                       (22bds023)</a:t>
            </a:r>
          </a:p>
          <a:p>
            <a:pPr algn="just">
              <a:lnSpc>
                <a:spcPts val="5850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Gopal                                                    (22bds025)</a:t>
            </a:r>
          </a:p>
          <a:p>
            <a:pPr algn="just">
              <a:lnSpc>
                <a:spcPts val="5850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Madhan S                                             (22bds036)</a:t>
            </a:r>
          </a:p>
          <a:p>
            <a:pPr algn="just">
              <a:lnSpc>
                <a:spcPts val="5850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Nachiket  Apte                                     (22bds041)                     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686876" y="609600"/>
            <a:ext cx="4818247" cy="1313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 spc="372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GROUP</a:t>
            </a:r>
            <a:r>
              <a:rPr lang="en-US" sz="3800" spc="372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MEMBERS</a:t>
            </a:r>
          </a:p>
          <a:p>
            <a:pPr algn="l">
              <a:lnSpc>
                <a:spcPts val="532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3731566" y="-3882845"/>
            <a:ext cx="6683433" cy="6858000"/>
          </a:xfrm>
          <a:custGeom>
            <a:avLst/>
            <a:gdLst/>
            <a:ahLst/>
            <a:cxnLst/>
            <a:rect r="r" b="b" t="t" l="l"/>
            <a:pathLst>
              <a:path h="6858000" w="6683433">
                <a:moveTo>
                  <a:pt x="0" y="0"/>
                </a:moveTo>
                <a:lnTo>
                  <a:pt x="6683433" y="0"/>
                </a:lnTo>
                <a:lnTo>
                  <a:pt x="668343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799562" y="5528889"/>
            <a:ext cx="6683433" cy="6858000"/>
          </a:xfrm>
          <a:custGeom>
            <a:avLst/>
            <a:gdLst/>
            <a:ahLst/>
            <a:cxnLst/>
            <a:rect r="r" b="b" t="t" l="l"/>
            <a:pathLst>
              <a:path h="6858000" w="6683433">
                <a:moveTo>
                  <a:pt x="0" y="0"/>
                </a:moveTo>
                <a:lnTo>
                  <a:pt x="6683432" y="0"/>
                </a:lnTo>
                <a:lnTo>
                  <a:pt x="66834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18031" y="324504"/>
            <a:ext cx="3400590" cy="646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CONTENTS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4087030" y="-4300130"/>
            <a:ext cx="6683433" cy="6858000"/>
          </a:xfrm>
          <a:custGeom>
            <a:avLst/>
            <a:gdLst/>
            <a:ahLst/>
            <a:cxnLst/>
            <a:rect r="r" b="b" t="t" l="l"/>
            <a:pathLst>
              <a:path h="6858000" w="6683433">
                <a:moveTo>
                  <a:pt x="0" y="0"/>
                </a:moveTo>
                <a:lnTo>
                  <a:pt x="6683432" y="0"/>
                </a:lnTo>
                <a:lnTo>
                  <a:pt x="66834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565358" y="4640364"/>
            <a:ext cx="6683433" cy="6858000"/>
          </a:xfrm>
          <a:custGeom>
            <a:avLst/>
            <a:gdLst/>
            <a:ahLst/>
            <a:cxnLst/>
            <a:rect r="r" b="b" t="t" l="l"/>
            <a:pathLst>
              <a:path h="6858000" w="6683433">
                <a:moveTo>
                  <a:pt x="0" y="0"/>
                </a:moveTo>
                <a:lnTo>
                  <a:pt x="6683433" y="0"/>
                </a:lnTo>
                <a:lnTo>
                  <a:pt x="668343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85800" y="864506"/>
            <a:ext cx="9707640" cy="5431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1" indent="-302261" lvl="1">
              <a:lnSpc>
                <a:spcPts val="6188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algn="l" marL="604521" indent="-302261" lvl="1">
              <a:lnSpc>
                <a:spcPts val="6188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Architecture</a:t>
            </a:r>
          </a:p>
          <a:p>
            <a:pPr algn="l" marL="604521" indent="-302261" lvl="1">
              <a:lnSpc>
                <a:spcPts val="6188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of Mistral LLM</a:t>
            </a:r>
          </a:p>
          <a:p>
            <a:pPr algn="l" marL="604521" indent="-302261" lvl="1">
              <a:lnSpc>
                <a:spcPts val="6188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Flow for Notes Generation</a:t>
            </a:r>
          </a:p>
          <a:p>
            <a:pPr algn="l" marL="604521" indent="-302261" lvl="1">
              <a:lnSpc>
                <a:spcPts val="6188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Flow for Flashcards Generation</a:t>
            </a:r>
          </a:p>
          <a:p>
            <a:pPr algn="l" marL="604521" indent="-302261" lvl="1">
              <a:lnSpc>
                <a:spcPts val="6188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Flow for Quiz Generation</a:t>
            </a:r>
          </a:p>
          <a:p>
            <a:pPr algn="l" marL="604521" indent="-302261" lvl="1">
              <a:lnSpc>
                <a:spcPts val="6188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with AWS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22255" y="324485"/>
            <a:ext cx="4009309" cy="646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Introduction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4087030" y="-4300130"/>
            <a:ext cx="6683433" cy="6858000"/>
          </a:xfrm>
          <a:custGeom>
            <a:avLst/>
            <a:gdLst/>
            <a:ahLst/>
            <a:cxnLst/>
            <a:rect r="r" b="b" t="t" l="l"/>
            <a:pathLst>
              <a:path h="6858000" w="6683433">
                <a:moveTo>
                  <a:pt x="0" y="0"/>
                </a:moveTo>
                <a:lnTo>
                  <a:pt x="6683432" y="0"/>
                </a:lnTo>
                <a:lnTo>
                  <a:pt x="66834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38520" y="1184870"/>
            <a:ext cx="11376780" cy="5402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today’s fast-paced world, watching full-length educational videos can be time-consuming and inefficient. Leveraging AI to extract insights from </a:t>
            </a:r>
            <a:r>
              <a:rPr lang="en-US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YouTube videos offers a smarter, faster, and more personalized learning experience. It: 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</a:p>
          <a:p>
            <a:pPr algn="l" marL="453390" indent="-226695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Saves Time: AI summarizes long videos into key takeaways.</a:t>
            </a:r>
          </a:p>
          <a:p>
            <a:pPr algn="l" marL="453390" indent="-226695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Improves Clarity: Dense or complex information is broken down into simple, structured formats using advanced language models.</a:t>
            </a:r>
          </a:p>
          <a:p>
            <a:pPr algn="l" marL="453390" indent="-226695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Searchability: AI-generated transcripts allow users to instantly find specific terms or topics within a video.</a:t>
            </a:r>
          </a:p>
          <a:p>
            <a:pPr algn="l" marL="453390" indent="-226695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Enhances Accessibility: Supports different learning needs by offering readable content and tools for learners who prefer text over video.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</a:p>
          <a:p>
            <a:pPr algn="l">
              <a:lnSpc>
                <a:spcPts val="2940"/>
              </a:lnSpc>
              <a:spcBef>
                <a:spcPct val="0"/>
              </a:spcBef>
            </a:pPr>
          </a:p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: M. N. Giannakos, K. Chorianopoulos, and N. Chrisochoides, “Making sense of video-based learning analytics: Lessons learned from youtube,” IEEE Transactions on Learning Technologies, vol. 8, no. 4, pp. 356–369, 2015.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4721674" y="1374326"/>
            <a:ext cx="6858000" cy="4109347"/>
          </a:xfrm>
          <a:custGeom>
            <a:avLst/>
            <a:gdLst/>
            <a:ahLst/>
            <a:cxnLst/>
            <a:rect r="r" b="b" t="t" l="l"/>
            <a:pathLst>
              <a:path h="4109347" w="6858000">
                <a:moveTo>
                  <a:pt x="0" y="0"/>
                </a:moveTo>
                <a:lnTo>
                  <a:pt x="6858000" y="0"/>
                </a:lnTo>
                <a:lnTo>
                  <a:pt x="6858000" y="4109348"/>
                </a:lnTo>
                <a:lnTo>
                  <a:pt x="0" y="41093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59" t="0" r="-14045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5477" y="609600"/>
            <a:ext cx="5391191" cy="646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System Architecture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85800" y="4901636"/>
            <a:ext cx="5160868" cy="162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References: </a:t>
            </a:r>
          </a:p>
          <a:p>
            <a:pPr algn="l" marL="323853" indent="-161927" lvl="1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 Grinberg, Flask Web Development: Developing Web Applications with Python. O’Reilly Media, 2nd ed., 2018.</a:t>
            </a:r>
          </a:p>
          <a:p>
            <a:pPr algn="l" marL="323853" indent="-161927" lvl="1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H. Hosseini, T. Doran, and S. Kim, “Building scalable web apis with flask and python,” IEEE Computing in Science Engineering, vol. 23, no. 2, pp. 46–55, 2021.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155913" y="-4555199"/>
            <a:ext cx="6683433" cy="6858000"/>
          </a:xfrm>
          <a:custGeom>
            <a:avLst/>
            <a:gdLst/>
            <a:ahLst/>
            <a:cxnLst/>
            <a:rect r="r" b="b" t="t" l="l"/>
            <a:pathLst>
              <a:path h="6858000" w="6683433">
                <a:moveTo>
                  <a:pt x="0" y="0"/>
                </a:moveTo>
                <a:lnTo>
                  <a:pt x="6683432" y="0"/>
                </a:lnTo>
                <a:lnTo>
                  <a:pt x="66834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77302" y="5531233"/>
            <a:ext cx="6683433" cy="6858000"/>
          </a:xfrm>
          <a:custGeom>
            <a:avLst/>
            <a:gdLst/>
            <a:ahLst/>
            <a:cxnLst/>
            <a:rect r="r" b="b" t="t" l="l"/>
            <a:pathLst>
              <a:path h="6858000" w="6683433">
                <a:moveTo>
                  <a:pt x="0" y="0"/>
                </a:moveTo>
                <a:lnTo>
                  <a:pt x="6683433" y="0"/>
                </a:lnTo>
                <a:lnTo>
                  <a:pt x="668343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453708"/>
            <a:ext cx="3869594" cy="6071347"/>
          </a:xfrm>
          <a:custGeom>
            <a:avLst/>
            <a:gdLst/>
            <a:ahLst/>
            <a:cxnLst/>
            <a:rect r="r" b="b" t="t" l="l"/>
            <a:pathLst>
              <a:path h="6071347" w="3869594">
                <a:moveTo>
                  <a:pt x="0" y="0"/>
                </a:moveTo>
                <a:lnTo>
                  <a:pt x="3869594" y="0"/>
                </a:lnTo>
                <a:lnTo>
                  <a:pt x="3869594" y="6071347"/>
                </a:lnTo>
                <a:lnTo>
                  <a:pt x="0" y="60713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120" t="0" r="-212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35588" y="154941"/>
            <a:ext cx="8989125" cy="530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Architecture of Mistral-Large-Instruct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869594" y="748445"/>
            <a:ext cx="7852883" cy="5666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2795" indent="-266397" lvl="1">
              <a:lnSpc>
                <a:spcPts val="4096"/>
              </a:lnSpc>
              <a:buFont typeface="Arial"/>
              <a:buChar char="•"/>
            </a:pPr>
            <a:r>
              <a:rPr lang="en-US" sz="24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Embedding Layer: C</a:t>
            </a:r>
            <a:r>
              <a:rPr lang="en-US" sz="24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onverts input tokens into dense vector representations.</a:t>
            </a:r>
          </a:p>
          <a:p>
            <a:pPr algn="l" marL="532795" indent="-266397" lvl="1">
              <a:lnSpc>
                <a:spcPts val="4096"/>
              </a:lnSpc>
              <a:buFont typeface="Arial"/>
              <a:buChar char="•"/>
            </a:pPr>
            <a:r>
              <a:rPr lang="en-US" sz="24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RMS Norm: Root Mean Square Layer Normalization is applied before attention and feed-forward blocks.</a:t>
            </a:r>
          </a:p>
          <a:p>
            <a:pPr algn="l" marL="532795" indent="-266397" lvl="1">
              <a:lnSpc>
                <a:spcPts val="4096"/>
              </a:lnSpc>
              <a:buFont typeface="Arial"/>
              <a:buChar char="•"/>
            </a:pPr>
            <a:r>
              <a:rPr lang="en-US" sz="24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Self-Attention Block:</a:t>
            </a:r>
          </a:p>
          <a:p>
            <a:pPr algn="l" marL="532795" indent="-266397" lvl="1">
              <a:lnSpc>
                <a:spcPts val="4096"/>
              </a:lnSpc>
              <a:buFont typeface="Arial"/>
              <a:buChar char="•"/>
            </a:pPr>
            <a:r>
              <a:rPr lang="en-US" sz="24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GQA (Grouped Query Attention) and SWA (Sliding Window Attention) for efficient and localized attention.</a:t>
            </a:r>
          </a:p>
          <a:p>
            <a:pPr algn="l" marL="532795" indent="-266397" lvl="1">
              <a:lnSpc>
                <a:spcPts val="4096"/>
              </a:lnSpc>
              <a:buFont typeface="Arial"/>
              <a:buChar char="•"/>
            </a:pPr>
            <a:r>
              <a:rPr lang="en-US" sz="24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Rotational embeddings (Q_rot, K_rot) are applied for positional encoding.</a:t>
            </a:r>
          </a:p>
          <a:p>
            <a:pPr algn="l">
              <a:lnSpc>
                <a:spcPts val="4096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101360" y="-4303067"/>
            <a:ext cx="6683433" cy="6858000"/>
          </a:xfrm>
          <a:custGeom>
            <a:avLst/>
            <a:gdLst/>
            <a:ahLst/>
            <a:cxnLst/>
            <a:rect r="r" b="b" t="t" l="l"/>
            <a:pathLst>
              <a:path h="6858000" w="6683433">
                <a:moveTo>
                  <a:pt x="0" y="0"/>
                </a:moveTo>
                <a:lnTo>
                  <a:pt x="6683432" y="0"/>
                </a:lnTo>
                <a:lnTo>
                  <a:pt x="66834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24316" y="5396762"/>
            <a:ext cx="6683433" cy="6858000"/>
          </a:xfrm>
          <a:custGeom>
            <a:avLst/>
            <a:gdLst/>
            <a:ahLst/>
            <a:cxnLst/>
            <a:rect r="r" b="b" t="t" l="l"/>
            <a:pathLst>
              <a:path h="6858000" w="6683433">
                <a:moveTo>
                  <a:pt x="0" y="0"/>
                </a:moveTo>
                <a:lnTo>
                  <a:pt x="6683433" y="0"/>
                </a:lnTo>
                <a:lnTo>
                  <a:pt x="668343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069910" y="324485"/>
            <a:ext cx="6244204" cy="646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Architecture Contd.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85800" y="1253571"/>
            <a:ext cx="10820400" cy="336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1" indent="-269876" lvl="1">
              <a:lnSpc>
                <a:spcPts val="38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Feed Forward Block: A position-wise dense layer applied after attention with residual connections.</a:t>
            </a:r>
          </a:p>
          <a:p>
            <a:pPr algn="l" marL="539751" indent="-269876" lvl="1">
              <a:lnSpc>
                <a:spcPts val="38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Repeated N times: The attenti</a:t>
            </a: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+ feed-forward block is stacked multiple times.</a:t>
            </a:r>
          </a:p>
          <a:p>
            <a:pPr algn="l" marL="539751" indent="-269876" lvl="1">
              <a:lnSpc>
                <a:spcPts val="38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RMS Norm: Applied after all transformer layers.</a:t>
            </a:r>
          </a:p>
          <a:p>
            <a:pPr algn="l" marL="539751" indent="-269876" lvl="1">
              <a:lnSpc>
                <a:spcPts val="38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+ Softmax: Final layers to produce output probabilities over vocabulary.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85800" y="5184267"/>
            <a:ext cx="10820400" cy="1083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65"/>
              </a:lnSpc>
            </a:pPr>
            <a:r>
              <a:rPr lang="en-US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</a:t>
            </a:r>
            <a:r>
              <a:rPr lang="en-US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rences</a:t>
            </a:r>
          </a:p>
          <a:p>
            <a:pPr algn="l" marL="323853" indent="-161927" lvl="1">
              <a:lnSpc>
                <a:spcPts val="1665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Mistral AI, “Mistral-large-instruct-2411 model,” 2024. [Online]. Available: https://mistral.ai/.</a:t>
            </a:r>
          </a:p>
          <a:p>
            <a:pPr algn="l" marL="323853" indent="-161927" lvl="1">
              <a:lnSpc>
                <a:spcPts val="1665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Q. Jiang, A. Sablayrolles, A. Mensch, C. Bamford, D. S. Chaplot, D. de las Casas, F. Bressand, G. Lengyel, G. Lample, L. Saulnier, L. R. Lavaud, M.-A. Lachaux, P. Stock, T. Le Scao, T. Lavril, T. Wang, T. Lacroix, and W. El Sayed, “Mistral 7b,” arXiv preprint </a:t>
            </a:r>
            <a:r>
              <a:rPr lang="en-US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arXiv:2310.06825, 2023.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132590" y="-4908185"/>
            <a:ext cx="6683433" cy="6858000"/>
          </a:xfrm>
          <a:custGeom>
            <a:avLst/>
            <a:gdLst/>
            <a:ahLst/>
            <a:cxnLst/>
            <a:rect r="r" b="b" t="t" l="l"/>
            <a:pathLst>
              <a:path h="6858000" w="6683433">
                <a:moveTo>
                  <a:pt x="0" y="0"/>
                </a:moveTo>
                <a:lnTo>
                  <a:pt x="6683433" y="0"/>
                </a:lnTo>
                <a:lnTo>
                  <a:pt x="668343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93258" y="5106349"/>
            <a:ext cx="6683433" cy="6858000"/>
          </a:xfrm>
          <a:custGeom>
            <a:avLst/>
            <a:gdLst/>
            <a:ahLst/>
            <a:cxnLst/>
            <a:rect r="r" b="b" t="t" l="l"/>
            <a:pathLst>
              <a:path h="6858000" w="6683433">
                <a:moveTo>
                  <a:pt x="0" y="0"/>
                </a:moveTo>
                <a:lnTo>
                  <a:pt x="6683432" y="0"/>
                </a:lnTo>
                <a:lnTo>
                  <a:pt x="66834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84885" y="959149"/>
            <a:ext cx="2504637" cy="5240270"/>
          </a:xfrm>
          <a:custGeom>
            <a:avLst/>
            <a:gdLst/>
            <a:ahLst/>
            <a:cxnLst/>
            <a:rect r="r" b="b" t="t" l="l"/>
            <a:pathLst>
              <a:path h="5240270" w="2504637">
                <a:moveTo>
                  <a:pt x="0" y="0"/>
                </a:moveTo>
                <a:lnTo>
                  <a:pt x="2504637" y="0"/>
                </a:lnTo>
                <a:lnTo>
                  <a:pt x="2504637" y="5240269"/>
                </a:lnTo>
                <a:lnTo>
                  <a:pt x="0" y="52402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725" r="0" b="-6603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24243" y="178517"/>
            <a:ext cx="9552783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Data Flow for Notes Generation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840900" y="1264916"/>
            <a:ext cx="7174480" cy="5113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2" indent="-248286" lvl="1">
              <a:lnSpc>
                <a:spcPts val="3427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application first requests the user to enter the YouTube URL</a:t>
            </a:r>
          </a:p>
          <a:p>
            <a:pPr algn="l" marL="496572" indent="-248286" lvl="1">
              <a:lnSpc>
                <a:spcPts val="3427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id of the video is extracted using regex and sent to the Supadata API</a:t>
            </a:r>
          </a:p>
          <a:p>
            <a:pPr algn="l" marL="496572" indent="-248286" lvl="1">
              <a:lnSpc>
                <a:spcPts val="3427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Supadata is a comprehensive API service that extracts the transcripts of a video using the captions present in it.</a:t>
            </a:r>
          </a:p>
          <a:p>
            <a:pPr algn="l" marL="496572" indent="-248286" lvl="1">
              <a:lnSpc>
                <a:spcPts val="3427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transcript text is then sent as a prompt to the Large Language Model Mistral-Large-Instruct using API to process and generate notes.</a:t>
            </a:r>
          </a:p>
          <a:p>
            <a:pPr algn="l">
              <a:lnSpc>
                <a:spcPts val="3427"/>
              </a:lnSpc>
            </a:pPr>
          </a:p>
          <a:p>
            <a:pPr algn="l">
              <a:lnSpc>
                <a:spcPts val="2983"/>
              </a:lnSpc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542729" y="6197595"/>
            <a:ext cx="6915812" cy="29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</a:t>
            </a:r>
            <a:r>
              <a:rPr lang="en-US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rence: Supadata ai transcript extractor.” [Online]. Available: </a:t>
            </a:r>
            <a:r>
              <a:rPr lang="en-US" sz="1500" u="sng">
                <a:solidFill>
                  <a:srgbClr val="5271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https://supadata.ai/</a:t>
            </a:r>
            <a:r>
              <a:rPr lang="en-US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932480" y="-4269220"/>
            <a:ext cx="6683433" cy="6858000"/>
          </a:xfrm>
          <a:custGeom>
            <a:avLst/>
            <a:gdLst/>
            <a:ahLst/>
            <a:cxnLst/>
            <a:rect r="r" b="b" t="t" l="l"/>
            <a:pathLst>
              <a:path h="6858000" w="6683433">
                <a:moveTo>
                  <a:pt x="0" y="0"/>
                </a:moveTo>
                <a:lnTo>
                  <a:pt x="6683432" y="0"/>
                </a:lnTo>
                <a:lnTo>
                  <a:pt x="66834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33836" y="5429923"/>
            <a:ext cx="6683433" cy="6858000"/>
          </a:xfrm>
          <a:custGeom>
            <a:avLst/>
            <a:gdLst/>
            <a:ahLst/>
            <a:cxnLst/>
            <a:rect r="r" b="b" t="t" l="l"/>
            <a:pathLst>
              <a:path h="6858000" w="6683433">
                <a:moveTo>
                  <a:pt x="0" y="0"/>
                </a:moveTo>
                <a:lnTo>
                  <a:pt x="6683433" y="0"/>
                </a:lnTo>
                <a:lnTo>
                  <a:pt x="668343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27188" y="1730437"/>
            <a:ext cx="4003476" cy="4689741"/>
          </a:xfrm>
          <a:custGeom>
            <a:avLst/>
            <a:gdLst/>
            <a:ahLst/>
            <a:cxnLst/>
            <a:rect r="r" b="b" t="t" l="l"/>
            <a:pathLst>
              <a:path h="4689741" w="4003476">
                <a:moveTo>
                  <a:pt x="0" y="0"/>
                </a:moveTo>
                <a:lnTo>
                  <a:pt x="4003476" y="0"/>
                </a:lnTo>
                <a:lnTo>
                  <a:pt x="4003476" y="4689742"/>
                </a:lnTo>
                <a:lnTo>
                  <a:pt x="0" y="46897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702" t="-810" r="-4975" b="-988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97723" y="609600"/>
            <a:ext cx="11077882" cy="646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Data Flow for Flashcards Generation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330664" y="1595455"/>
            <a:ext cx="7175536" cy="4428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442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 the notes generated, we give the user the option to generate flashcards.</a:t>
            </a:r>
          </a:p>
          <a:p>
            <a:pPr algn="l" marL="539749" indent="-269875" lvl="1">
              <a:lnSpc>
                <a:spcPts val="442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do so, the difficulty of the content is selected along with no of flashcards</a:t>
            </a:r>
          </a:p>
          <a:p>
            <a:pPr algn="l" marL="539749" indent="-269875" lvl="1">
              <a:lnSpc>
                <a:spcPts val="442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are fed along with the notes generated as a prompt to the LLM.</a:t>
            </a:r>
          </a:p>
          <a:p>
            <a:pPr algn="l" marL="539749" indent="-269875" lvl="1">
              <a:lnSpc>
                <a:spcPts val="442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output json is rendered and flashcards are produced.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DAGj8T-q-X0</dc:identifier>
  <dcterms:modified xsi:type="dcterms:W3CDTF">2011-08-01T06:04:30Z</dcterms:modified>
  <cp:revision>1</cp:revision>
  <dc:title>Clip-Scholar PPT</dc:title>
</cp:coreProperties>
</file>