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Oswald Bold" charset="1" panose="00000800000000000000"/>
      <p:regular r:id="rId31"/>
    </p:embeddedFont>
    <p:embeddedFont>
      <p:font typeface="Canva Sans Bold" charset="1" panose="020B0803030501040103"/>
      <p:regular r:id="rId32"/>
    </p:embeddedFont>
    <p:embeddedFont>
      <p:font typeface="DM Sans" charset="1" panose="00000000000000000000"/>
      <p:regular r:id="rId33"/>
    </p:embeddedFont>
    <p:embeddedFont>
      <p:font typeface="Canva Sans" charset="1" panose="020B0503030501040103"/>
      <p:regular r:id="rId34"/>
    </p:embeddedFont>
    <p:embeddedFont>
      <p:font typeface="Canva Sans Italics" charset="1" panose="020B0503030501040103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https://spark.apache.org/docs/latest/mllib-decision-tree.htm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http://spark.apache.org/docs/latest/ml-classification-regression.html#random-forest-classifier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https://spark.apache.org/docs/latest/ml-classification-regression.html#multilayer-perceptron-classifier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https://zenodo.org/records/10891602" TargetMode="External" Type="http://schemas.openxmlformats.org/officeDocument/2006/relationships/hyperlink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hadoop.apache.org/docs/stable/hadoop-project-dist/hadoop-common/SingleCluster.html" TargetMode="External" Type="http://schemas.openxmlformats.org/officeDocument/2006/relationships/hyperlink"/><Relationship Id="rId6" Target="https://hadoop.apache.org/docs/stable/hadoop-project-dist/hadoop-common/SingleCluster.html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https://spark.apache.org/docs/latest/quick-start.htm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sparknlp.org/docs/en/quickstart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https://spark.apache.org/mllib/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https://spark.apache.org/docs/latest/ml-classification-regression.html#logistic-regressio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302676" y="3152233"/>
            <a:ext cx="12182829" cy="4208864"/>
            <a:chOff x="0" y="0"/>
            <a:chExt cx="2352703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52703" cy="812800"/>
            </a:xfrm>
            <a:custGeom>
              <a:avLst/>
              <a:gdLst/>
              <a:ahLst/>
              <a:cxnLst/>
              <a:rect r="r" b="b" t="t" l="l"/>
              <a:pathLst>
                <a:path h="812800" w="2352703">
                  <a:moveTo>
                    <a:pt x="0" y="0"/>
                  </a:moveTo>
                  <a:lnTo>
                    <a:pt x="2352703" y="0"/>
                  </a:lnTo>
                  <a:lnTo>
                    <a:pt x="235270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35270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494412" y="3744614"/>
            <a:ext cx="11799357" cy="1241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8"/>
              </a:lnSpc>
            </a:pPr>
            <a:r>
              <a:rPr lang="en-US" b="true" sz="3600" spc="35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LEVERAGING SPARK NLP AND MLLIB FOR BIG DATA TEXT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5207135" y="11245376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95809" y="923925"/>
            <a:ext cx="5477470" cy="92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LR pseudo code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03976" y="2129557"/>
            <a:ext cx="10986492" cy="744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 1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Logistic Regression Training Algorithm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Input: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Training data with features and labels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Trained model parameters</a:t>
            </a:r>
          </a:p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Initialization: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1: Initialize model weights and bias</a:t>
            </a:r>
          </a:p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Training Process: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2:</a:t>
            </a: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for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each training sample do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3: Compute the weighted sum z of inputs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4: Apply the sigmoid function to z to get a probability p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5: Compute the error by comparing p with the actual label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6: Update weights and bias based on the error using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gradient descent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7: </a:t>
            </a: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 for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8: </a:t>
            </a: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return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Trained model parameters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799999">
            <a:off x="-6806377" y="-1907336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74398" y="1375612"/>
            <a:ext cx="7964805" cy="120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b="true" sz="7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Decision Tree (DT)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0033" y="3892550"/>
            <a:ext cx="15299824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Decision Tree is a non-parametric supervised learning al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gorithm used for both classification and regression tasks. 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recursively splits the data based on feature values, creatingbranches that lead to decision outcomes.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70222" y="9201150"/>
            <a:ext cx="10762845" cy="431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Source :</a:t>
            </a:r>
            <a:r>
              <a:rPr lang="en-US" sz="2500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500" u="sng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spark.apache.org/docs/latest/mllib-decision-tree.htm"/>
              </a:rPr>
              <a:t>https://spark.apache.org/docs/latest/mllib-decision-tree.htm</a:t>
            </a:r>
            <a:r>
              <a:rPr lang="en-US" sz="2500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799999">
            <a:off x="-6806377" y="-1907336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52794" y="355606"/>
            <a:ext cx="6988136" cy="120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b="true" sz="7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DT pseudo code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99154" y="2051148"/>
            <a:ext cx="13444357" cy="726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5"/>
              </a:lnSpc>
            </a:pPr>
            <a:r>
              <a:rPr lang="en-US" sz="277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 2 </a:t>
            </a:r>
            <a:r>
              <a:rPr lang="en-US" sz="27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Decision Tree Trainig Algorithm</a:t>
            </a:r>
          </a:p>
          <a:p>
            <a:pPr algn="l">
              <a:lnSpc>
                <a:spcPts val="3885"/>
              </a:lnSpc>
            </a:pPr>
            <a:r>
              <a:rPr lang="en-US" sz="277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Input:</a:t>
            </a:r>
            <a:r>
              <a:rPr lang="en-US" sz="27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Training data with features and labels</a:t>
            </a:r>
          </a:p>
          <a:p>
            <a:pPr algn="l">
              <a:lnSpc>
                <a:spcPts val="3885"/>
              </a:lnSpc>
            </a:pPr>
            <a:r>
              <a:rPr lang="en-US" sz="277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</a:t>
            </a:r>
            <a:r>
              <a:rPr lang="en-US" sz="27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Trained decision tree</a:t>
            </a:r>
          </a:p>
          <a:p>
            <a:pPr algn="l">
              <a:lnSpc>
                <a:spcPts val="3885"/>
              </a:lnSpc>
            </a:pPr>
            <a:r>
              <a:rPr lang="en-US" sz="2775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Initialization:</a:t>
            </a:r>
          </a:p>
          <a:p>
            <a:pPr algn="l">
              <a:lnSpc>
                <a:spcPts val="3885"/>
              </a:lnSpc>
            </a:pPr>
            <a:r>
              <a:rPr lang="en-US" sz="27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1: Start with the entire dataset as the root</a:t>
            </a:r>
          </a:p>
          <a:p>
            <a:pPr algn="l">
              <a:lnSpc>
                <a:spcPts val="3885"/>
              </a:lnSpc>
            </a:pPr>
            <a:r>
              <a:rPr lang="en-US" sz="2775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Training Process:</a:t>
            </a:r>
          </a:p>
          <a:p>
            <a:pPr algn="l">
              <a:lnSpc>
                <a:spcPts val="3885"/>
              </a:lnSpc>
            </a:pPr>
            <a:r>
              <a:rPr lang="en-US" sz="27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2: while stopping criteria not met do</a:t>
            </a:r>
          </a:p>
          <a:p>
            <a:pPr algn="l">
              <a:lnSpc>
                <a:spcPts val="3885"/>
              </a:lnSpc>
            </a:pPr>
            <a:r>
              <a:rPr lang="en-US" sz="27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3: </a:t>
            </a:r>
            <a:r>
              <a:rPr lang="en-US" sz="277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</a:t>
            </a:r>
            <a:r>
              <a:rPr lang="en-US" sz="27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node, evaluate possible splits on all features</a:t>
            </a:r>
          </a:p>
          <a:p>
            <a:pPr algn="l">
              <a:lnSpc>
                <a:spcPts val="3885"/>
              </a:lnSpc>
            </a:pPr>
            <a:r>
              <a:rPr lang="en-US" sz="27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4: Choose the split that maximizes a purity metric (e.g.,</a:t>
            </a:r>
          </a:p>
          <a:p>
            <a:pPr algn="l">
              <a:lnSpc>
                <a:spcPts val="3885"/>
              </a:lnSpc>
            </a:pPr>
            <a:r>
              <a:rPr lang="en-US" sz="27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Gini impurity, entropy)</a:t>
            </a:r>
          </a:p>
          <a:p>
            <a:pPr algn="l">
              <a:lnSpc>
                <a:spcPts val="3885"/>
              </a:lnSpc>
            </a:pPr>
            <a:r>
              <a:rPr lang="en-US" sz="27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5: Split the data based on the chosen feature and value,</a:t>
            </a:r>
          </a:p>
          <a:p>
            <a:pPr algn="l">
              <a:lnSpc>
                <a:spcPts val="3885"/>
              </a:lnSpc>
            </a:pPr>
            <a:r>
              <a:rPr lang="en-US" sz="27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creating child nodes</a:t>
            </a:r>
          </a:p>
          <a:p>
            <a:pPr algn="l">
              <a:lnSpc>
                <a:spcPts val="3885"/>
              </a:lnSpc>
            </a:pPr>
            <a:r>
              <a:rPr lang="en-US" sz="27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6: Recursively repeat the process for each child node</a:t>
            </a:r>
          </a:p>
          <a:p>
            <a:pPr algn="l">
              <a:lnSpc>
                <a:spcPts val="3885"/>
              </a:lnSpc>
            </a:pPr>
            <a:r>
              <a:rPr lang="en-US" sz="27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7: </a:t>
            </a:r>
            <a:r>
              <a:rPr lang="en-US" sz="277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 while</a:t>
            </a:r>
          </a:p>
          <a:p>
            <a:pPr algn="l">
              <a:lnSpc>
                <a:spcPts val="3885"/>
              </a:lnSpc>
            </a:pPr>
            <a:r>
              <a:rPr lang="en-US" sz="27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8: </a:t>
            </a:r>
            <a:r>
              <a:rPr lang="en-US" sz="277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return </a:t>
            </a:r>
            <a:r>
              <a:rPr lang="en-US" sz="277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Constructed decision tree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5198576" y="664050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02316" y="1681952"/>
            <a:ext cx="11883368" cy="1183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b="true" sz="6999" spc="685" u="sng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 (RF)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59076" y="4031560"/>
            <a:ext cx="13369848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Random Forest is an ensemble learning method that com-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bines multiple decision trees to improve classification regression performance. 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4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Each tree is trained on a random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  <a:r>
              <a:rPr lang="en-US" sz="34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subset of data and features, which reduces overfitting and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increases generalization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86774" y="9576053"/>
            <a:ext cx="15231445" cy="39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Source:</a:t>
            </a:r>
            <a:r>
              <a:rPr lang="en-US" sz="2400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https:</a:t>
            </a:r>
            <a:r>
              <a:rPr lang="en-US" sz="2400" u="sng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  <a:hlinkClick r:id="rId6" tooltip="http://spark.apache.org/docs/latest/ml-classification-regression.html#random-forest-classifier"/>
              </a:rPr>
              <a:t>//spark.apache.org/docs/latest/ml-classification-regression.html#random-forest-classifier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986663" y="6123496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73324" y="214553"/>
            <a:ext cx="11883368" cy="1183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b="true" sz="6999" spc="685" u="sng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RF PSEUDO CODE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24718" y="1719279"/>
            <a:ext cx="12752553" cy="8318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 3 </a:t>
            </a: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Random Forest Training Algorithm</a:t>
            </a:r>
          </a:p>
          <a:p>
            <a:pPr algn="just">
              <a:lnSpc>
                <a:spcPts val="3500"/>
              </a:lnSpc>
            </a:pPr>
            <a:r>
              <a:rPr lang="en-US" sz="2500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Input:</a:t>
            </a: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Training data with features and labels, number of trees</a:t>
            </a:r>
          </a:p>
          <a:p>
            <a:pPr algn="just">
              <a:lnSpc>
                <a:spcPts val="3500"/>
              </a:lnSpc>
            </a:pPr>
            <a:r>
              <a:rPr lang="en-US" sz="2500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</a:t>
            </a: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Trained forest of decision trees</a:t>
            </a:r>
          </a:p>
          <a:p>
            <a:pPr algn="just">
              <a:lnSpc>
                <a:spcPts val="3500"/>
              </a:lnSpc>
            </a:pPr>
            <a:r>
              <a:rPr lang="en-US" sz="2500" i="true">
                <a:solidFill>
                  <a:srgbClr val="231F2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Initialization: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1: Initialize an empty forest</a:t>
            </a:r>
          </a:p>
          <a:p>
            <a:pPr algn="just">
              <a:lnSpc>
                <a:spcPts val="3500"/>
              </a:lnSpc>
            </a:pPr>
            <a:r>
              <a:rPr lang="en-US" sz="2500" i="true">
                <a:solidFill>
                  <a:srgbClr val="231F2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Training Process: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2: </a:t>
            </a:r>
            <a:r>
              <a:rPr lang="en-US" sz="2500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</a:t>
            </a: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each tree in the forest do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3: Draw a random sample of the data (with replacement)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4: Select a random subset of features for splitting at each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node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5: Train a decision tree on the sampled data and selected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features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6: Add the trained tree to the forest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7. </a:t>
            </a:r>
            <a:r>
              <a:rPr lang="en-US" sz="2500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 for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Prediction Process (for new data):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8: Obtain predictions from each tree in the forest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9: Aggregate predictions (e.g., majority vote for classifica-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tion)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10: </a:t>
            </a:r>
            <a:r>
              <a:rPr lang="en-US" sz="2500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return</a:t>
            </a: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Final aggregated prediction or trained forest model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5976650" y="-12539427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2" y="0"/>
                </a:lnTo>
                <a:lnTo>
                  <a:pt x="24036382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4912097" y="8036252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49366" y="1279282"/>
            <a:ext cx="960474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Neural Network (NN)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4026" y="3679603"/>
            <a:ext cx="15592624" cy="3211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3407" indent="-396703" lvl="1">
              <a:lnSpc>
                <a:spcPts val="5144"/>
              </a:lnSpc>
              <a:buFont typeface="Arial"/>
              <a:buChar char="•"/>
            </a:pPr>
            <a:r>
              <a:rPr lang="en-US" sz="36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Neural Networks are a set of algorithms modeled after the</a:t>
            </a:r>
          </a:p>
          <a:p>
            <a:pPr algn="l">
              <a:lnSpc>
                <a:spcPts val="5144"/>
              </a:lnSpc>
            </a:pPr>
            <a:r>
              <a:rPr lang="en-US" sz="36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6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human brain, designed to recognize patterns in data. </a:t>
            </a:r>
          </a:p>
          <a:p>
            <a:pPr algn="l" marL="793407" indent="-396703" lvl="1">
              <a:lnSpc>
                <a:spcPts val="5144"/>
              </a:lnSpc>
              <a:buFont typeface="Arial"/>
              <a:buChar char="•"/>
            </a:pPr>
            <a:r>
              <a:rPr lang="en-US" sz="36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They consist of multiple layers of interconnected nodes (neurons)</a:t>
            </a:r>
          </a:p>
          <a:p>
            <a:pPr algn="l">
              <a:lnSpc>
                <a:spcPts val="5144"/>
              </a:lnSpc>
            </a:pPr>
            <a:r>
              <a:rPr lang="en-US" sz="36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6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that process and learn from input data through a series of</a:t>
            </a:r>
          </a:p>
          <a:p>
            <a:pPr algn="l">
              <a:lnSpc>
                <a:spcPts val="5144"/>
              </a:lnSpc>
            </a:pPr>
            <a:r>
              <a:rPr lang="en-US" sz="36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6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transformations.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1970" y="8653813"/>
            <a:ext cx="15644060" cy="389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source:</a:t>
            </a:r>
            <a:r>
              <a:rPr lang="en-US" sz="2300" u="sng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  <a:hlinkClick r:id="rId7" tooltip="https://spark.apache.org/docs/latest/ml-classification-regression.html#multilayer-perceptron-classifier"/>
              </a:rPr>
              <a:t>https://spark.apache.org/docs/latest/ml-classification-regression.html#multilayer-perceptron-classifier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6428044" y="-13180882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4912097" y="8178797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49064" y="80468"/>
            <a:ext cx="960474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NN pseudo code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5666" y="1548763"/>
            <a:ext cx="13469585" cy="873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2474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 4 </a:t>
            </a: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Neural Network Training Algorithm</a:t>
            </a:r>
          </a:p>
          <a:p>
            <a:pPr algn="l">
              <a:lnSpc>
                <a:spcPts val="3464"/>
              </a:lnSpc>
            </a:pPr>
            <a:r>
              <a:rPr lang="en-US" sz="2474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Input:</a:t>
            </a: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Training data with features and labels, network architecture (layers, neurons, activation functions), learning</a:t>
            </a: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rate, number of epochs</a:t>
            </a:r>
          </a:p>
          <a:p>
            <a:pPr algn="l">
              <a:lnSpc>
                <a:spcPts val="3464"/>
              </a:lnSpc>
            </a:pPr>
            <a:r>
              <a:rPr lang="en-US" sz="2474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</a:t>
            </a: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Trained neural network model</a:t>
            </a:r>
          </a:p>
          <a:p>
            <a:pPr algn="l">
              <a:lnSpc>
                <a:spcPts val="3464"/>
              </a:lnSpc>
            </a:pPr>
            <a:r>
              <a:rPr lang="en-US" sz="2474" i="true">
                <a:solidFill>
                  <a:srgbClr val="231F2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Initialization:</a:t>
            </a: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1: Initialize weights and biases for all layers</a:t>
            </a:r>
          </a:p>
          <a:p>
            <a:pPr algn="l">
              <a:lnSpc>
                <a:spcPts val="3464"/>
              </a:lnSpc>
            </a:pPr>
            <a:r>
              <a:rPr lang="en-US" sz="2474" i="true">
                <a:solidFill>
                  <a:srgbClr val="231F2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Training Process:</a:t>
            </a: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2:</a:t>
            </a:r>
            <a:r>
              <a:rPr lang="en-US" sz="2474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for</a:t>
            </a: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each epoch do</a:t>
            </a: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3:   </a:t>
            </a:r>
            <a:r>
              <a:rPr lang="en-US" sz="2474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</a:t>
            </a: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each training sample do</a:t>
            </a:r>
          </a:p>
          <a:p>
            <a:pPr algn="ctr">
              <a:lnSpc>
                <a:spcPts val="3464"/>
              </a:lnSpc>
            </a:pP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4: Forward pass: Compute activations for each layer</a:t>
            </a: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5:                                     Compute the output and loss using the target label</a:t>
            </a: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6:                                     Backward pass: Compute gradients of the loss with</a:t>
            </a: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</a:t>
            </a: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respect to weights and biases</a:t>
            </a: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7:                                      Update weights and biases using gradient descent or</a:t>
            </a: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</a:t>
            </a: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another optimization algorithm</a:t>
            </a: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8:                           </a:t>
            </a:r>
            <a:r>
              <a:rPr lang="en-US" sz="2474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 for</a:t>
            </a: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9: </a:t>
            </a:r>
            <a:r>
              <a:rPr lang="en-US" sz="2474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 for</a:t>
            </a: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10:</a:t>
            </a:r>
            <a:r>
              <a:rPr lang="en-US" sz="2474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return </a:t>
            </a:r>
            <a:r>
              <a:rPr lang="en-US" sz="247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Trained neural network model</a:t>
            </a:r>
          </a:p>
          <a:p>
            <a:pPr algn="l">
              <a:lnSpc>
                <a:spcPts val="3464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7101089" y="4812340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79713" y="1772420"/>
            <a:ext cx="10328573" cy="120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DESCRIPTION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48226" y="3258187"/>
            <a:ext cx="14653089" cy="7348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9032" indent="-384516" lvl="1">
              <a:lnSpc>
                <a:spcPts val="4986"/>
              </a:lnSpc>
              <a:buFont typeface="Arial"/>
              <a:buChar char="•"/>
            </a:pPr>
            <a:r>
              <a:rPr lang="en-US" sz="35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dataset  consists of 3700 texts (length in words: min=16, avg=280, max=566). </a:t>
            </a:r>
          </a:p>
          <a:p>
            <a:pPr algn="l" marL="769032" indent="-384516" lvl="1">
              <a:lnSpc>
                <a:spcPts val="4986"/>
              </a:lnSpc>
              <a:buFont typeface="Arial"/>
              <a:buChar char="•"/>
            </a:pPr>
            <a:r>
              <a:rPr lang="en-US" sz="35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includes manually labeled English food recall titles from official food agency websites (e.g., FDA). </a:t>
            </a:r>
          </a:p>
          <a:p>
            <a:pPr algn="l" marL="769032" indent="-384516" lvl="1">
              <a:lnSpc>
                <a:spcPts val="4986"/>
              </a:lnSpc>
              <a:buFont typeface="Arial"/>
              <a:buChar char="•"/>
            </a:pPr>
            <a:r>
              <a:rPr lang="en-US" sz="35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text is labeled by two food science or food technology experts. </a:t>
            </a:r>
          </a:p>
          <a:p>
            <a:pPr algn="l" marL="769032" indent="-384516" lvl="1">
              <a:lnSpc>
                <a:spcPts val="4986"/>
              </a:lnSpc>
              <a:buFont typeface="Arial"/>
              <a:buChar char="•"/>
            </a:pPr>
            <a:r>
              <a:rPr lang="en-US" sz="35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Features: text , hazard-category</a:t>
            </a:r>
          </a:p>
          <a:p>
            <a:pPr algn="l">
              <a:lnSpc>
                <a:spcPts val="4986"/>
              </a:lnSpc>
            </a:pPr>
          </a:p>
          <a:p>
            <a:pPr algn="l">
              <a:lnSpc>
                <a:spcPts val="4986"/>
              </a:lnSpc>
            </a:pPr>
          </a:p>
          <a:p>
            <a:pPr algn="l">
              <a:lnSpc>
                <a:spcPts val="4986"/>
              </a:lnSpc>
            </a:pPr>
          </a:p>
          <a:p>
            <a:pPr algn="l">
              <a:lnSpc>
                <a:spcPts val="3726"/>
              </a:lnSpc>
            </a:pPr>
            <a:r>
              <a:rPr lang="en-US" sz="26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</a:t>
            </a:r>
            <a:r>
              <a:rPr lang="en-US" sz="26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Source: </a:t>
            </a:r>
            <a:r>
              <a:rPr lang="en-US" sz="2662" u="sng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  <a:hlinkClick r:id="rId6" tooltip="https://zenodo.org/records/10891602"/>
              </a:rPr>
              <a:t>https://zenodo.org/doi/10.5281/zenodo.10820657</a:t>
            </a:r>
          </a:p>
          <a:p>
            <a:pPr algn="l">
              <a:lnSpc>
                <a:spcPts val="4986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3604" y="3757807"/>
            <a:ext cx="13000791" cy="1965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8"/>
              </a:lnSpc>
              <a:spcBef>
                <a:spcPct val="0"/>
              </a:spcBef>
            </a:pPr>
            <a:r>
              <a:rPr lang="en-US" b="true" sz="1149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EXECUTION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06095" y="3757807"/>
            <a:ext cx="6475809" cy="1965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8"/>
              </a:lnSpc>
              <a:spcBef>
                <a:spcPct val="0"/>
              </a:spcBef>
            </a:pPr>
            <a:r>
              <a:rPr lang="en-US" b="true" sz="1149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645690" y="1730389"/>
            <a:ext cx="585662" cy="6493178"/>
            <a:chOff x="0" y="0"/>
            <a:chExt cx="154249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249" cy="1710137"/>
            </a:xfrm>
            <a:custGeom>
              <a:avLst/>
              <a:gdLst/>
              <a:ahLst/>
              <a:cxnLst/>
              <a:rect r="r" b="b" t="t" l="l"/>
              <a:pathLst>
                <a:path h="1710137" w="154249">
                  <a:moveTo>
                    <a:pt x="0" y="0"/>
                  </a:moveTo>
                  <a:lnTo>
                    <a:pt x="154249" y="0"/>
                  </a:lnTo>
                  <a:lnTo>
                    <a:pt x="154249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54249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70659" y="2613811"/>
            <a:ext cx="7311983" cy="356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7"/>
              </a:lnSpc>
            </a:pPr>
            <a:r>
              <a:rPr lang="en-US" sz="405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Bharath L               (22bds013)</a:t>
            </a:r>
          </a:p>
          <a:p>
            <a:pPr algn="l">
              <a:lnSpc>
                <a:spcPts val="5677"/>
              </a:lnSpc>
            </a:pPr>
            <a:r>
              <a:rPr lang="en-US" sz="405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Dhrithi K                 (22bds018)</a:t>
            </a:r>
          </a:p>
          <a:p>
            <a:pPr algn="l">
              <a:lnSpc>
                <a:spcPts val="5677"/>
              </a:lnSpc>
            </a:pPr>
            <a:r>
              <a:rPr lang="en-US" sz="405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Gnanesh A R         (22bds023)</a:t>
            </a:r>
          </a:p>
          <a:p>
            <a:pPr algn="l">
              <a:lnSpc>
                <a:spcPts val="5677"/>
              </a:lnSpc>
            </a:pPr>
            <a:r>
              <a:rPr lang="en-US" sz="405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Gopal                       (22bds025)</a:t>
            </a:r>
          </a:p>
          <a:p>
            <a:pPr algn="l">
              <a:lnSpc>
                <a:spcPts val="5677"/>
              </a:lnSpc>
            </a:pPr>
            <a:r>
              <a:rPr lang="en-US" sz="405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Madhan S               (22bds036)</a:t>
            </a:r>
          </a:p>
        </p:txBody>
      </p:sp>
      <p:grpSp>
        <p:nvGrpSpPr>
          <p:cNvPr name="Group 8" id="8"/>
          <p:cNvGrpSpPr/>
          <p:nvPr/>
        </p:nvGrpSpPr>
        <p:grpSpPr>
          <a:xfrm rot="5400000">
            <a:off x="11383499" y="4684147"/>
            <a:ext cx="585662" cy="6493178"/>
            <a:chOff x="0" y="0"/>
            <a:chExt cx="154249" cy="17101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249" cy="1710137"/>
            </a:xfrm>
            <a:custGeom>
              <a:avLst/>
              <a:gdLst/>
              <a:ahLst/>
              <a:cxnLst/>
              <a:rect r="r" b="b" t="t" l="l"/>
              <a:pathLst>
                <a:path h="1710137" w="154249">
                  <a:moveTo>
                    <a:pt x="0" y="0"/>
                  </a:moveTo>
                  <a:lnTo>
                    <a:pt x="154249" y="0"/>
                  </a:lnTo>
                  <a:lnTo>
                    <a:pt x="154249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54249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370659" y="580910"/>
            <a:ext cx="7416941" cy="1149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3"/>
              </a:lnSpc>
            </a:pPr>
            <a:r>
              <a:rPr lang="en-US" b="true" sz="6799" spc="66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GROUP MEMBERS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2679299"/>
            <a:ext cx="10341492" cy="5432956"/>
          </a:xfrm>
          <a:custGeom>
            <a:avLst/>
            <a:gdLst/>
            <a:ahLst/>
            <a:cxnLst/>
            <a:rect r="r" b="b" t="t" l="l"/>
            <a:pathLst>
              <a:path h="5432956" w="10341492">
                <a:moveTo>
                  <a:pt x="0" y="0"/>
                </a:moveTo>
                <a:lnTo>
                  <a:pt x="10341492" y="0"/>
                </a:lnTo>
                <a:lnTo>
                  <a:pt x="10341492" y="5432956"/>
                </a:lnTo>
                <a:lnTo>
                  <a:pt x="0" y="5432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366" r="-21168" b="-1136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9958" y="942975"/>
            <a:ext cx="14443055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NEURAL NETWORK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69007" y="3197024"/>
            <a:ext cx="9080163" cy="4242326"/>
          </a:xfrm>
          <a:custGeom>
            <a:avLst/>
            <a:gdLst/>
            <a:ahLst/>
            <a:cxnLst/>
            <a:rect r="r" b="b" t="t" l="l"/>
            <a:pathLst>
              <a:path h="4242326" w="9080163">
                <a:moveTo>
                  <a:pt x="0" y="0"/>
                </a:moveTo>
                <a:lnTo>
                  <a:pt x="9080164" y="0"/>
                </a:lnTo>
                <a:lnTo>
                  <a:pt x="9080164" y="4242325"/>
                </a:lnTo>
                <a:lnTo>
                  <a:pt x="0" y="4242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999" t="-39264" r="0" b="-162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9958" y="942975"/>
            <a:ext cx="14443055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DECISION TREE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83880" y="3887114"/>
            <a:ext cx="9837986" cy="3834558"/>
          </a:xfrm>
          <a:custGeom>
            <a:avLst/>
            <a:gdLst/>
            <a:ahLst/>
            <a:cxnLst/>
            <a:rect r="r" b="b" t="t" l="l"/>
            <a:pathLst>
              <a:path h="3834558" w="9837986">
                <a:moveTo>
                  <a:pt x="0" y="0"/>
                </a:moveTo>
                <a:lnTo>
                  <a:pt x="9837986" y="0"/>
                </a:lnTo>
                <a:lnTo>
                  <a:pt x="9837986" y="3834558"/>
                </a:lnTo>
                <a:lnTo>
                  <a:pt x="0" y="3834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86" t="-32269" r="0" b="-3351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1884" y="1137586"/>
            <a:ext cx="17170533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6377" y="3356488"/>
            <a:ext cx="11301259" cy="3574023"/>
          </a:xfrm>
          <a:custGeom>
            <a:avLst/>
            <a:gdLst/>
            <a:ahLst/>
            <a:cxnLst/>
            <a:rect r="r" b="b" t="t" l="l"/>
            <a:pathLst>
              <a:path h="3574023" w="11301259">
                <a:moveTo>
                  <a:pt x="0" y="0"/>
                </a:moveTo>
                <a:lnTo>
                  <a:pt x="11301259" y="0"/>
                </a:lnTo>
                <a:lnTo>
                  <a:pt x="11301259" y="3574024"/>
                </a:lnTo>
                <a:lnTo>
                  <a:pt x="0" y="3574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9958" y="942975"/>
            <a:ext cx="14443055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LOGISTIC REGRESSION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7101089" y="4812340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29455" y="511220"/>
            <a:ext cx="7890629" cy="120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 INFERENCE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48226" y="2425318"/>
            <a:ext cx="14653089" cy="6253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9032" indent="-384516" lvl="1">
              <a:lnSpc>
                <a:spcPts val="4986"/>
              </a:lnSpc>
              <a:buFont typeface="Arial"/>
              <a:buChar char="•"/>
            </a:pPr>
            <a:r>
              <a:rPr lang="en-US" sz="35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Based on the performance of the four algorithms—Neural Network (72.50%), Logistic Regression (66.42%), Random Forest (56.34%), and Decision Tree (51.13%)</a:t>
            </a:r>
          </a:p>
          <a:p>
            <a:pPr algn="l" marL="769032" indent="-384516" lvl="1">
              <a:lnSpc>
                <a:spcPts val="4986"/>
              </a:lnSpc>
              <a:buFont typeface="Arial"/>
              <a:buChar char="•"/>
            </a:pPr>
            <a:r>
              <a:rPr lang="en-US" sz="35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Takeaway is that the Neural Network model is the most effective for predicting food hazards in your dataset. With an accuracy of 72.50%, it significantly outperforms the other models, suggesting that it is able to better capture the complex, non-linear relationships in the data, which is common in real-world datasets with multiple interacting factors. </a:t>
            </a:r>
          </a:p>
          <a:p>
            <a:pPr algn="l">
              <a:lnSpc>
                <a:spcPts val="4986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88698" y="2209761"/>
            <a:ext cx="10310604" cy="5867478"/>
          </a:xfrm>
          <a:custGeom>
            <a:avLst/>
            <a:gdLst/>
            <a:ahLst/>
            <a:cxnLst/>
            <a:rect r="r" b="b" t="t" l="l"/>
            <a:pathLst>
              <a:path h="5867478" w="10310604">
                <a:moveTo>
                  <a:pt x="0" y="0"/>
                </a:moveTo>
                <a:lnTo>
                  <a:pt x="10310604" y="0"/>
                </a:lnTo>
                <a:lnTo>
                  <a:pt x="10310604" y="5867478"/>
                </a:lnTo>
                <a:lnTo>
                  <a:pt x="0" y="5867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5976650" y="-12539427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2" y="0"/>
                </a:lnTo>
                <a:lnTo>
                  <a:pt x="24036382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4912097" y="8036252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58985" y="480933"/>
            <a:ext cx="4953540" cy="4953540"/>
          </a:xfrm>
          <a:custGeom>
            <a:avLst/>
            <a:gdLst/>
            <a:ahLst/>
            <a:cxnLst/>
            <a:rect r="r" b="b" t="t" l="l"/>
            <a:pathLst>
              <a:path h="4953540" w="4953540">
                <a:moveTo>
                  <a:pt x="0" y="0"/>
                </a:moveTo>
                <a:lnTo>
                  <a:pt x="4953541" y="0"/>
                </a:lnTo>
                <a:lnTo>
                  <a:pt x="4953541" y="4953541"/>
                </a:lnTo>
                <a:lnTo>
                  <a:pt x="0" y="49535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06318" y="2007356"/>
            <a:ext cx="6335522" cy="221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6"/>
              </a:lnSpc>
            </a:pPr>
            <a:r>
              <a:rPr lang="en-US" sz="6326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 THE GUIDANCE OF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57985" y="5993364"/>
            <a:ext cx="9972030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Dr.Animesh Chaturvedi,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Associate Professor Dept. of DSAI , IIIT Dharwad.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4608900"/>
            <a:chOff x="0" y="0"/>
            <a:chExt cx="368852" cy="12138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213867"/>
            </a:xfrm>
            <a:custGeom>
              <a:avLst/>
              <a:gdLst/>
              <a:ahLst/>
              <a:cxnLst/>
              <a:rect r="r" b="b" t="t" l="l"/>
              <a:pathLst>
                <a:path h="121386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213867"/>
                  </a:lnTo>
                  <a:lnTo>
                    <a:pt x="0" y="121386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232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19320" y="67504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HADOOP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SPARK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ML ALGORITHM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CODE RUN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ANALYSIS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36018" y="-3832729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77741" y="99804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HADOOP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41429" y="1929903"/>
            <a:ext cx="13770204" cy="3122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2"/>
              </a:lnSpc>
            </a:pPr>
            <a:r>
              <a:rPr lang="en-US" sz="2558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What is Hadoop?</a:t>
            </a:r>
          </a:p>
          <a:p>
            <a:pPr algn="l">
              <a:lnSpc>
                <a:spcPts val="4080"/>
              </a:lnSpc>
            </a:pPr>
            <a:r>
              <a:rPr lang="en-US" sz="255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Hadoop is an open-source framework used for storing and processing large volumes of data in a distributed computing environment. It's designed to handle massive datasets across clusters of commodity hardware.</a:t>
            </a:r>
          </a:p>
          <a:p>
            <a:pPr algn="l">
              <a:lnSpc>
                <a:spcPts val="4412"/>
              </a:lnSpc>
            </a:pPr>
          </a:p>
          <a:p>
            <a:pPr algn="l">
              <a:lnSpc>
                <a:spcPts val="441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41429" y="4468543"/>
            <a:ext cx="13997703" cy="4579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0"/>
              </a:lnSpc>
            </a:pPr>
            <a:r>
              <a:rPr lang="en-US" sz="2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Components:</a:t>
            </a:r>
          </a:p>
          <a:p>
            <a:pPr algn="just">
              <a:lnSpc>
                <a:spcPts val="4080"/>
              </a:lnSpc>
            </a:pPr>
            <a:r>
              <a:rPr lang="en-US" sz="25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Hadoop Distributed File System (HDFS): A distributed file system that stores data across multiple machines.</a:t>
            </a:r>
          </a:p>
          <a:p>
            <a:pPr algn="just">
              <a:lnSpc>
                <a:spcPts val="4080"/>
              </a:lnSpc>
            </a:pPr>
            <a:r>
              <a:rPr lang="en-US" sz="25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MapReduce: A programming model for processing and generating large datasets in parallel.</a:t>
            </a:r>
          </a:p>
          <a:p>
            <a:pPr algn="just">
              <a:lnSpc>
                <a:spcPts val="4080"/>
              </a:lnSpc>
            </a:pPr>
            <a:r>
              <a:rPr lang="en-US" sz="25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YARN (Yet Another Resource Negotiator): Resource management layer responsible for managing computing resources in the Hadoop ecosystem.</a:t>
            </a:r>
          </a:p>
          <a:p>
            <a:pPr algn="just">
              <a:lnSpc>
                <a:spcPts val="4080"/>
              </a:lnSpc>
            </a:pPr>
            <a:r>
              <a:rPr lang="en-US" sz="25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Hadoop Common: Contains libraries and utilities needed by other Hadoop modules.</a:t>
            </a:r>
          </a:p>
          <a:p>
            <a:pPr algn="just">
              <a:lnSpc>
                <a:spcPts val="355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45277" y="9600034"/>
            <a:ext cx="16214058" cy="404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4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Source : </a:t>
            </a:r>
            <a:r>
              <a:rPr lang="en-US" sz="2442" u="sng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hadoop.apache.org/docs/stable/hadoop-project-dist/hadoop-common/SingleCluster.html"/>
              </a:rPr>
              <a:t>https://hadoop.apache.org/docs/stable/hadoop-project-dist/hadoop-common/SingleCluster.htm</a:t>
            </a:r>
            <a:r>
              <a:rPr lang="en-US" sz="2442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6" tooltip="https://hadoop.apache.org/docs/stable/hadoop-project-dist/hadoop-common/SingleCluster.html"/>
              </a:rPr>
              <a:t>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1799" y="2665608"/>
            <a:ext cx="17552400" cy="5477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Open-source, in-memory application framework.</a:t>
            </a:r>
          </a:p>
          <a:p>
            <a:pPr algn="just">
              <a:lnSpc>
                <a:spcPts val="3640"/>
              </a:lnSpc>
            </a:pPr>
          </a:p>
          <a:p>
            <a:pPr algn="just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Provides parallel &amp; distributed processing, scalability &amp; fault tolerance.</a:t>
            </a:r>
          </a:p>
          <a:p>
            <a:pPr algn="just">
              <a:lnSpc>
                <a:spcPts val="3640"/>
              </a:lnSpc>
            </a:pPr>
          </a:p>
          <a:p>
            <a:pPr algn="just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Keeps as much of the data required in-memory &amp; avoids disk I/O.</a:t>
            </a:r>
          </a:p>
          <a:p>
            <a:pPr algn="just">
              <a:lnSpc>
                <a:spcPts val="3640"/>
              </a:lnSpc>
            </a:pPr>
          </a:p>
          <a:p>
            <a:pPr algn="just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Follows a master/slave architecture with two main daemons and a cluster manager (Master Daemon &amp; Worker Daemon)</a:t>
            </a:r>
          </a:p>
          <a:p>
            <a:pPr algn="just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can be used with various data sources such as HDFS, HBase, Cassandra, and Amazon S3 and supports multiple programming languages including Java, Scala, and Python.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483801" y="495645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SPARK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010675" y="9220200"/>
            <a:ext cx="9430626" cy="39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Source : </a:t>
            </a:r>
            <a:r>
              <a:rPr lang="en-US" sz="2400" u="sng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spark.apache.org/docs/latest/quick-start.htm"/>
              </a:rPr>
              <a:t>https://spark.apache.org/docs/latest/quick-start.htm</a:t>
            </a:r>
            <a:r>
              <a:rPr lang="en-US" sz="2400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764795" y="-287904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23682" y="99804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SPARK NLP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41429" y="1929903"/>
            <a:ext cx="13770204" cy="2074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2"/>
              </a:lnSpc>
            </a:pPr>
            <a:r>
              <a:rPr lang="en-US" sz="2558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Why Spark NLP?</a:t>
            </a:r>
          </a:p>
          <a:p>
            <a:pPr algn="l" marL="573874" indent="-286937" lvl="1">
              <a:lnSpc>
                <a:spcPts val="4252"/>
              </a:lnSpc>
              <a:buFont typeface="Arial"/>
              <a:buChar char="•"/>
            </a:pPr>
            <a:r>
              <a:rPr lang="en-US" sz="2658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Speci</a:t>
            </a:r>
            <a:r>
              <a:rPr lang="en-US" sz="2658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alizes in NLP tasks with deep learning and scalability.</a:t>
            </a:r>
          </a:p>
          <a:p>
            <a:pPr algn="l" marL="552284" indent="-276142" lvl="1">
              <a:lnSpc>
                <a:spcPts val="4092"/>
              </a:lnSpc>
              <a:buFont typeface="Arial"/>
              <a:buChar char="•"/>
            </a:pPr>
            <a:r>
              <a:rPr lang="en-US" sz="2558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Ideal for production-level text processing in big data applications.</a:t>
            </a:r>
          </a:p>
          <a:p>
            <a:pPr algn="l">
              <a:lnSpc>
                <a:spcPts val="441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313930" y="3899899"/>
            <a:ext cx="16278431" cy="429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0"/>
              </a:lnSpc>
            </a:pPr>
            <a:r>
              <a:rPr lang="en-US" sz="2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Components</a:t>
            </a:r>
            <a:r>
              <a:rPr lang="en-US" sz="2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of Spark NLP</a:t>
            </a:r>
          </a:p>
          <a:p>
            <a:pPr algn="just" marL="593726" indent="-296863" lvl="1">
              <a:lnSpc>
                <a:spcPts val="4400"/>
              </a:lnSpc>
              <a:buAutoNum type="arabicPeriod" startAt="1"/>
            </a:pPr>
            <a:r>
              <a:rPr lang="en-US" sz="2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DocumentAssembler: Converts raw text into a Spark DataFrame for processing.</a:t>
            </a:r>
          </a:p>
          <a:p>
            <a:pPr algn="just" marL="593726" indent="-296863" lvl="1">
              <a:lnSpc>
                <a:spcPts val="4400"/>
              </a:lnSpc>
              <a:buAutoNum type="arabicPeriod" startAt="1"/>
            </a:pPr>
            <a:r>
              <a:rPr lang="en-US" sz="2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Tokenizer: Splits text into individual words or tokens.</a:t>
            </a:r>
          </a:p>
          <a:p>
            <a:pPr algn="just" marL="593726" indent="-296863" lvl="1">
              <a:lnSpc>
                <a:spcPts val="4400"/>
              </a:lnSpc>
              <a:buAutoNum type="arabicPeriod" startAt="1"/>
            </a:pPr>
            <a:r>
              <a:rPr lang="en-US" sz="2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Stemmer/Lemmatizer: Reduces words to their root or base forms.</a:t>
            </a:r>
          </a:p>
          <a:p>
            <a:pPr algn="just" marL="593726" indent="-296863" lvl="1">
              <a:lnSpc>
                <a:spcPts val="4400"/>
              </a:lnSpc>
              <a:buAutoNum type="arabicPeriod" startAt="1"/>
            </a:pPr>
            <a:r>
              <a:rPr lang="en-US" sz="2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Word Embeddings: Converts text into numerical vectors using models like BERT, Word2Vec, etc.</a:t>
            </a:r>
          </a:p>
          <a:p>
            <a:pPr algn="just" marL="593726" indent="-296863" lvl="1">
              <a:lnSpc>
                <a:spcPts val="4400"/>
              </a:lnSpc>
              <a:buAutoNum type="arabicPeriod" startAt="1"/>
            </a:pPr>
            <a:r>
              <a:rPr lang="en-US" sz="2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Pipeline: Chains multiple NLP components into a reusable workflow.</a:t>
            </a:r>
          </a:p>
          <a:p>
            <a:pPr algn="just">
              <a:lnSpc>
                <a:spcPts val="355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740043" y="9201150"/>
            <a:ext cx="4807913" cy="431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Source : </a:t>
            </a:r>
            <a:r>
              <a:rPr lang="en-US" sz="2500" u="sng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sparknlp.org/docs/en/quickstart"/>
              </a:rPr>
              <a:t>https://sparknlp.org/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463996" y="637271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21501" y="205028"/>
            <a:ext cx="9293791" cy="135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53"/>
              </a:lnSpc>
            </a:pPr>
            <a:r>
              <a:rPr lang="en-US" b="true" sz="8082" spc="7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SPARK MLLIB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016048">
            <a:off x="11884568" y="-56153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70455" y="2444208"/>
            <a:ext cx="13947089" cy="635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Scalable: Processes large </a:t>
            </a:r>
            <a:r>
              <a:rPr lang="en-US" sz="35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datasets across distributed clusters.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Integrated: Works seamlessly with Spark DataFrames.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Versatile: Offers diverse ML algorithms and workflows.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Efficient: Optimized for big data applications.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User-Friendly: High-level Pipelines simplify ML processes.</a:t>
            </a: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983072" y="9201150"/>
            <a:ext cx="6321857" cy="431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  Source :</a:t>
            </a:r>
            <a:r>
              <a:rPr lang="en-US" sz="2500" u="sng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  <a:hlinkClick r:id="rId6" tooltip="https://spark.apache.org/mllib/"/>
              </a:rPr>
              <a:t> https://spark.apache.org/mllib/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5207135" y="11245376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70957" y="1121934"/>
            <a:ext cx="10314980" cy="120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b="true" sz="7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Logistic Regression(LR)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4253" y="2994580"/>
            <a:ext cx="14244103" cy="332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81"/>
              </a:lnSpc>
            </a:pPr>
            <a:r>
              <a:rPr lang="en-US" sz="37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Logistic Regression is a supervised learning algorithm used</a:t>
            </a:r>
          </a:p>
          <a:p>
            <a:pPr algn="just">
              <a:lnSpc>
                <a:spcPts val="5281"/>
              </a:lnSpc>
            </a:pPr>
            <a:r>
              <a:rPr lang="en-US" sz="37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primarily for classification tasks. It models the probability</a:t>
            </a:r>
          </a:p>
          <a:p>
            <a:pPr algn="just">
              <a:lnSpc>
                <a:spcPts val="5281"/>
              </a:lnSpc>
            </a:pPr>
            <a:r>
              <a:rPr lang="en-US" sz="37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that an input belongs to a particular class by applying a</a:t>
            </a:r>
          </a:p>
          <a:p>
            <a:pPr algn="just">
              <a:lnSpc>
                <a:spcPts val="5281"/>
              </a:lnSpc>
            </a:pPr>
            <a:r>
              <a:rPr lang="en-US" sz="37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logistic (sigmoid) function to a linear combination of the input</a:t>
            </a:r>
          </a:p>
          <a:p>
            <a:pPr algn="just">
              <a:lnSpc>
                <a:spcPts val="5453"/>
              </a:lnSpc>
            </a:pPr>
            <a:r>
              <a:rPr lang="en-US" sz="389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7204" y="9201150"/>
            <a:ext cx="15110714" cy="431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Source : </a:t>
            </a:r>
            <a:r>
              <a:rPr lang="en-US" sz="2500" u="sng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spark.apache.org/docs/latest/ml-classification-regression.html#logistic-regressio"/>
              </a:rPr>
              <a:t>https://spark.apache.org/docs/latest/ml-classification-regression.html#logistic-regressio</a:t>
            </a:r>
            <a:r>
              <a:rPr lang="en-US" sz="2500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DAGEM0lfvJY</dc:identifier>
  <dcterms:modified xsi:type="dcterms:W3CDTF">2011-08-01T06:04:30Z</dcterms:modified>
  <cp:revision>1</cp:revision>
  <dc:title>project presentation slides </dc:title>
</cp:coreProperties>
</file>