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sldIdLst>
    <p:sldId id="264" r:id="rId2"/>
    <p:sldId id="266" r:id="rId3"/>
    <p:sldId id="267" r:id="rId4"/>
    <p:sldId id="268" r:id="rId5"/>
    <p:sldId id="269" r:id="rId6"/>
    <p:sldId id="271" r:id="rId7"/>
    <p:sldId id="265" r:id="rId8"/>
    <p:sldId id="272" r:id="rId9"/>
    <p:sldId id="275" r:id="rId10"/>
    <p:sldId id="273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66AA3-2067-4DD7-AAD2-DA536B0CF28F}" v="1" dt="2023-11-02T17:21:13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0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1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22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71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37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47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63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14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2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6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3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6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8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87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9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6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3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34F0FA-C17D-444B-A59A-80191F5B8D85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3DE5-130D-484C-BE8D-08DF5E0ED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257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  <p:sldLayoutId id="2147484188" r:id="rId15"/>
    <p:sldLayoutId id="2147484189" r:id="rId16"/>
    <p:sldLayoutId id="21474841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jd_mxaaPADKwR8rAk4yDe2JDTV1Qix2?usp=shar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lage of motorcycles&#10;&#10;Description automatically generated">
            <a:extLst>
              <a:ext uri="{FF2B5EF4-FFF2-40B4-BE49-F238E27FC236}">
                <a16:creationId xmlns:a16="http://schemas.microsoft.com/office/drawing/2014/main" id="{43C7602A-DF5C-E049-89BE-23F0A93DC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4F39F-5C92-8BFA-59F3-87B3CAF8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u="sng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USERS IN THE CITY PREDICTION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7D9A477-41E2-B952-15CC-F769FC19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b="1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9: </a:t>
            </a:r>
          </a:p>
          <a:p>
            <a:pPr marL="0" indent="0">
              <a:buNone/>
            </a:pPr>
            <a:r>
              <a:rPr lang="en-US" sz="12800" b="1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US" sz="11200" b="1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B.Dharani</a:t>
            </a:r>
          </a:p>
          <a:p>
            <a:pPr marL="0" indent="0">
              <a:buNone/>
            </a:pPr>
            <a:r>
              <a:rPr lang="en-US" sz="11200" b="1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N.Shailaja</a:t>
            </a:r>
          </a:p>
          <a:p>
            <a:pPr marL="0" indent="0">
              <a:buNone/>
            </a:pPr>
            <a:r>
              <a:rPr lang="en-US" sz="11200" b="1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Madhuraju suresh</a:t>
            </a:r>
          </a:p>
          <a:p>
            <a:pPr marL="0" indent="0">
              <a:buNone/>
            </a:pPr>
            <a:r>
              <a:rPr lang="en-US" sz="11200" b="1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Borado laxmikanth</a:t>
            </a:r>
          </a:p>
          <a:p>
            <a:pPr marL="0" indent="0">
              <a:buNone/>
            </a:pPr>
            <a:r>
              <a:rPr lang="en-US" sz="11200" b="1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B.Harshavardhan Reddy</a:t>
            </a:r>
          </a:p>
          <a:p>
            <a:pPr marL="0" indent="0">
              <a:buNone/>
            </a:pP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6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B522-3309-AC2F-4535-A89E4D87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</a:t>
            </a:r>
            <a:endParaRPr lang="en-IN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78B54B-8B3B-0354-4514-F74788DAA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33" y="489419"/>
            <a:ext cx="3496657" cy="2750738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6672626-5B89-4ED4-7AF0-69149F861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37" y="3429000"/>
            <a:ext cx="892379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F2180E-BA12-CB7C-9EAC-9B75FA3E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0" y="237024"/>
            <a:ext cx="8141189" cy="12551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D06EB-A886-77EA-84D8-104914E1D135}"/>
              </a:ext>
            </a:extLst>
          </p:cNvPr>
          <p:cNvSpPr/>
          <p:nvPr/>
        </p:nvSpPr>
        <p:spPr>
          <a:xfrm>
            <a:off x="914400" y="2071396"/>
            <a:ext cx="9871788" cy="12551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Value Of Mean Squared Error For Linear regression prediction vs actual is :</a:t>
            </a:r>
          </a:p>
          <a:p>
            <a:pPr algn="ctr"/>
            <a:r>
              <a:rPr lang="en-US" dirty="0"/>
              <a:t>144819163858055913497690112.00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51D522-6E74-DFE8-29FD-E78A9164D15F}"/>
              </a:ext>
            </a:extLst>
          </p:cNvPr>
          <p:cNvSpPr/>
          <p:nvPr/>
        </p:nvSpPr>
        <p:spPr>
          <a:xfrm>
            <a:off x="1819469" y="3784946"/>
            <a:ext cx="10039739" cy="125510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F0E7C-B5EE-0347-F133-22FD86FB5F2C}"/>
              </a:ext>
            </a:extLst>
          </p:cNvPr>
          <p:cNvSpPr txBox="1"/>
          <p:nvPr/>
        </p:nvSpPr>
        <p:spPr>
          <a:xfrm>
            <a:off x="2174034" y="4055533"/>
            <a:ext cx="949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of Mean squared Error for Lasso regression predicted vs actual is :   </a:t>
            </a:r>
            <a:endParaRPr lang="en-IN" dirty="0"/>
          </a:p>
          <a:p>
            <a:r>
              <a:rPr lang="en-IN" dirty="0"/>
              <a:t>                          14481916385805591349769158.23589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9324A4-08AC-EED5-4097-661B710860B8}"/>
              </a:ext>
            </a:extLst>
          </p:cNvPr>
          <p:cNvSpPr/>
          <p:nvPr/>
        </p:nvSpPr>
        <p:spPr>
          <a:xfrm>
            <a:off x="3321697" y="5570376"/>
            <a:ext cx="8761445" cy="105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result corresponds to the high correlation of the registered and casual usage variable with the bike sharing count in the feature correlation matrix.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4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C6CC-55F4-E8B7-C547-97262B7F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INFERNCES &amp; CONCLUSION 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9D3B0-962D-BFC4-056A-12170AA2844C}"/>
              </a:ext>
            </a:extLst>
          </p:cNvPr>
          <p:cNvSpPr/>
          <p:nvPr/>
        </p:nvSpPr>
        <p:spPr>
          <a:xfrm>
            <a:off x="1166327" y="1586204"/>
            <a:ext cx="3275044" cy="1698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can conclude that the temperature and other things like weather have the impact in the people riding the bikes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0E2F9F-B17B-7B68-322D-0DD3DE426D78}"/>
              </a:ext>
            </a:extLst>
          </p:cNvPr>
          <p:cNvSpPr/>
          <p:nvPr/>
        </p:nvSpPr>
        <p:spPr>
          <a:xfrm>
            <a:off x="1166328" y="3769566"/>
            <a:ext cx="3984170" cy="245395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the given raw data and the processed data we can understand that the bikers have different interests in riding the bikes 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F57EA1-2F44-E79A-6395-A4C85EB63528}"/>
              </a:ext>
            </a:extLst>
          </p:cNvPr>
          <p:cNvSpPr/>
          <p:nvPr/>
        </p:nvSpPr>
        <p:spPr>
          <a:xfrm>
            <a:off x="6559420" y="1511559"/>
            <a:ext cx="4553339" cy="301378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given features in the dataset have the most influence on the number of bike users.</a:t>
            </a:r>
          </a:p>
          <a:p>
            <a:pPr algn="ctr"/>
            <a:endParaRPr lang="en-IN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4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536FCC-0049-18B7-ECD9-7F77352C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8" y="3497344"/>
            <a:ext cx="3354808" cy="127444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800" dirty="0">
                <a:hlinkClick r:id="rId3"/>
              </a:rPr>
              <a:t>https://colab.research.google.com/drive/1xjd_mxaaPADKwR8rAk4yDe2JDTV1Qix2?usp</a:t>
            </a:r>
            <a:r>
              <a:rPr lang="en-US" sz="1800">
                <a:hlinkClick r:id="rId3"/>
              </a:rPr>
              <a:t>=sharing</a:t>
            </a:r>
            <a:r>
              <a:rPr lang="en-US" sz="1800"/>
              <a:t> </a:t>
            </a:r>
            <a:endParaRPr lang="en-US" sz="1800" dirty="0"/>
          </a:p>
        </p:txBody>
      </p:sp>
      <p:pic>
        <p:nvPicPr>
          <p:cNvPr id="3" name="Picture Placeholder 2" descr="A brown background with white text">
            <a:extLst>
              <a:ext uri="{FF2B5EF4-FFF2-40B4-BE49-F238E27FC236}">
                <a16:creationId xmlns:a16="http://schemas.microsoft.com/office/drawing/2014/main" id="{D76134C1-B635-8D5D-1F4A-3FB4B233A1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57250" y="1075655"/>
            <a:ext cx="6275584" cy="4706688"/>
          </a:xfrm>
          <a:prstGeom prst="rect">
            <a:avLst/>
          </a:prstGeom>
          <a:effectLst/>
        </p:spPr>
      </p:pic>
      <p:pic>
        <p:nvPicPr>
          <p:cNvPr id="20" name="Picture 19" descr="A logo with yellow letters&#10;&#10;Description automatically generated">
            <a:extLst>
              <a:ext uri="{FF2B5EF4-FFF2-40B4-BE49-F238E27FC236}">
                <a16:creationId xmlns:a16="http://schemas.microsoft.com/office/drawing/2014/main" id="{696B0F40-6111-C9F0-948E-FCAA3BB1E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05" y="1934438"/>
            <a:ext cx="1929353" cy="128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7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4514-4CAA-EB4C-2986-2A9ED062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2" y="4824689"/>
            <a:ext cx="3724138" cy="1395140"/>
          </a:xfrm>
        </p:spPr>
        <p:txBody>
          <a:bodyPr anchor="ctr">
            <a:normAutofit/>
          </a:bodyPr>
          <a:lstStyle/>
          <a:p>
            <a:pPr algn="r"/>
            <a:r>
              <a:rPr lang="en-IN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2D72-EDBD-009E-C285-83F24BD2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824689"/>
            <a:ext cx="6894237" cy="1425504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endParaRPr lang="en-US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Here, the Bikes sharing data consists of various information related to bike users in different weather conditions which includes season, temp, windspeed etc.it has 17 columns and 17379 </a:t>
            </a:r>
          </a:p>
          <a:p>
            <a:pPr marL="0" indent="0">
              <a:buNone/>
            </a:pPr>
            <a:endParaRPr lang="en-IN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en-IN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en-IN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table with numbers and letters">
            <a:extLst>
              <a:ext uri="{FF2B5EF4-FFF2-40B4-BE49-F238E27FC236}">
                <a16:creationId xmlns:a16="http://schemas.microsoft.com/office/drawing/2014/main" id="{526B771B-7E87-358F-EAEB-451CC3D57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11" y="200025"/>
            <a:ext cx="10281178" cy="404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0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5134-B1DF-5B97-10FC-2E110AFC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62057" cy="1325563"/>
          </a:xfrm>
        </p:spPr>
        <p:txBody>
          <a:bodyPr>
            <a:noAutofit/>
          </a:bodyPr>
          <a:lstStyle/>
          <a:p>
            <a:b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:</a:t>
            </a:r>
            <a:b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21E6EC-543D-F9D4-1F18-CFAFF951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071" y="1567543"/>
            <a:ext cx="6144823" cy="4142792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machine learning algorithm it is necessary to convert raw data into clean data set which means converting the data set into numeric data </a:t>
            </a:r>
            <a:b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ere we defined new columns which are(data,season,month,hour,holiday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hour,windspeed,etc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2C2960-8686-969C-E58F-C98B0084E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38" y="537974"/>
            <a:ext cx="3137919" cy="3795487"/>
          </a:xfrm>
          <a:prstGeom prst="rect">
            <a:avLst/>
          </a:prstGeom>
        </p:spPr>
      </p:pic>
      <p:pic>
        <p:nvPicPr>
          <p:cNvPr id="11" name="Picture 10" descr="A group of people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30F057F4-B701-6A5F-51B3-FDF786FFF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5404"/>
            <a:ext cx="12086489" cy="2524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66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1DE9-8513-25DF-C3EB-72EF635C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IN" sz="4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ADE7-2F23-0D31-7BE5-C0C3F342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336"/>
            <a:ext cx="4563359" cy="374244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this process we are going to find out the null values (missing data)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Then we find the unique vales which helps in data analysis and pre- processing 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0" name="Picture 9" descr="A white paper with black text&#10;&#10;Description automatically generated">
            <a:extLst>
              <a:ext uri="{FF2B5EF4-FFF2-40B4-BE49-F238E27FC236}">
                <a16:creationId xmlns:a16="http://schemas.microsoft.com/office/drawing/2014/main" id="{46626364-4D24-7D99-485F-13FAA298A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254" y="1690688"/>
            <a:ext cx="2592484" cy="4316422"/>
          </a:xfrm>
          <a:prstGeom prst="rect">
            <a:avLst/>
          </a:prstGeom>
        </p:spPr>
      </p:pic>
      <p:pic>
        <p:nvPicPr>
          <p:cNvPr id="7" name="Picture 6" descr="A list of day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768E1FA-1D5A-FBD4-4547-812584DFA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04" y="1767831"/>
            <a:ext cx="2397551" cy="42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BC95-4B96-C447-EF68-A7338952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" y="127263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Analysis(EDA):</a:t>
            </a:r>
            <a:br>
              <a:rPr lang="en-IN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100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plots:</a:t>
            </a:r>
            <a:br>
              <a:rPr lang="en-IN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A56A6-2317-6310-9591-1524B5F89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918" y="1690688"/>
            <a:ext cx="5865298" cy="5040049"/>
          </a:xfrm>
        </p:spPr>
        <p:txBody>
          <a:bodyPr/>
          <a:lstStyle/>
          <a:p>
            <a:r>
              <a:rPr lang="en-US" sz="2400" dirty="0"/>
              <a:t>The below scatter plot shows the information Scatter Plot- Adjusted temperature vs Usage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E5AC2-6F95-43B6-BE90-CC81F6BE4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825" y="1690687"/>
            <a:ext cx="5428974" cy="4802187"/>
          </a:xfrm>
        </p:spPr>
        <p:txBody>
          <a:bodyPr>
            <a:normAutofit/>
          </a:bodyPr>
          <a:lstStyle/>
          <a:p>
            <a:r>
              <a:rPr lang="en-US" sz="2400" dirty="0"/>
              <a:t>The below scatter plot shows the information Scatter Plot- Temperature vs Count</a:t>
            </a:r>
            <a:endParaRPr lang="en-IN" sz="2400" dirty="0"/>
          </a:p>
        </p:txBody>
      </p:sp>
      <p:pic>
        <p:nvPicPr>
          <p:cNvPr id="6" name="Picture 5" descr="A diagram of a graph">
            <a:extLst>
              <a:ext uri="{FF2B5EF4-FFF2-40B4-BE49-F238E27FC236}">
                <a16:creationId xmlns:a16="http://schemas.microsoft.com/office/drawing/2014/main" id="{E6DF84FB-DE96-7429-6AE3-5F8AD904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5" y="3157906"/>
            <a:ext cx="4714188" cy="3469402"/>
          </a:xfrm>
          <a:prstGeom prst="rect">
            <a:avLst/>
          </a:prstGeom>
        </p:spPr>
      </p:pic>
      <p:pic>
        <p:nvPicPr>
          <p:cNvPr id="8" name="Picture 7" descr="A diagram of a graph">
            <a:extLst>
              <a:ext uri="{FF2B5EF4-FFF2-40B4-BE49-F238E27FC236}">
                <a16:creationId xmlns:a16="http://schemas.microsoft.com/office/drawing/2014/main" id="{465A7243-3F39-6462-285B-EEF729752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02" y="3157906"/>
            <a:ext cx="4511431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7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784F-3981-5288-E87D-C999829B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plots: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comparison of a graph&#10;&#10;Description automatically generated">
            <a:extLst>
              <a:ext uri="{FF2B5EF4-FFF2-40B4-BE49-F238E27FC236}">
                <a16:creationId xmlns:a16="http://schemas.microsoft.com/office/drawing/2014/main" id="{E63D4456-D8AC-447E-01B1-B725BFE18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754268"/>
            <a:ext cx="8947150" cy="2792501"/>
          </a:xfrm>
        </p:spPr>
      </p:pic>
      <p:pic>
        <p:nvPicPr>
          <p:cNvPr id="11" name="Picture 10" descr="A comparison of a graph&#10;&#10;Description automatically generated">
            <a:extLst>
              <a:ext uri="{FF2B5EF4-FFF2-40B4-BE49-F238E27FC236}">
                <a16:creationId xmlns:a16="http://schemas.microsoft.com/office/drawing/2014/main" id="{D746749E-BC9C-082C-F986-74EDAD21F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" y="1441515"/>
            <a:ext cx="10515600" cy="2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7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E340-24B5-8F1D-D9DE-41DD31D0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 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AD488FAE-8A33-44D2-922D-E1A7E147D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684E7-FC3D-4F0E-9F70-C69B3BEFC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284F65F-D81D-4196-A4FB-F1C7EAC5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E41EA-15C8-4C96-84B8-F9BBB96B5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D2B0-F398-51F7-71E8-692B48BD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chemeClr val="bg1"/>
                </a:solidFill>
              </a:rPr>
              <a:t>     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metrics for regression include Mean Squared Error (MSE),   Root Mean Squared Error (RMSE), and R-squared (R²). These metrics measure the goodness of fit and predictive accuracy.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Regression Models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Ridge Regression, Support Vector Regression, Ensemble Regressor, Random Forest Regressor</a:t>
            </a:r>
          </a:p>
        </p:txBody>
      </p:sp>
      <p:pic>
        <p:nvPicPr>
          <p:cNvPr id="5" name="Picture 4" descr="A white paper with numbers and a black text&#10;&#10;Description automatically generated">
            <a:extLst>
              <a:ext uri="{FF2B5EF4-FFF2-40B4-BE49-F238E27FC236}">
                <a16:creationId xmlns:a16="http://schemas.microsoft.com/office/drawing/2014/main" id="{E9F6A399-34D2-72F9-6DB6-2A19F9AE5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2" y="4133850"/>
            <a:ext cx="6210098" cy="24574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611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6DA6-14B8-983F-81BD-D96AE8AF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close-up of a list of numbers">
            <a:extLst>
              <a:ext uri="{FF2B5EF4-FFF2-40B4-BE49-F238E27FC236}">
                <a16:creationId xmlns:a16="http://schemas.microsoft.com/office/drawing/2014/main" id="{F45340D8-1D70-376D-35F1-D3A78517D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3" y="2350687"/>
            <a:ext cx="11511135" cy="2156626"/>
          </a:xfrm>
        </p:spPr>
      </p:pic>
    </p:spTree>
    <p:extLst>
      <p:ext uri="{BB962C8B-B14F-4D97-AF65-F5344CB8AC3E}">
        <p14:creationId xmlns:p14="http://schemas.microsoft.com/office/powerpoint/2010/main" val="371547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5C95-92CF-2F33-B76F-E103AF7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Map:</a:t>
            </a:r>
            <a:endParaRPr lang="en-IN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E861AA-C132-46DE-DF1C-059F9F42D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12" y="1838741"/>
            <a:ext cx="9111245" cy="4502424"/>
          </a:xfrm>
        </p:spPr>
      </p:pic>
    </p:spTree>
    <p:extLst>
      <p:ext uri="{BB962C8B-B14F-4D97-AF65-F5344CB8AC3E}">
        <p14:creationId xmlns:p14="http://schemas.microsoft.com/office/powerpoint/2010/main" val="3236396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</TotalTime>
  <Words>405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</vt:lpstr>
      <vt:lpstr>NUMBER OF BIKE USERS IN THE CITY PREDICTION</vt:lpstr>
      <vt:lpstr>Dataset :</vt:lpstr>
      <vt:lpstr> Data Pre-processing :  </vt:lpstr>
      <vt:lpstr>DATA CLEANING:</vt:lpstr>
      <vt:lpstr> Exploratory Data Analysis(EDA):     Scatter plots: </vt:lpstr>
      <vt:lpstr>Bar plots: </vt:lpstr>
      <vt:lpstr>Regression: </vt:lpstr>
      <vt:lpstr>Random Forest Model :</vt:lpstr>
      <vt:lpstr>Heat Map:</vt:lpstr>
      <vt:lpstr>Feature Importance:</vt:lpstr>
      <vt:lpstr>OBSERVATIONS:</vt:lpstr>
      <vt:lpstr>INFERNCES &amp; CONCLUSION :</vt:lpstr>
      <vt:lpstr>https://colab.research.google.com/drive/1xjd_mxaaPADKwR8rAk4yDe2JDTV1Qix2?usp=sharing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OF BIKE USERS IN THE CITY PREDICTION</dc:title>
  <dc:creator>Akash Reddy</dc:creator>
  <cp:lastModifiedBy>Akash Reddy</cp:lastModifiedBy>
  <cp:revision>5</cp:revision>
  <dcterms:created xsi:type="dcterms:W3CDTF">2023-11-02T13:31:11Z</dcterms:created>
  <dcterms:modified xsi:type="dcterms:W3CDTF">2023-11-02T17:26:36Z</dcterms:modified>
</cp:coreProperties>
</file>