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78" r:id="rId3"/>
    <p:sldId id="258" r:id="rId4"/>
    <p:sldId id="268" r:id="rId5"/>
    <p:sldId id="274" r:id="rId6"/>
    <p:sldId id="309" r:id="rId7"/>
    <p:sldId id="310" r:id="rId8"/>
    <p:sldId id="311" r:id="rId9"/>
    <p:sldId id="275" r:id="rId10"/>
    <p:sldId id="308" r:id="rId11"/>
    <p:sldId id="306" r:id="rId12"/>
    <p:sldId id="307" r:id="rId13"/>
    <p:sldId id="294" r:id="rId14"/>
    <p:sldId id="292" r:id="rId15"/>
    <p:sldId id="282" r:id="rId16"/>
    <p:sldId id="284" r:id="rId17"/>
    <p:sldId id="285" r:id="rId18"/>
    <p:sldId id="286" r:id="rId19"/>
    <p:sldId id="298" r:id="rId20"/>
    <p:sldId id="287" r:id="rId21"/>
    <p:sldId id="288" r:id="rId22"/>
    <p:sldId id="289" r:id="rId23"/>
    <p:sldId id="290" r:id="rId24"/>
    <p:sldId id="276" r:id="rId25"/>
    <p:sldId id="291" r:id="rId26"/>
    <p:sldId id="312" r:id="rId27"/>
    <p:sldId id="313" r:id="rId28"/>
    <p:sldId id="316" r:id="rId29"/>
    <p:sldId id="319" r:id="rId30"/>
    <p:sldId id="320" r:id="rId31"/>
    <p:sldId id="321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492" autoAdjust="0"/>
  </p:normalViewPr>
  <p:slideViewPr>
    <p:cSldViewPr>
      <p:cViewPr>
        <p:scale>
          <a:sx n="90" d="100"/>
          <a:sy n="90" d="100"/>
        </p:scale>
        <p:origin x="42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GrabURJob.com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pPr/>
              <a:t>3/29/2014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GrabURJob.com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GrabURJob.com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pPr/>
              <a:t>3/29/2014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GrabURJob.com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547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1F91-E055-48FD-8D1D-993734C63395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1C75-BFD1-49A7-9174-459FB141409D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7331-0E48-421A-8700-8572FA2B7564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0AC-05A0-4FDD-87F0-38866987B5EB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BF9C-222A-441C-8339-DA983E9B58E4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1A61-34F6-47D4-A96F-33DFD73A92A8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6BE-7631-46E9-88A8-E2A02C76D35D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D30-5D38-48DE-9180-67886317AF57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243-BD9F-4DC1-A41D-F22939F2EA28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CEA-6E92-47A9-8D59-3CC5C1A70E46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DFD1-A784-48D6-9DD7-D852BE9CFB9E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GrabURJob.com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616CA9-678C-42BC-ABEB-8C1F80250E41}" type="datetime1">
              <a:rPr lang="en-US" smtClean="0"/>
              <a:pPr/>
              <a:t>3/29/2014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52400"/>
            <a:ext cx="10819130" cy="129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MAR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600200"/>
            <a:ext cx="10590529" cy="4572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800" dirty="0" smtClean="0"/>
              <a:t>  </a:t>
            </a:r>
          </a:p>
          <a:p>
            <a:pPr>
              <a:buNone/>
            </a:pPr>
            <a:endParaRPr lang="en-US" sz="4800" dirty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							</a:t>
            </a:r>
          </a:p>
          <a:p>
            <a:pPr>
              <a:buNone/>
            </a:pPr>
            <a:r>
              <a:rPr lang="en-US" sz="4800" dirty="0" smtClean="0"/>
              <a:t>							PROJECT GUIDE</a:t>
            </a:r>
          </a:p>
          <a:p>
            <a:pPr>
              <a:buNone/>
            </a:pPr>
            <a:r>
              <a:rPr lang="en-US" sz="2600" dirty="0" smtClean="0"/>
              <a:t>								</a:t>
            </a:r>
            <a:r>
              <a:rPr lang="en-US" sz="3700" dirty="0" smtClean="0"/>
              <a:t>MRS.M.SathiyaPriya								</a:t>
            </a:r>
          </a:p>
          <a:p>
            <a:pPr>
              <a:buNone/>
            </a:pPr>
            <a:r>
              <a:rPr lang="en-US" sz="2600" dirty="0" smtClean="0"/>
              <a:t>							</a:t>
            </a:r>
            <a:r>
              <a:rPr lang="en-US" sz="3700" b="1" dirty="0" smtClean="0"/>
              <a:t>SUBMITTED BY</a:t>
            </a:r>
          </a:p>
          <a:p>
            <a:pPr>
              <a:buNone/>
            </a:pPr>
            <a:r>
              <a:rPr lang="en-US" dirty="0" smtClean="0"/>
              <a:t>								</a:t>
            </a:r>
            <a:r>
              <a:rPr lang="en-US" sz="3700" dirty="0" smtClean="0"/>
              <a:t>S.JananiDevi</a:t>
            </a:r>
          </a:p>
          <a:p>
            <a:pPr>
              <a:buNone/>
            </a:pPr>
            <a:r>
              <a:rPr lang="en-US" sz="3700" dirty="0" smtClean="0"/>
              <a:t>								K.KalaiVani</a:t>
            </a:r>
          </a:p>
          <a:p>
            <a:pPr>
              <a:buNone/>
            </a:pPr>
            <a:r>
              <a:rPr lang="en-US" sz="3700" dirty="0" smtClean="0"/>
              <a:t>								R.Nilavarasi</a:t>
            </a:r>
          </a:p>
          <a:p>
            <a:pPr>
              <a:buNone/>
            </a:pPr>
            <a:r>
              <a:rPr lang="en-US" sz="3700" dirty="0" smtClean="0"/>
              <a:t>							</a:t>
            </a:r>
            <a:endParaRPr lang="en-US" sz="3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0012" y="1600200"/>
            <a:ext cx="83058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2050" name="Picture 2" descr="I: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79" y="1600200"/>
            <a:ext cx="7510433" cy="41294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4098" name="Picture 2" descr="C:\F Drive\Final Year Projects\eMAR\Reviews\1_Review\Login_Seque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1600200"/>
            <a:ext cx="10868025" cy="3990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91568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47800"/>
            <a:ext cx="8077200" cy="4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526834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eMAR </a:t>
            </a:r>
            <a:r>
              <a:rPr lang="en-US" dirty="0" smtClean="0"/>
              <a:t>Web Application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</a:p>
          <a:p>
            <a:r>
              <a:rPr lang="en-US" dirty="0" smtClean="0"/>
              <a:t>Registration Module</a:t>
            </a:r>
          </a:p>
          <a:p>
            <a:r>
              <a:rPr lang="en-US" dirty="0" smtClean="0"/>
              <a:t>Patients profile module</a:t>
            </a:r>
          </a:p>
          <a:p>
            <a:r>
              <a:rPr lang="en-US" dirty="0"/>
              <a:t>Appointment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Doctors Medication module</a:t>
            </a:r>
          </a:p>
          <a:p>
            <a:endParaRPr lang="en-US" dirty="0"/>
          </a:p>
          <a:p>
            <a:pPr marL="3608200" lvl="8" indent="0">
              <a:buNone/>
            </a:pPr>
            <a:r>
              <a:rPr lang="en-US" dirty="0" smtClean="0"/>
              <a:t>                                   </a:t>
            </a:r>
            <a:r>
              <a:rPr lang="en-US" sz="4800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172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1" y="1676400"/>
            <a:ext cx="95250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796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34" y="1600200"/>
            <a:ext cx="918375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612" y="2514600"/>
            <a:ext cx="1066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74088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Profile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00198"/>
            <a:ext cx="9906000" cy="464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24283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600200"/>
            <a:ext cx="9296400" cy="44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844818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676400"/>
            <a:ext cx="975106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524000"/>
            <a:ext cx="9829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9661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mobile phones with NFC technology used for clinical trials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Based on the automatic </a:t>
            </a:r>
            <a:r>
              <a:rPr lang="en-US" dirty="0" smtClean="0"/>
              <a:t>patient identification </a:t>
            </a:r>
            <a:r>
              <a:rPr lang="en-US" dirty="0"/>
              <a:t>via NFC using the mobile device, physicians </a:t>
            </a:r>
            <a:r>
              <a:rPr lang="en-US" dirty="0" smtClean="0"/>
              <a:t>can easily  </a:t>
            </a:r>
            <a:r>
              <a:rPr lang="en-US" dirty="0"/>
              <a:t>edit/add </a:t>
            </a:r>
            <a:r>
              <a:rPr lang="en-US" dirty="0" smtClean="0"/>
              <a:t>patient information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manually selecting the patient from a list.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GrabURJob.com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524001"/>
            <a:ext cx="1016317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70686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70" y="1524001"/>
            <a:ext cx="985524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8122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533400"/>
            <a:ext cx="9751060" cy="914400"/>
          </a:xfrm>
        </p:spPr>
        <p:txBody>
          <a:bodyPr/>
          <a:lstStyle/>
          <a:p>
            <a:r>
              <a:rPr lang="en-US" dirty="0" smtClean="0"/>
              <a:t>Medication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612" y="533400"/>
            <a:ext cx="7315200" cy="139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79612" y="1828800"/>
            <a:ext cx="60310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93389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905000"/>
            <a:ext cx="4846837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65612" y="477907"/>
            <a:ext cx="527810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32" y="3317681"/>
            <a:ext cx="5977768" cy="28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212" y="3810000"/>
            <a:ext cx="4866058" cy="242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228600"/>
            <a:ext cx="483688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05662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eMAR Android </a:t>
            </a:r>
            <a:r>
              <a:rPr lang="en-US" dirty="0" smtClean="0"/>
              <a:t>Application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</a:p>
          <a:p>
            <a:r>
              <a:rPr lang="en-US" dirty="0" smtClean="0"/>
              <a:t>WRS Home Activity</a:t>
            </a:r>
          </a:p>
          <a:p>
            <a:r>
              <a:rPr lang="en-US" dirty="0" smtClean="0"/>
              <a:t>Patient Detail Activity</a:t>
            </a:r>
          </a:p>
          <a:p>
            <a:r>
              <a:rPr lang="en-US" dirty="0" smtClean="0"/>
              <a:t>Medical History Activity</a:t>
            </a:r>
          </a:p>
          <a:p>
            <a:r>
              <a:rPr lang="en-US" dirty="0" smtClean="0"/>
              <a:t>WRA Activity</a:t>
            </a:r>
          </a:p>
          <a:p>
            <a:r>
              <a:rPr lang="en-US" dirty="0" smtClean="0"/>
              <a:t>Update WRA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700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                 WRS Home Activity     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812" y="1676400"/>
            <a:ext cx="3126658" cy="4572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012" y="1676400"/>
            <a:ext cx="3067050" cy="457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52400"/>
            <a:ext cx="10209529" cy="1295400"/>
          </a:xfrm>
        </p:spPr>
        <p:txBody>
          <a:bodyPr/>
          <a:lstStyle/>
          <a:p>
            <a:r>
              <a:rPr lang="en-US" dirty="0" smtClean="0"/>
              <a:t>Patient Detail Activity       Medical History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12" y="1600200"/>
            <a:ext cx="25336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012" y="1752600"/>
            <a:ext cx="2590799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52400"/>
            <a:ext cx="10361929" cy="1295400"/>
          </a:xfrm>
        </p:spPr>
        <p:txBody>
          <a:bodyPr/>
          <a:lstStyle/>
          <a:p>
            <a:r>
              <a:rPr lang="en-US" dirty="0" smtClean="0"/>
              <a:t>WRA Activity      		 Update WRA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2412" y="1447800"/>
            <a:ext cx="2971800" cy="4572000"/>
          </a:xfrm>
          <a:prstGeom prst="rect">
            <a:avLst/>
          </a:prstGeom>
        </p:spPr>
      </p:pic>
      <p:pic>
        <p:nvPicPr>
          <p:cNvPr id="6" name="Content Placeholder 4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1612" y="1447800"/>
            <a:ext cx="297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Phonegap: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8" name="Picture 7" descr="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7012" y="1676400"/>
            <a:ext cx="3688373" cy="44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447800"/>
            <a:ext cx="975106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5" name="Picture 4" descr="Regist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1812" y="1600200"/>
            <a:ext cx="3657600" cy="4730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 hospital is using a </a:t>
            </a:r>
            <a:r>
              <a:rPr lang="en-US" b="1" u="sng" dirty="0" smtClean="0"/>
              <a:t>Notepads</a:t>
            </a:r>
            <a:r>
              <a:rPr lang="en-US" dirty="0" smtClean="0"/>
              <a:t> to maintain patient details. In some private hospitals uses </a:t>
            </a:r>
            <a:r>
              <a:rPr lang="en-US" b="1" u="sng" dirty="0"/>
              <a:t>B</a:t>
            </a:r>
            <a:r>
              <a:rPr lang="en-US" b="1" u="sng" dirty="0" smtClean="0"/>
              <a:t>arcode System</a:t>
            </a:r>
          </a:p>
          <a:p>
            <a:r>
              <a:rPr lang="en-US" dirty="0" smtClean="0"/>
              <a:t>Maintainability Headache.</a:t>
            </a:r>
          </a:p>
          <a:p>
            <a:r>
              <a:rPr lang="en-US" dirty="0" smtClean="0"/>
              <a:t>Time </a:t>
            </a:r>
            <a:r>
              <a:rPr lang="en-US" dirty="0"/>
              <a:t>consuming and Human </a:t>
            </a:r>
            <a:r>
              <a:rPr lang="en-US" dirty="0" smtClean="0"/>
              <a:t>Errors. (</a:t>
            </a:r>
            <a:r>
              <a:rPr lang="en-US" i="1" dirty="0" smtClean="0"/>
              <a:t>Barcodes </a:t>
            </a:r>
            <a:r>
              <a:rPr lang="en-US" i="1" dirty="0"/>
              <a:t>can be really difficult to </a:t>
            </a:r>
            <a:r>
              <a:rPr lang="en-US" i="1" dirty="0" smtClean="0"/>
              <a:t>scan)</a:t>
            </a:r>
            <a:endParaRPr lang="en-US" dirty="0" smtClean="0"/>
          </a:p>
          <a:p>
            <a:r>
              <a:rPr lang="en-US" dirty="0" smtClean="0"/>
              <a:t>Portability.</a:t>
            </a:r>
            <a:endParaRPr lang="en-US" dirty="0"/>
          </a:p>
          <a:p>
            <a:endParaRPr lang="en-US" b="1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0812" y="1295400"/>
            <a:ext cx="3962400" cy="5003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solution </a:t>
            </a:r>
            <a:r>
              <a:rPr lang="en-US" dirty="0"/>
              <a:t>combines Android </a:t>
            </a:r>
            <a:r>
              <a:rPr lang="en-US" dirty="0" smtClean="0"/>
              <a:t>tablet with </a:t>
            </a:r>
            <a:r>
              <a:rPr lang="en-US" dirty="0"/>
              <a:t>NFC tags attached to </a:t>
            </a:r>
            <a:r>
              <a:rPr lang="en-US" dirty="0" smtClean="0"/>
              <a:t>patients </a:t>
            </a:r>
            <a:r>
              <a:rPr lang="en-US" dirty="0" smtClean="0"/>
              <a:t>wristbands.</a:t>
            </a:r>
          </a:p>
          <a:p>
            <a:r>
              <a:rPr lang="en-US" dirty="0" smtClean="0"/>
              <a:t>Web Application to store and maintain patients medical history.</a:t>
            </a:r>
          </a:p>
          <a:p>
            <a:r>
              <a:rPr lang="en-US" dirty="0" smtClean="0"/>
              <a:t>TAP to view patients information. Fast retrieval of patient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421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requirements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to Host eMARs Web application</a:t>
            </a:r>
          </a:p>
          <a:p>
            <a:pPr lvl="1"/>
            <a:r>
              <a:rPr lang="en-US" dirty="0"/>
              <a:t>Intel®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2GB Memory</a:t>
            </a:r>
          </a:p>
          <a:p>
            <a:pPr lvl="1"/>
            <a:r>
              <a:rPr lang="en-US" dirty="0" smtClean="0"/>
              <a:t>100 GB HDD</a:t>
            </a:r>
          </a:p>
          <a:p>
            <a:r>
              <a:rPr lang="en-US" dirty="0" smtClean="0"/>
              <a:t>Mobile to Host Android App</a:t>
            </a:r>
          </a:p>
          <a:p>
            <a:pPr lvl="1"/>
            <a:r>
              <a:rPr lang="en-US" dirty="0" smtClean="0"/>
              <a:t>Any NFC enabled mobile (Nexus 4,5, Galaxy III, IV)</a:t>
            </a:r>
          </a:p>
          <a:p>
            <a:r>
              <a:rPr lang="en-US" dirty="0" smtClean="0"/>
              <a:t>NFC Tag</a:t>
            </a:r>
          </a:p>
          <a:p>
            <a:pPr marL="3608200" lvl="8" indent="0">
              <a:buNone/>
            </a:pPr>
            <a:r>
              <a:rPr lang="en-US" sz="4800" dirty="0" smtClean="0"/>
              <a:t>			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714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</a:t>
            </a:r>
            <a:r>
              <a:rPr lang="en-US" dirty="0" smtClean="0"/>
              <a:t>-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smtClean="0"/>
              <a:t>OS</a:t>
            </a:r>
            <a:endParaRPr lang="en-US" dirty="0" smtClean="0"/>
          </a:p>
          <a:p>
            <a:pPr lvl="1"/>
            <a:r>
              <a:rPr lang="en-US" dirty="0"/>
              <a:t>Java 7</a:t>
            </a:r>
          </a:p>
          <a:p>
            <a:pPr lvl="1"/>
            <a:r>
              <a:rPr lang="en-US" dirty="0"/>
              <a:t>Tomcat </a:t>
            </a:r>
            <a:r>
              <a:rPr lang="en-US" dirty="0" smtClean="0"/>
              <a:t>7</a:t>
            </a:r>
          </a:p>
          <a:p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Android 4</a:t>
            </a:r>
          </a:p>
          <a:p>
            <a:pPr lvl="1"/>
            <a:r>
              <a:rPr lang="en-US" dirty="0" smtClean="0"/>
              <a:t>PhoneGap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9974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37" y="990600"/>
            <a:ext cx="4025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6" y="1447800"/>
            <a:ext cx="444234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410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1026" name="Picture 2" descr="C:\F Drive\Final Year Projects\eMAR\Images\eMAR_Sys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524000"/>
            <a:ext cx="9067800" cy="3679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20810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GrabURJob.com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703567"/>
            <a:ext cx="9525000" cy="394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80348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2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Custom</PresentationFormat>
  <Paragraphs>120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TS102787942</vt:lpstr>
      <vt:lpstr>EMAR</vt:lpstr>
      <vt:lpstr>ABSTRACT</vt:lpstr>
      <vt:lpstr>Problem Statement</vt:lpstr>
      <vt:lpstr>Proposed Solution</vt:lpstr>
      <vt:lpstr>System requirements - Hardware</vt:lpstr>
      <vt:lpstr>System requirements - Software</vt:lpstr>
      <vt:lpstr>Requirement</vt:lpstr>
      <vt:lpstr>Architecture Diagram</vt:lpstr>
      <vt:lpstr>High-Level Design</vt:lpstr>
      <vt:lpstr>UseCase Diagram</vt:lpstr>
      <vt:lpstr>Class Diagram</vt:lpstr>
      <vt:lpstr>Business Layer</vt:lpstr>
      <vt:lpstr>Data Model</vt:lpstr>
      <vt:lpstr>eMAR Web Application Modules</vt:lpstr>
      <vt:lpstr>HOME PAGE</vt:lpstr>
      <vt:lpstr>Registration Module</vt:lpstr>
      <vt:lpstr>Patient Profile</vt:lpstr>
      <vt:lpstr>Login</vt:lpstr>
      <vt:lpstr>Patient Home Page</vt:lpstr>
      <vt:lpstr>Appointment Module</vt:lpstr>
      <vt:lpstr>Search Page</vt:lpstr>
      <vt:lpstr>Medication Module</vt:lpstr>
      <vt:lpstr>Demo</vt:lpstr>
      <vt:lpstr>eMAR Android Application Modules</vt:lpstr>
      <vt:lpstr>Login Activity                  WRS Home Activity                            </vt:lpstr>
      <vt:lpstr>Patient Detail Activity       Medical History Activity</vt:lpstr>
      <vt:lpstr>WRA Activity         Update WRA Activity</vt:lpstr>
      <vt:lpstr>Phonegap: Home Page</vt:lpstr>
      <vt:lpstr>User Registration</vt:lpstr>
      <vt:lpstr>Login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2013-12-21T07:29:28Z</dcterms:created>
  <dcterms:modified xsi:type="dcterms:W3CDTF">2014-03-30T00:54:06Z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