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61" r:id="rId3"/>
    <p:sldId id="264" r:id="rId4"/>
    <p:sldId id="265" r:id="rId5"/>
    <p:sldId id="269" r:id="rId6"/>
    <p:sldId id="263" r:id="rId7"/>
    <p:sldId id="266" r:id="rId8"/>
    <p:sldId id="267" r:id="rId9"/>
    <p:sldId id="268" r:id="rId10"/>
    <p:sldId id="270" r:id="rId11"/>
    <p:sldId id="271" r:id="rId12"/>
    <p:sldId id="257" r:id="rId13"/>
    <p:sldId id="259" r:id="rId14"/>
    <p:sldId id="26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98D9F6AB-518D-4A7F-A846-AB79E37D7D0D}" type="datetimeFigureOut">
              <a:rPr lang="en-IN" smtClean="0"/>
              <a:t>20-11-2014</a:t>
            </a:fld>
            <a:endParaRPr lang="en-IN"/>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IN"/>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7EA1C279-F40E-48C9-A7BC-D7B3F3D9AAC7}" type="slidenum">
              <a:rPr lang="en-IN" smtClean="0"/>
              <a:t>‹#›</a:t>
            </a:fld>
            <a:endParaRPr lang="en-IN"/>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9F6AB-518D-4A7F-A846-AB79E37D7D0D}" type="datetimeFigureOut">
              <a:rPr lang="en-IN" smtClean="0"/>
              <a:t>20-11-2014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9F6AB-518D-4A7F-A846-AB79E37D7D0D}" type="datetimeFigureOut">
              <a:rPr lang="en-IN" smtClean="0"/>
              <a:t>20-11-2014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9F6AB-518D-4A7F-A846-AB79E37D7D0D}" type="datetimeFigureOut">
              <a:rPr lang="en-IN" smtClean="0"/>
              <a:t>20-11-2014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9F6AB-518D-4A7F-A846-AB79E37D7D0D}" type="datetimeFigureOut">
              <a:rPr lang="en-IN" smtClean="0"/>
              <a:t>20-11-2014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8D9F6AB-518D-4A7F-A846-AB79E37D7D0D}" type="datetimeFigureOut">
              <a:rPr lang="en-IN" smtClean="0"/>
              <a:t>20-11-2014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1C279-F40E-48C9-A7BC-D7B3F3D9AAC7}" type="slidenum">
              <a:rPr lang="en-IN" smtClean="0"/>
              <a:t>‹#›</a:t>
            </a:fld>
            <a:endParaRPr lang="en-IN"/>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8D9F6AB-518D-4A7F-A846-AB79E37D7D0D}" type="datetimeFigureOut">
              <a:rPr lang="en-IN" smtClean="0"/>
              <a:t>20-11-2014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1C279-F40E-48C9-A7BC-D7B3F3D9AAC7}" type="slidenum">
              <a:rPr lang="en-IN" smtClean="0"/>
              <a:t>‹#›</a:t>
            </a:fld>
            <a:endParaRPr lang="en-IN"/>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D9F6AB-518D-4A7F-A846-AB79E37D7D0D}" type="datetimeFigureOut">
              <a:rPr lang="en-IN" smtClean="0"/>
              <a:t>20-11-2014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9F6AB-518D-4A7F-A846-AB79E37D7D0D}" type="datetimeFigureOut">
              <a:rPr lang="en-IN" smtClean="0"/>
              <a:t>20-11-2014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9F6AB-518D-4A7F-A846-AB79E37D7D0D}" type="datetimeFigureOut">
              <a:rPr lang="en-IN" smtClean="0"/>
              <a:t>20-11-2014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9F6AB-518D-4A7F-A846-AB79E37D7D0D}" type="datetimeFigureOut">
              <a:rPr lang="en-IN" smtClean="0"/>
              <a:t>20-11-2014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1C279-F40E-48C9-A7BC-D7B3F3D9AAC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98D9F6AB-518D-4A7F-A846-AB79E37D7D0D}" type="datetimeFigureOut">
              <a:rPr lang="en-IN" smtClean="0"/>
              <a:t>20-11-2014</a:t>
            </a:fld>
            <a:endParaRPr lang="en-IN"/>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IN"/>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7EA1C279-F40E-48C9-A7BC-D7B3F3D9AA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enerative_model" TargetMode="External"/><Relationship Id="rId2" Type="http://schemas.openxmlformats.org/officeDocument/2006/relationships/hyperlink" Target="http://en.wikipedia.org/wiki/Natural_language_processing" TargetMode="External"/><Relationship Id="rId1" Type="http://schemas.openxmlformats.org/officeDocument/2006/relationships/slideLayout" Target="../slideLayouts/slideLayout2.xml"/><Relationship Id="rId5" Type="http://schemas.openxmlformats.org/officeDocument/2006/relationships/hyperlink" Target="http://en.wikipedia.org/wiki/Function_word" TargetMode="External"/><Relationship Id="rId4" Type="http://schemas.openxmlformats.org/officeDocument/2006/relationships/hyperlink" Target="http://en.wikipedia.org/wiki/Latent_variabl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DOCUMENT CLUSTERING</a:t>
            </a:r>
            <a:endParaRPr lang="en-IN" dirty="0"/>
          </a:p>
        </p:txBody>
      </p:sp>
    </p:spTree>
    <p:extLst>
      <p:ext uri="{BB962C8B-B14F-4D97-AF65-F5344CB8AC3E}">
        <p14:creationId xmlns:p14="http://schemas.microsoft.com/office/powerpoint/2010/main" val="323170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457200" y="6356350"/>
            <a:ext cx="2133600" cy="365125"/>
          </a:xfrm>
        </p:spPr>
        <p:txBody>
          <a:bodyPr/>
          <a:lstStyle/>
          <a:p>
            <a:r>
              <a:rPr lang="en-US" dirty="0" smtClean="0"/>
              <a:t> </a:t>
            </a:r>
            <a:endParaRPr lang="en-US" dirty="0"/>
          </a:p>
        </p:txBody>
      </p:sp>
      <p:sp>
        <p:nvSpPr>
          <p:cNvPr id="5" name="Slide Number Placeholder 4"/>
          <p:cNvSpPr>
            <a:spLocks noGrp="1"/>
          </p:cNvSpPr>
          <p:nvPr>
            <p:ph type="sldNum" sz="quarter" idx="11"/>
          </p:nvPr>
        </p:nvSpPr>
        <p:spPr>
          <a:xfrm>
            <a:off x="3124200" y="6356350"/>
            <a:ext cx="2895600" cy="365125"/>
          </a:xfrm>
        </p:spPr>
        <p:txBody>
          <a:bodyPr/>
          <a:lstStyle/>
          <a:p>
            <a:fld id="{46BAA374-A49D-4B0D-9E19-3CE830A6A686}" type="slidenum">
              <a:rPr lang="en-US"/>
              <a:pPr/>
              <a:t>10</a:t>
            </a:fld>
            <a:endParaRPr lang="en-US"/>
          </a:p>
        </p:txBody>
      </p:sp>
      <p:sp>
        <p:nvSpPr>
          <p:cNvPr id="6" name="Rectangle 2"/>
          <p:cNvSpPr>
            <a:spLocks noGrp="1" noChangeArrowheads="1"/>
          </p:cNvSpPr>
          <p:nvPr>
            <p:ph type="title"/>
          </p:nvPr>
        </p:nvSpPr>
        <p:spPr>
          <a:xfrm>
            <a:off x="838200" y="609600"/>
            <a:ext cx="7924800" cy="1143000"/>
          </a:xfrm>
        </p:spPr>
        <p:txBody>
          <a:bodyPr/>
          <a:lstStyle/>
          <a:p>
            <a:r>
              <a:rPr lang="en-US" dirty="0"/>
              <a:t>Topic Model: Plate Notation</a:t>
            </a:r>
          </a:p>
        </p:txBody>
      </p:sp>
      <p:grpSp>
        <p:nvGrpSpPr>
          <p:cNvPr id="7" name="Group 81"/>
          <p:cNvGrpSpPr>
            <a:grpSpLocks/>
          </p:cNvGrpSpPr>
          <p:nvPr/>
        </p:nvGrpSpPr>
        <p:grpSpPr bwMode="auto">
          <a:xfrm>
            <a:off x="4114800" y="2209800"/>
            <a:ext cx="3962400" cy="4267200"/>
            <a:chOff x="2592" y="1392"/>
            <a:chExt cx="2496" cy="2688"/>
          </a:xfrm>
        </p:grpSpPr>
        <p:grpSp>
          <p:nvGrpSpPr>
            <p:cNvPr id="8" name="Group 33"/>
            <p:cNvGrpSpPr>
              <a:grpSpLocks/>
            </p:cNvGrpSpPr>
            <p:nvPr/>
          </p:nvGrpSpPr>
          <p:grpSpPr bwMode="auto">
            <a:xfrm>
              <a:off x="2592" y="2064"/>
              <a:ext cx="1536" cy="2016"/>
              <a:chOff x="2592" y="2064"/>
              <a:chExt cx="1536" cy="2016"/>
            </a:xfrm>
          </p:grpSpPr>
          <p:sp>
            <p:nvSpPr>
              <p:cNvPr id="12" name="Rectangle 34"/>
              <p:cNvSpPr>
                <a:spLocks noChangeArrowheads="1"/>
              </p:cNvSpPr>
              <p:nvPr/>
            </p:nvSpPr>
            <p:spPr bwMode="auto">
              <a:xfrm>
                <a:off x="2592" y="2064"/>
                <a:ext cx="1536" cy="2016"/>
              </a:xfrm>
              <a:prstGeom prst="rect">
                <a:avLst/>
              </a:prstGeom>
              <a:noFill/>
              <a:ln w="28575">
                <a:solidFill>
                  <a:srgbClr val="FF0000"/>
                </a:solidFill>
                <a:miter lim="800000"/>
                <a:headEnd/>
                <a:tailEnd/>
              </a:ln>
              <a:effectLst/>
            </p:spPr>
            <p:txBody>
              <a:bodyPr wrap="none" anchor="ctr"/>
              <a:lstStyle/>
              <a:p>
                <a:endParaRPr lang="en-IN"/>
              </a:p>
            </p:txBody>
          </p:sp>
          <p:sp>
            <p:nvSpPr>
              <p:cNvPr id="13" name="Text Box 35"/>
              <p:cNvSpPr txBox="1">
                <a:spLocks noChangeArrowheads="1"/>
              </p:cNvSpPr>
              <p:nvPr/>
            </p:nvSpPr>
            <p:spPr bwMode="auto">
              <a:xfrm>
                <a:off x="3840" y="3840"/>
                <a:ext cx="240" cy="173"/>
              </a:xfrm>
              <a:prstGeom prst="rect">
                <a:avLst/>
              </a:prstGeom>
              <a:noFill/>
              <a:ln w="9525">
                <a:noFill/>
                <a:miter lim="800000"/>
                <a:headEnd/>
                <a:tailEnd/>
              </a:ln>
              <a:effectLst/>
            </p:spPr>
            <p:txBody>
              <a:bodyPr lIns="0" tIns="0" rIns="0" bIns="0">
                <a:spAutoFit/>
              </a:bodyPr>
              <a:lstStyle/>
              <a:p>
                <a:pPr>
                  <a:spcBef>
                    <a:spcPct val="50000"/>
                  </a:spcBef>
                </a:pPr>
                <a:r>
                  <a:rPr lang="en-US"/>
                  <a:t> </a:t>
                </a:r>
                <a:r>
                  <a:rPr lang="en-US" b="1"/>
                  <a:t>D</a:t>
                </a:r>
                <a:endParaRPr lang="en-US" b="1" baseline="-25000"/>
              </a:p>
            </p:txBody>
          </p:sp>
        </p:grpSp>
        <p:grpSp>
          <p:nvGrpSpPr>
            <p:cNvPr id="9" name="Group 36"/>
            <p:cNvGrpSpPr>
              <a:grpSpLocks/>
            </p:cNvGrpSpPr>
            <p:nvPr/>
          </p:nvGrpSpPr>
          <p:grpSpPr bwMode="auto">
            <a:xfrm>
              <a:off x="3840" y="1392"/>
              <a:ext cx="1248" cy="432"/>
              <a:chOff x="3840" y="1392"/>
              <a:chExt cx="1248" cy="432"/>
            </a:xfrm>
          </p:grpSpPr>
          <p:sp>
            <p:nvSpPr>
              <p:cNvPr id="10" name="AutoShape 37"/>
              <p:cNvSpPr>
                <a:spLocks noChangeArrowheads="1"/>
              </p:cNvSpPr>
              <p:nvPr/>
            </p:nvSpPr>
            <p:spPr bwMode="auto">
              <a:xfrm>
                <a:off x="3936" y="1392"/>
                <a:ext cx="1152" cy="432"/>
              </a:xfrm>
              <a:prstGeom prst="wedgeEllipseCallout">
                <a:avLst>
                  <a:gd name="adj1" fmla="val -84551"/>
                  <a:gd name="adj2" fmla="val 104861"/>
                </a:avLst>
              </a:prstGeom>
              <a:gradFill rotWithShape="0">
                <a:gsLst>
                  <a:gs pos="0">
                    <a:srgbClr val="FFFFDF">
                      <a:gamma/>
                      <a:tint val="0"/>
                      <a:invGamma/>
                    </a:srgbClr>
                  </a:gs>
                  <a:gs pos="100000">
                    <a:srgbClr val="FFFFDF"/>
                  </a:gs>
                </a:gsLst>
                <a:lin ang="18900000" scaled="1"/>
              </a:gradFill>
              <a:ln w="28575">
                <a:solidFill>
                  <a:schemeClr val="tx1"/>
                </a:solidFill>
                <a:miter lim="800000"/>
                <a:headEnd/>
                <a:tailEnd/>
              </a:ln>
              <a:effectLst/>
            </p:spPr>
            <p:txBody>
              <a:bodyPr/>
              <a:lstStyle/>
              <a:p>
                <a:pPr algn="ctr"/>
                <a:endParaRPr lang="en-US"/>
              </a:p>
            </p:txBody>
          </p:sp>
          <p:sp>
            <p:nvSpPr>
              <p:cNvPr id="11" name="Text Box 38"/>
              <p:cNvSpPr txBox="1">
                <a:spLocks noChangeArrowheads="1"/>
              </p:cNvSpPr>
              <p:nvPr/>
            </p:nvSpPr>
            <p:spPr bwMode="auto">
              <a:xfrm>
                <a:off x="3840" y="1536"/>
                <a:ext cx="1248" cy="154"/>
              </a:xfrm>
              <a:prstGeom prst="rect">
                <a:avLst/>
              </a:prstGeom>
              <a:noFill/>
              <a:ln w="9525">
                <a:noFill/>
                <a:miter lim="800000"/>
                <a:headEnd/>
                <a:tailEnd/>
              </a:ln>
              <a:effectLst/>
            </p:spPr>
            <p:txBody>
              <a:bodyPr lIns="0" tIns="0" rIns="0" bIns="0">
                <a:spAutoFit/>
              </a:bodyPr>
              <a:lstStyle/>
              <a:p>
                <a:pPr algn="ctr">
                  <a:spcBef>
                    <a:spcPct val="50000"/>
                  </a:spcBef>
                </a:pPr>
                <a:r>
                  <a:rPr lang="en-US" sz="1600"/>
                  <a:t> </a:t>
                </a:r>
                <a:r>
                  <a:rPr lang="en-US" sz="1600" b="1"/>
                  <a:t>Document</a:t>
                </a:r>
                <a:endParaRPr lang="en-US" sz="1600" b="1" baseline="-25000"/>
              </a:p>
            </p:txBody>
          </p:sp>
        </p:grpSp>
      </p:grpSp>
      <p:grpSp>
        <p:nvGrpSpPr>
          <p:cNvPr id="14" name="Group 83"/>
          <p:cNvGrpSpPr>
            <a:grpSpLocks/>
          </p:cNvGrpSpPr>
          <p:nvPr/>
        </p:nvGrpSpPr>
        <p:grpSpPr bwMode="auto">
          <a:xfrm>
            <a:off x="2971800" y="3429000"/>
            <a:ext cx="2057400" cy="457200"/>
            <a:chOff x="1872" y="2160"/>
            <a:chExt cx="1296" cy="288"/>
          </a:xfrm>
        </p:grpSpPr>
        <p:grpSp>
          <p:nvGrpSpPr>
            <p:cNvPr id="15" name="Group 42"/>
            <p:cNvGrpSpPr>
              <a:grpSpLocks/>
            </p:cNvGrpSpPr>
            <p:nvPr/>
          </p:nvGrpSpPr>
          <p:grpSpPr bwMode="auto">
            <a:xfrm>
              <a:off x="1872" y="2160"/>
              <a:ext cx="288" cy="288"/>
              <a:chOff x="1296" y="1776"/>
              <a:chExt cx="288" cy="288"/>
            </a:xfrm>
          </p:grpSpPr>
          <p:sp>
            <p:nvSpPr>
              <p:cNvPr id="17" name="Text Box 43"/>
              <p:cNvSpPr txBox="1">
                <a:spLocks noChangeArrowheads="1"/>
              </p:cNvSpPr>
              <p:nvPr/>
            </p:nvSpPr>
            <p:spPr bwMode="auto">
              <a:xfrm>
                <a:off x="1392" y="1824"/>
                <a:ext cx="144" cy="173"/>
              </a:xfrm>
              <a:prstGeom prst="rect">
                <a:avLst/>
              </a:prstGeom>
              <a:noFill/>
              <a:ln w="28575">
                <a:noFill/>
                <a:miter lim="800000"/>
                <a:headEnd/>
                <a:tailEnd/>
              </a:ln>
              <a:effectLst/>
            </p:spPr>
            <p:txBody>
              <a:bodyPr lIns="0" tIns="0" rIns="0" bIns="0">
                <a:spAutoFit/>
              </a:bodyPr>
              <a:lstStyle/>
              <a:p>
                <a:pPr>
                  <a:spcBef>
                    <a:spcPct val="50000"/>
                  </a:spcBef>
                </a:pPr>
                <a:r>
                  <a:rPr lang="en-US" b="1">
                    <a:cs typeface="Arial" pitchFamily="34" charset="0"/>
                    <a:sym typeface="Symbol" pitchFamily="18" charset="2"/>
                  </a:rPr>
                  <a:t></a:t>
                </a:r>
              </a:p>
            </p:txBody>
          </p:sp>
          <p:sp>
            <p:nvSpPr>
              <p:cNvPr id="18" name="Oval 44"/>
              <p:cNvSpPr>
                <a:spLocks noChangeArrowheads="1"/>
              </p:cNvSpPr>
              <p:nvPr/>
            </p:nvSpPr>
            <p:spPr bwMode="auto">
              <a:xfrm>
                <a:off x="1296" y="1776"/>
                <a:ext cx="288" cy="288"/>
              </a:xfrm>
              <a:prstGeom prst="ellipse">
                <a:avLst/>
              </a:prstGeom>
              <a:noFill/>
              <a:ln w="28575">
                <a:solidFill>
                  <a:schemeClr val="tx1"/>
                </a:solidFill>
                <a:round/>
                <a:headEnd/>
                <a:tailEnd/>
              </a:ln>
              <a:effectLst/>
            </p:spPr>
            <p:txBody>
              <a:bodyPr wrap="none" anchor="ctr"/>
              <a:lstStyle/>
              <a:p>
                <a:endParaRPr lang="en-IN"/>
              </a:p>
            </p:txBody>
          </p:sp>
        </p:grpSp>
        <p:sp>
          <p:nvSpPr>
            <p:cNvPr id="16" name="Line 46"/>
            <p:cNvSpPr>
              <a:spLocks noChangeShapeType="1"/>
            </p:cNvSpPr>
            <p:nvPr/>
          </p:nvSpPr>
          <p:spPr bwMode="auto">
            <a:xfrm>
              <a:off x="2160" y="2304"/>
              <a:ext cx="1008" cy="0"/>
            </a:xfrm>
            <a:prstGeom prst="line">
              <a:avLst/>
            </a:prstGeom>
            <a:noFill/>
            <a:ln w="28575">
              <a:solidFill>
                <a:schemeClr val="tx1"/>
              </a:solidFill>
              <a:round/>
              <a:headEnd/>
              <a:tailEnd type="triangle" w="med" len="med"/>
            </a:ln>
            <a:effectLst/>
          </p:spPr>
          <p:txBody>
            <a:bodyPr wrap="none"/>
            <a:lstStyle/>
            <a:p>
              <a:endParaRPr lang="en-IN"/>
            </a:p>
          </p:txBody>
        </p:sp>
      </p:grpSp>
      <p:grpSp>
        <p:nvGrpSpPr>
          <p:cNvPr id="19" name="Group 82"/>
          <p:cNvGrpSpPr>
            <a:grpSpLocks/>
          </p:cNvGrpSpPr>
          <p:nvPr/>
        </p:nvGrpSpPr>
        <p:grpSpPr bwMode="auto">
          <a:xfrm>
            <a:off x="1981200" y="2057400"/>
            <a:ext cx="3505200" cy="1828800"/>
            <a:chOff x="1248" y="1296"/>
            <a:chExt cx="2208" cy="1152"/>
          </a:xfrm>
        </p:grpSpPr>
        <p:grpSp>
          <p:nvGrpSpPr>
            <p:cNvPr id="20" name="Group 48"/>
            <p:cNvGrpSpPr>
              <a:grpSpLocks/>
            </p:cNvGrpSpPr>
            <p:nvPr/>
          </p:nvGrpSpPr>
          <p:grpSpPr bwMode="auto">
            <a:xfrm>
              <a:off x="3168" y="2160"/>
              <a:ext cx="288" cy="288"/>
              <a:chOff x="912" y="1728"/>
              <a:chExt cx="288" cy="288"/>
            </a:xfrm>
          </p:grpSpPr>
          <p:sp>
            <p:nvSpPr>
              <p:cNvPr id="24" name="Text Box 49"/>
              <p:cNvSpPr txBox="1">
                <a:spLocks noChangeArrowheads="1"/>
              </p:cNvSpPr>
              <p:nvPr/>
            </p:nvSpPr>
            <p:spPr bwMode="auto">
              <a:xfrm>
                <a:off x="1008" y="1776"/>
                <a:ext cx="144" cy="173"/>
              </a:xfrm>
              <a:prstGeom prst="rect">
                <a:avLst/>
              </a:prstGeom>
              <a:noFill/>
              <a:ln w="28575">
                <a:noFill/>
                <a:miter lim="800000"/>
                <a:headEnd/>
                <a:tailEnd/>
              </a:ln>
              <a:effectLst/>
            </p:spPr>
            <p:txBody>
              <a:bodyPr lIns="0" tIns="0" rIns="0" bIns="0">
                <a:spAutoFit/>
              </a:bodyPr>
              <a:lstStyle/>
              <a:p>
                <a:pPr>
                  <a:spcBef>
                    <a:spcPct val="50000"/>
                  </a:spcBef>
                </a:pPr>
                <a:r>
                  <a:rPr lang="en-US" b="1">
                    <a:latin typeface="Comic Sans MS" pitchFamily="66" charset="0"/>
                    <a:cs typeface="Arial" pitchFamily="34" charset="0"/>
                    <a:sym typeface="Symbol" pitchFamily="18" charset="2"/>
                  </a:rPr>
                  <a:t></a:t>
                </a:r>
                <a:endParaRPr lang="en-US" b="1">
                  <a:latin typeface="Comic Sans MS" pitchFamily="66" charset="0"/>
                </a:endParaRPr>
              </a:p>
            </p:txBody>
          </p:sp>
          <p:sp>
            <p:nvSpPr>
              <p:cNvPr id="25" name="Oval 50"/>
              <p:cNvSpPr>
                <a:spLocks noChangeArrowheads="1"/>
              </p:cNvSpPr>
              <p:nvPr/>
            </p:nvSpPr>
            <p:spPr bwMode="auto">
              <a:xfrm>
                <a:off x="912" y="1728"/>
                <a:ext cx="288" cy="288"/>
              </a:xfrm>
              <a:prstGeom prst="ellipse">
                <a:avLst/>
              </a:prstGeom>
              <a:noFill/>
              <a:ln w="28575">
                <a:solidFill>
                  <a:schemeClr val="tx1"/>
                </a:solidFill>
                <a:round/>
                <a:headEnd/>
                <a:tailEnd/>
              </a:ln>
              <a:effectLst/>
            </p:spPr>
            <p:txBody>
              <a:bodyPr wrap="none" anchor="ctr"/>
              <a:lstStyle/>
              <a:p>
                <a:endParaRPr lang="en-IN"/>
              </a:p>
            </p:txBody>
          </p:sp>
        </p:grpSp>
        <p:grpSp>
          <p:nvGrpSpPr>
            <p:cNvPr id="21" name="Group 51"/>
            <p:cNvGrpSpPr>
              <a:grpSpLocks/>
            </p:cNvGrpSpPr>
            <p:nvPr/>
          </p:nvGrpSpPr>
          <p:grpSpPr bwMode="auto">
            <a:xfrm>
              <a:off x="1248" y="1296"/>
              <a:ext cx="1632" cy="720"/>
              <a:chOff x="1248" y="1296"/>
              <a:chExt cx="1632" cy="720"/>
            </a:xfrm>
          </p:grpSpPr>
          <p:sp>
            <p:nvSpPr>
              <p:cNvPr id="22" name="AutoShape 52"/>
              <p:cNvSpPr>
                <a:spLocks noChangeArrowheads="1"/>
              </p:cNvSpPr>
              <p:nvPr/>
            </p:nvSpPr>
            <p:spPr bwMode="auto">
              <a:xfrm>
                <a:off x="1248" y="1296"/>
                <a:ext cx="1632" cy="720"/>
              </a:xfrm>
              <a:prstGeom prst="wedgeEllipseCallout">
                <a:avLst>
                  <a:gd name="adj1" fmla="val 69912"/>
                  <a:gd name="adj2" fmla="val 74306"/>
                </a:avLst>
              </a:prstGeom>
              <a:gradFill rotWithShape="0">
                <a:gsLst>
                  <a:gs pos="0">
                    <a:srgbClr val="FFFFDF">
                      <a:gamma/>
                      <a:tint val="0"/>
                      <a:invGamma/>
                    </a:srgbClr>
                  </a:gs>
                  <a:gs pos="100000">
                    <a:srgbClr val="FFFFDF"/>
                  </a:gs>
                </a:gsLst>
                <a:lin ang="18900000" scaled="1"/>
              </a:gradFill>
              <a:ln w="28575">
                <a:solidFill>
                  <a:schemeClr val="tx1"/>
                </a:solidFill>
                <a:miter lim="800000"/>
                <a:headEnd/>
                <a:tailEnd/>
              </a:ln>
              <a:effectLst/>
            </p:spPr>
            <p:txBody>
              <a:bodyPr/>
              <a:lstStyle/>
              <a:p>
                <a:pPr algn="ctr"/>
                <a:endParaRPr lang="en-US"/>
              </a:p>
            </p:txBody>
          </p:sp>
          <p:sp>
            <p:nvSpPr>
              <p:cNvPr id="23" name="Text Box 53"/>
              <p:cNvSpPr txBox="1">
                <a:spLocks noChangeArrowheads="1"/>
              </p:cNvSpPr>
              <p:nvPr/>
            </p:nvSpPr>
            <p:spPr bwMode="auto">
              <a:xfrm>
                <a:off x="1392" y="1440"/>
                <a:ext cx="1296" cy="519"/>
              </a:xfrm>
              <a:prstGeom prst="rect">
                <a:avLst/>
              </a:prstGeom>
              <a:noFill/>
              <a:ln w="9525">
                <a:noFill/>
                <a:miter lim="800000"/>
                <a:headEnd/>
                <a:tailEnd/>
              </a:ln>
              <a:effectLst/>
            </p:spPr>
            <p:txBody>
              <a:bodyPr lIns="0" tIns="0" rIns="0" bIns="0">
                <a:spAutoFit/>
              </a:bodyPr>
              <a:lstStyle/>
              <a:p>
                <a:pPr algn="ctr">
                  <a:spcBef>
                    <a:spcPct val="50000"/>
                  </a:spcBef>
                </a:pPr>
                <a:r>
                  <a:rPr lang="en-US">
                    <a:latin typeface="Comic Sans MS" pitchFamily="66" charset="0"/>
                  </a:rPr>
                  <a:t> Document specific distribution over topics</a:t>
                </a:r>
                <a:endParaRPr lang="en-US" baseline="-25000">
                  <a:latin typeface="Comic Sans MS" pitchFamily="66" charset="0"/>
                </a:endParaRPr>
              </a:p>
            </p:txBody>
          </p:sp>
        </p:grpSp>
      </p:grpSp>
      <p:grpSp>
        <p:nvGrpSpPr>
          <p:cNvPr id="26" name="Group 84"/>
          <p:cNvGrpSpPr>
            <a:grpSpLocks/>
          </p:cNvGrpSpPr>
          <p:nvPr/>
        </p:nvGrpSpPr>
        <p:grpSpPr bwMode="auto">
          <a:xfrm>
            <a:off x="457200" y="3962400"/>
            <a:ext cx="3352800" cy="2286000"/>
            <a:chOff x="288" y="2496"/>
            <a:chExt cx="2112" cy="1440"/>
          </a:xfrm>
        </p:grpSpPr>
        <p:grpSp>
          <p:nvGrpSpPr>
            <p:cNvPr id="27" name="Group 54"/>
            <p:cNvGrpSpPr>
              <a:grpSpLocks/>
            </p:cNvGrpSpPr>
            <p:nvPr/>
          </p:nvGrpSpPr>
          <p:grpSpPr bwMode="auto">
            <a:xfrm>
              <a:off x="1776" y="3264"/>
              <a:ext cx="624" cy="672"/>
              <a:chOff x="1776" y="3264"/>
              <a:chExt cx="624" cy="672"/>
            </a:xfrm>
          </p:grpSpPr>
          <p:sp>
            <p:nvSpPr>
              <p:cNvPr id="31" name="Oval 55"/>
              <p:cNvSpPr>
                <a:spLocks noChangeArrowheads="1"/>
              </p:cNvSpPr>
              <p:nvPr/>
            </p:nvSpPr>
            <p:spPr bwMode="auto">
              <a:xfrm>
                <a:off x="1872" y="3408"/>
                <a:ext cx="288" cy="288"/>
              </a:xfrm>
              <a:prstGeom prst="ellipse">
                <a:avLst/>
              </a:prstGeom>
              <a:noFill/>
              <a:ln w="28575">
                <a:solidFill>
                  <a:schemeClr val="tx1"/>
                </a:solidFill>
                <a:round/>
                <a:headEnd/>
                <a:tailEnd/>
              </a:ln>
              <a:effectLst/>
            </p:spPr>
            <p:txBody>
              <a:bodyPr wrap="none" anchor="ctr"/>
              <a:lstStyle/>
              <a:p>
                <a:endParaRPr lang="en-IN"/>
              </a:p>
            </p:txBody>
          </p:sp>
          <p:grpSp>
            <p:nvGrpSpPr>
              <p:cNvPr id="32" name="Group 56"/>
              <p:cNvGrpSpPr>
                <a:grpSpLocks/>
              </p:cNvGrpSpPr>
              <p:nvPr/>
            </p:nvGrpSpPr>
            <p:grpSpPr bwMode="auto">
              <a:xfrm>
                <a:off x="1776" y="3264"/>
                <a:ext cx="624" cy="672"/>
                <a:chOff x="1776" y="3264"/>
                <a:chExt cx="624" cy="672"/>
              </a:xfrm>
            </p:grpSpPr>
            <p:sp>
              <p:nvSpPr>
                <p:cNvPr id="33" name="Rectangle 57"/>
                <p:cNvSpPr>
                  <a:spLocks noChangeArrowheads="1"/>
                </p:cNvSpPr>
                <p:nvPr/>
              </p:nvSpPr>
              <p:spPr bwMode="auto">
                <a:xfrm>
                  <a:off x="1776" y="3264"/>
                  <a:ext cx="624" cy="672"/>
                </a:xfrm>
                <a:prstGeom prst="rect">
                  <a:avLst/>
                </a:prstGeom>
                <a:noFill/>
                <a:ln w="28575">
                  <a:solidFill>
                    <a:srgbClr val="FF0000"/>
                  </a:solidFill>
                  <a:miter lim="800000"/>
                  <a:headEnd/>
                  <a:tailEnd/>
                </a:ln>
                <a:effectLst/>
              </p:spPr>
              <p:txBody>
                <a:bodyPr wrap="none" anchor="ctr"/>
                <a:lstStyle/>
                <a:p>
                  <a:endParaRPr lang="en-IN"/>
                </a:p>
              </p:txBody>
            </p:sp>
            <p:sp>
              <p:nvSpPr>
                <p:cNvPr id="34" name="Text Box 58"/>
                <p:cNvSpPr txBox="1">
                  <a:spLocks noChangeArrowheads="1"/>
                </p:cNvSpPr>
                <p:nvPr/>
              </p:nvSpPr>
              <p:spPr bwMode="auto">
                <a:xfrm>
                  <a:off x="1968" y="3456"/>
                  <a:ext cx="144" cy="173"/>
                </a:xfrm>
                <a:prstGeom prst="rect">
                  <a:avLst/>
                </a:prstGeom>
                <a:noFill/>
                <a:ln w="28575">
                  <a:noFill/>
                  <a:miter lim="800000"/>
                  <a:headEnd/>
                  <a:tailEnd/>
                </a:ln>
                <a:effectLst/>
              </p:spPr>
              <p:txBody>
                <a:bodyPr lIns="0" tIns="0" rIns="0" bIns="0">
                  <a:spAutoFit/>
                </a:bodyPr>
                <a:lstStyle/>
                <a:p>
                  <a:pPr>
                    <a:spcBef>
                      <a:spcPct val="50000"/>
                    </a:spcBef>
                  </a:pPr>
                  <a:r>
                    <a:rPr lang="en-US" b="1">
                      <a:cs typeface="Arial" pitchFamily="34" charset="0"/>
                      <a:sym typeface="Symbol" pitchFamily="18" charset="2"/>
                    </a:rPr>
                    <a:t></a:t>
                  </a:r>
                </a:p>
              </p:txBody>
            </p:sp>
            <p:sp>
              <p:nvSpPr>
                <p:cNvPr id="35" name="Text Box 59"/>
                <p:cNvSpPr txBox="1">
                  <a:spLocks noChangeArrowheads="1"/>
                </p:cNvSpPr>
                <p:nvPr/>
              </p:nvSpPr>
              <p:spPr bwMode="auto">
                <a:xfrm>
                  <a:off x="2160" y="3696"/>
                  <a:ext cx="240" cy="173"/>
                </a:xfrm>
                <a:prstGeom prst="rect">
                  <a:avLst/>
                </a:prstGeom>
                <a:noFill/>
                <a:ln w="9525">
                  <a:noFill/>
                  <a:miter lim="800000"/>
                  <a:headEnd/>
                  <a:tailEnd/>
                </a:ln>
                <a:effectLst/>
              </p:spPr>
              <p:txBody>
                <a:bodyPr lIns="0" tIns="0" rIns="0" bIns="0">
                  <a:spAutoFit/>
                </a:bodyPr>
                <a:lstStyle/>
                <a:p>
                  <a:pPr>
                    <a:spcBef>
                      <a:spcPct val="50000"/>
                    </a:spcBef>
                  </a:pPr>
                  <a:r>
                    <a:rPr lang="en-US"/>
                    <a:t> </a:t>
                  </a:r>
                  <a:r>
                    <a:rPr lang="en-US" b="1"/>
                    <a:t>T</a:t>
                  </a:r>
                  <a:endParaRPr lang="en-US" b="1" baseline="-25000"/>
                </a:p>
              </p:txBody>
            </p:sp>
          </p:grpSp>
        </p:grpSp>
        <p:grpSp>
          <p:nvGrpSpPr>
            <p:cNvPr id="28" name="Group 60"/>
            <p:cNvGrpSpPr>
              <a:grpSpLocks/>
            </p:cNvGrpSpPr>
            <p:nvPr/>
          </p:nvGrpSpPr>
          <p:grpSpPr bwMode="auto">
            <a:xfrm>
              <a:off x="288" y="2496"/>
              <a:ext cx="1632" cy="720"/>
              <a:chOff x="288" y="2496"/>
              <a:chExt cx="1632" cy="720"/>
            </a:xfrm>
          </p:grpSpPr>
          <p:sp>
            <p:nvSpPr>
              <p:cNvPr id="29" name="AutoShape 61"/>
              <p:cNvSpPr>
                <a:spLocks noChangeArrowheads="1"/>
              </p:cNvSpPr>
              <p:nvPr/>
            </p:nvSpPr>
            <p:spPr bwMode="auto">
              <a:xfrm>
                <a:off x="288" y="2496"/>
                <a:ext cx="1632" cy="720"/>
              </a:xfrm>
              <a:prstGeom prst="wedgeEllipseCallout">
                <a:avLst>
                  <a:gd name="adj1" fmla="val 53431"/>
                  <a:gd name="adj2" fmla="val 75972"/>
                </a:avLst>
              </a:prstGeom>
              <a:gradFill rotWithShape="0">
                <a:gsLst>
                  <a:gs pos="0">
                    <a:srgbClr val="FFFFDF">
                      <a:gamma/>
                      <a:tint val="0"/>
                      <a:invGamma/>
                    </a:srgbClr>
                  </a:gs>
                  <a:gs pos="100000">
                    <a:srgbClr val="FFFFDF"/>
                  </a:gs>
                </a:gsLst>
                <a:lin ang="18900000" scaled="1"/>
              </a:gradFill>
              <a:ln w="28575">
                <a:solidFill>
                  <a:schemeClr val="tx1"/>
                </a:solidFill>
                <a:miter lim="800000"/>
                <a:headEnd/>
                <a:tailEnd/>
              </a:ln>
              <a:effectLst/>
            </p:spPr>
            <p:txBody>
              <a:bodyPr/>
              <a:lstStyle/>
              <a:p>
                <a:pPr algn="ctr"/>
                <a:endParaRPr lang="en-US"/>
              </a:p>
            </p:txBody>
          </p:sp>
          <p:sp>
            <p:nvSpPr>
              <p:cNvPr id="30" name="Text Box 62"/>
              <p:cNvSpPr txBox="1">
                <a:spLocks noChangeArrowheads="1"/>
              </p:cNvSpPr>
              <p:nvPr/>
            </p:nvSpPr>
            <p:spPr bwMode="auto">
              <a:xfrm>
                <a:off x="432" y="2592"/>
                <a:ext cx="1248" cy="519"/>
              </a:xfrm>
              <a:prstGeom prst="rect">
                <a:avLst/>
              </a:prstGeom>
              <a:noFill/>
              <a:ln w="9525">
                <a:noFill/>
                <a:miter lim="800000"/>
                <a:headEnd/>
                <a:tailEnd/>
              </a:ln>
              <a:effectLst/>
            </p:spPr>
            <p:txBody>
              <a:bodyPr lIns="0" tIns="0" rIns="0" bIns="0">
                <a:spAutoFit/>
              </a:bodyPr>
              <a:lstStyle/>
              <a:p>
                <a:pPr algn="ctr">
                  <a:spcBef>
                    <a:spcPct val="50000"/>
                  </a:spcBef>
                </a:pPr>
                <a:r>
                  <a:rPr lang="en-US"/>
                  <a:t> </a:t>
                </a:r>
                <a:r>
                  <a:rPr lang="en-US" b="1"/>
                  <a:t>Topic distribution over words</a:t>
                </a:r>
                <a:endParaRPr lang="en-US" b="1" baseline="-25000"/>
              </a:p>
            </p:txBody>
          </p:sp>
        </p:grpSp>
      </p:grpSp>
      <p:grpSp>
        <p:nvGrpSpPr>
          <p:cNvPr id="36" name="Group 85"/>
          <p:cNvGrpSpPr>
            <a:grpSpLocks/>
          </p:cNvGrpSpPr>
          <p:nvPr/>
        </p:nvGrpSpPr>
        <p:grpSpPr bwMode="auto">
          <a:xfrm>
            <a:off x="1981200" y="5410200"/>
            <a:ext cx="1066800" cy="457200"/>
            <a:chOff x="1248" y="3408"/>
            <a:chExt cx="672" cy="288"/>
          </a:xfrm>
        </p:grpSpPr>
        <p:grpSp>
          <p:nvGrpSpPr>
            <p:cNvPr id="37" name="Group 39"/>
            <p:cNvGrpSpPr>
              <a:grpSpLocks/>
            </p:cNvGrpSpPr>
            <p:nvPr/>
          </p:nvGrpSpPr>
          <p:grpSpPr bwMode="auto">
            <a:xfrm>
              <a:off x="1248" y="3408"/>
              <a:ext cx="288" cy="288"/>
              <a:chOff x="912" y="1728"/>
              <a:chExt cx="288" cy="288"/>
            </a:xfrm>
          </p:grpSpPr>
          <p:sp>
            <p:nvSpPr>
              <p:cNvPr id="39" name="Text Box 40"/>
              <p:cNvSpPr txBox="1">
                <a:spLocks noChangeArrowheads="1"/>
              </p:cNvSpPr>
              <p:nvPr/>
            </p:nvSpPr>
            <p:spPr bwMode="auto">
              <a:xfrm>
                <a:off x="1008" y="1776"/>
                <a:ext cx="144" cy="173"/>
              </a:xfrm>
              <a:prstGeom prst="rect">
                <a:avLst/>
              </a:prstGeom>
              <a:noFill/>
              <a:ln w="28575">
                <a:noFill/>
                <a:miter lim="800000"/>
                <a:headEnd/>
                <a:tailEnd/>
              </a:ln>
              <a:effectLst/>
            </p:spPr>
            <p:txBody>
              <a:bodyPr lIns="0" tIns="0" rIns="0" bIns="0">
                <a:spAutoFit/>
              </a:bodyPr>
              <a:lstStyle/>
              <a:p>
                <a:pPr>
                  <a:spcBef>
                    <a:spcPct val="50000"/>
                  </a:spcBef>
                </a:pPr>
                <a:r>
                  <a:rPr lang="en-US" b="1">
                    <a:cs typeface="Arial" pitchFamily="34" charset="0"/>
                    <a:sym typeface="Symbol" pitchFamily="18" charset="2"/>
                  </a:rPr>
                  <a:t></a:t>
                </a:r>
              </a:p>
            </p:txBody>
          </p:sp>
          <p:sp>
            <p:nvSpPr>
              <p:cNvPr id="40" name="Oval 41"/>
              <p:cNvSpPr>
                <a:spLocks noChangeArrowheads="1"/>
              </p:cNvSpPr>
              <p:nvPr/>
            </p:nvSpPr>
            <p:spPr bwMode="auto">
              <a:xfrm>
                <a:off x="912" y="1728"/>
                <a:ext cx="288" cy="288"/>
              </a:xfrm>
              <a:prstGeom prst="ellipse">
                <a:avLst/>
              </a:prstGeom>
              <a:noFill/>
              <a:ln w="28575">
                <a:solidFill>
                  <a:schemeClr val="tx1"/>
                </a:solidFill>
                <a:round/>
                <a:headEnd/>
                <a:tailEnd/>
              </a:ln>
              <a:effectLst/>
            </p:spPr>
            <p:txBody>
              <a:bodyPr wrap="none" anchor="ctr"/>
              <a:lstStyle/>
              <a:p>
                <a:endParaRPr lang="en-IN"/>
              </a:p>
            </p:txBody>
          </p:sp>
        </p:grpSp>
        <p:sp>
          <p:nvSpPr>
            <p:cNvPr id="38" name="Line 78"/>
            <p:cNvSpPr>
              <a:spLocks noChangeShapeType="1"/>
            </p:cNvSpPr>
            <p:nvPr/>
          </p:nvSpPr>
          <p:spPr bwMode="auto">
            <a:xfrm>
              <a:off x="1536" y="3552"/>
              <a:ext cx="384" cy="0"/>
            </a:xfrm>
            <a:prstGeom prst="line">
              <a:avLst/>
            </a:prstGeom>
            <a:noFill/>
            <a:ln w="28575">
              <a:solidFill>
                <a:schemeClr val="tx1"/>
              </a:solidFill>
              <a:round/>
              <a:headEnd/>
              <a:tailEnd type="triangle" w="med" len="med"/>
            </a:ln>
            <a:effectLst/>
          </p:spPr>
          <p:txBody>
            <a:bodyPr wrap="none"/>
            <a:lstStyle/>
            <a:p>
              <a:endParaRPr lang="en-IN"/>
            </a:p>
          </p:txBody>
        </p:sp>
      </p:grpSp>
      <p:grpSp>
        <p:nvGrpSpPr>
          <p:cNvPr id="41" name="Group 88"/>
          <p:cNvGrpSpPr>
            <a:grpSpLocks/>
          </p:cNvGrpSpPr>
          <p:nvPr/>
        </p:nvGrpSpPr>
        <p:grpSpPr bwMode="auto">
          <a:xfrm>
            <a:off x="3429000" y="4495800"/>
            <a:ext cx="4876800" cy="1371600"/>
            <a:chOff x="2160" y="2832"/>
            <a:chExt cx="3072" cy="864"/>
          </a:xfrm>
        </p:grpSpPr>
        <p:sp>
          <p:nvSpPr>
            <p:cNvPr id="42" name="Line 47"/>
            <p:cNvSpPr>
              <a:spLocks noChangeShapeType="1"/>
            </p:cNvSpPr>
            <p:nvPr/>
          </p:nvSpPr>
          <p:spPr bwMode="auto">
            <a:xfrm flipH="1">
              <a:off x="3312" y="3120"/>
              <a:ext cx="0" cy="288"/>
            </a:xfrm>
            <a:prstGeom prst="line">
              <a:avLst/>
            </a:prstGeom>
            <a:noFill/>
            <a:ln w="28575">
              <a:solidFill>
                <a:schemeClr val="tx1"/>
              </a:solidFill>
              <a:round/>
              <a:headEnd/>
              <a:tailEnd type="triangle" w="med" len="med"/>
            </a:ln>
            <a:effectLst/>
          </p:spPr>
          <p:txBody>
            <a:bodyPr wrap="none"/>
            <a:lstStyle/>
            <a:p>
              <a:endParaRPr lang="en-IN"/>
            </a:p>
          </p:txBody>
        </p:sp>
        <p:grpSp>
          <p:nvGrpSpPr>
            <p:cNvPr id="43" name="Group 87"/>
            <p:cNvGrpSpPr>
              <a:grpSpLocks/>
            </p:cNvGrpSpPr>
            <p:nvPr/>
          </p:nvGrpSpPr>
          <p:grpSpPr bwMode="auto">
            <a:xfrm>
              <a:off x="3168" y="2832"/>
              <a:ext cx="2064" cy="864"/>
              <a:chOff x="3168" y="2832"/>
              <a:chExt cx="2064" cy="864"/>
            </a:xfrm>
          </p:grpSpPr>
          <p:grpSp>
            <p:nvGrpSpPr>
              <p:cNvPr id="45" name="Group 72"/>
              <p:cNvGrpSpPr>
                <a:grpSpLocks/>
              </p:cNvGrpSpPr>
              <p:nvPr/>
            </p:nvGrpSpPr>
            <p:grpSpPr bwMode="auto">
              <a:xfrm>
                <a:off x="3168" y="3408"/>
                <a:ext cx="288" cy="288"/>
                <a:chOff x="3168" y="3408"/>
                <a:chExt cx="288" cy="288"/>
              </a:xfrm>
            </p:grpSpPr>
            <p:sp>
              <p:nvSpPr>
                <p:cNvPr id="49" name="Oval 73"/>
                <p:cNvSpPr>
                  <a:spLocks noChangeArrowheads="1"/>
                </p:cNvSpPr>
                <p:nvPr/>
              </p:nvSpPr>
              <p:spPr bwMode="auto">
                <a:xfrm>
                  <a:off x="3168" y="3408"/>
                  <a:ext cx="288" cy="288"/>
                </a:xfrm>
                <a:prstGeom prst="ellipse">
                  <a:avLst/>
                </a:prstGeom>
                <a:solidFill>
                  <a:srgbClr val="FFFFCF"/>
                </a:solidFill>
                <a:ln w="28575">
                  <a:solidFill>
                    <a:schemeClr val="tx1"/>
                  </a:solidFill>
                  <a:round/>
                  <a:headEnd/>
                  <a:tailEnd/>
                </a:ln>
                <a:effectLst/>
              </p:spPr>
              <p:txBody>
                <a:bodyPr wrap="none" anchor="ctr"/>
                <a:lstStyle/>
                <a:p>
                  <a:endParaRPr lang="en-IN"/>
                </a:p>
              </p:txBody>
            </p:sp>
            <p:sp>
              <p:nvSpPr>
                <p:cNvPr id="50" name="Text Box 74"/>
                <p:cNvSpPr txBox="1">
                  <a:spLocks noChangeArrowheads="1"/>
                </p:cNvSpPr>
                <p:nvPr/>
              </p:nvSpPr>
              <p:spPr bwMode="auto">
                <a:xfrm>
                  <a:off x="3264" y="3456"/>
                  <a:ext cx="144" cy="173"/>
                </a:xfrm>
                <a:prstGeom prst="rect">
                  <a:avLst/>
                </a:prstGeom>
                <a:solidFill>
                  <a:srgbClr val="FFFFCF"/>
                </a:solidFill>
                <a:ln w="28575">
                  <a:noFill/>
                  <a:miter lim="800000"/>
                  <a:headEnd/>
                  <a:tailEnd/>
                </a:ln>
                <a:effectLst/>
              </p:spPr>
              <p:txBody>
                <a:bodyPr lIns="0" tIns="0" rIns="0" bIns="0">
                  <a:spAutoFit/>
                </a:bodyPr>
                <a:lstStyle/>
                <a:p>
                  <a:pPr>
                    <a:spcBef>
                      <a:spcPct val="50000"/>
                    </a:spcBef>
                  </a:pPr>
                  <a:r>
                    <a:rPr lang="en-US" b="1"/>
                    <a:t>w</a:t>
                  </a:r>
                </a:p>
              </p:txBody>
            </p:sp>
          </p:grpSp>
          <p:grpSp>
            <p:nvGrpSpPr>
              <p:cNvPr id="46" name="Group 75"/>
              <p:cNvGrpSpPr>
                <a:grpSpLocks/>
              </p:cNvGrpSpPr>
              <p:nvPr/>
            </p:nvGrpSpPr>
            <p:grpSpPr bwMode="auto">
              <a:xfrm>
                <a:off x="3984" y="2832"/>
                <a:ext cx="1248" cy="432"/>
                <a:chOff x="3984" y="2832"/>
                <a:chExt cx="1248" cy="432"/>
              </a:xfrm>
            </p:grpSpPr>
            <p:sp>
              <p:nvSpPr>
                <p:cNvPr id="47" name="AutoShape 76"/>
                <p:cNvSpPr>
                  <a:spLocks noChangeArrowheads="1"/>
                </p:cNvSpPr>
                <p:nvPr/>
              </p:nvSpPr>
              <p:spPr bwMode="auto">
                <a:xfrm>
                  <a:off x="4032" y="2832"/>
                  <a:ext cx="1152" cy="432"/>
                </a:xfrm>
                <a:prstGeom prst="wedgeEllipseCallout">
                  <a:avLst>
                    <a:gd name="adj1" fmla="val -97398"/>
                    <a:gd name="adj2" fmla="val 108102"/>
                  </a:avLst>
                </a:prstGeom>
                <a:gradFill rotWithShape="0">
                  <a:gsLst>
                    <a:gs pos="0">
                      <a:srgbClr val="FFFFDF">
                        <a:gamma/>
                        <a:tint val="0"/>
                        <a:invGamma/>
                      </a:srgbClr>
                    </a:gs>
                    <a:gs pos="100000">
                      <a:srgbClr val="FFFFDF"/>
                    </a:gs>
                  </a:gsLst>
                  <a:lin ang="18900000" scaled="1"/>
                </a:gradFill>
                <a:ln w="28575">
                  <a:solidFill>
                    <a:schemeClr val="tx1"/>
                  </a:solidFill>
                  <a:miter lim="800000"/>
                  <a:headEnd/>
                  <a:tailEnd/>
                </a:ln>
                <a:effectLst/>
              </p:spPr>
              <p:txBody>
                <a:bodyPr/>
                <a:lstStyle/>
                <a:p>
                  <a:pPr algn="ctr"/>
                  <a:endParaRPr lang="en-US"/>
                </a:p>
              </p:txBody>
            </p:sp>
            <p:sp>
              <p:nvSpPr>
                <p:cNvPr id="48" name="Text Box 77"/>
                <p:cNvSpPr txBox="1">
                  <a:spLocks noChangeArrowheads="1"/>
                </p:cNvSpPr>
                <p:nvPr/>
              </p:nvSpPr>
              <p:spPr bwMode="auto">
                <a:xfrm>
                  <a:off x="3984" y="2976"/>
                  <a:ext cx="1248" cy="154"/>
                </a:xfrm>
                <a:prstGeom prst="rect">
                  <a:avLst/>
                </a:prstGeom>
                <a:noFill/>
                <a:ln w="9525">
                  <a:noFill/>
                  <a:miter lim="800000"/>
                  <a:headEnd/>
                  <a:tailEnd/>
                </a:ln>
                <a:effectLst/>
              </p:spPr>
              <p:txBody>
                <a:bodyPr lIns="0" tIns="0" rIns="0" bIns="0">
                  <a:spAutoFit/>
                </a:bodyPr>
                <a:lstStyle/>
                <a:p>
                  <a:pPr algn="ctr">
                    <a:spcBef>
                      <a:spcPct val="50000"/>
                    </a:spcBef>
                  </a:pPr>
                  <a:r>
                    <a:rPr lang="en-US" sz="1600"/>
                    <a:t> </a:t>
                  </a:r>
                  <a:r>
                    <a:rPr lang="en-US" sz="1600" b="1"/>
                    <a:t>Word</a:t>
                  </a:r>
                  <a:endParaRPr lang="en-US" sz="1600" b="1" baseline="-25000"/>
                </a:p>
              </p:txBody>
            </p:sp>
          </p:grpSp>
        </p:grpSp>
        <p:sp>
          <p:nvSpPr>
            <p:cNvPr id="44" name="Line 79"/>
            <p:cNvSpPr>
              <a:spLocks noChangeShapeType="1"/>
            </p:cNvSpPr>
            <p:nvPr/>
          </p:nvSpPr>
          <p:spPr bwMode="auto">
            <a:xfrm>
              <a:off x="2160" y="3552"/>
              <a:ext cx="1056" cy="0"/>
            </a:xfrm>
            <a:prstGeom prst="line">
              <a:avLst/>
            </a:prstGeom>
            <a:noFill/>
            <a:ln w="28575">
              <a:solidFill>
                <a:schemeClr val="tx1"/>
              </a:solidFill>
              <a:round/>
              <a:headEnd/>
              <a:tailEnd type="triangle" w="med" len="med"/>
            </a:ln>
            <a:effectLst/>
          </p:spPr>
          <p:txBody>
            <a:bodyPr wrap="none"/>
            <a:lstStyle/>
            <a:p>
              <a:endParaRPr lang="en-IN"/>
            </a:p>
          </p:txBody>
        </p:sp>
      </p:grpSp>
      <p:grpSp>
        <p:nvGrpSpPr>
          <p:cNvPr id="51" name="Group 86"/>
          <p:cNvGrpSpPr>
            <a:grpSpLocks/>
          </p:cNvGrpSpPr>
          <p:nvPr/>
        </p:nvGrpSpPr>
        <p:grpSpPr bwMode="auto">
          <a:xfrm>
            <a:off x="4648200" y="3505200"/>
            <a:ext cx="3581400" cy="2590800"/>
            <a:chOff x="2928" y="2208"/>
            <a:chExt cx="2256" cy="1632"/>
          </a:xfrm>
        </p:grpSpPr>
        <p:grpSp>
          <p:nvGrpSpPr>
            <p:cNvPr id="52" name="Group 63"/>
            <p:cNvGrpSpPr>
              <a:grpSpLocks/>
            </p:cNvGrpSpPr>
            <p:nvPr/>
          </p:nvGrpSpPr>
          <p:grpSpPr bwMode="auto">
            <a:xfrm>
              <a:off x="2928" y="2592"/>
              <a:ext cx="864" cy="1248"/>
              <a:chOff x="2928" y="2592"/>
              <a:chExt cx="864" cy="1248"/>
            </a:xfrm>
          </p:grpSpPr>
          <p:sp>
            <p:nvSpPr>
              <p:cNvPr id="57" name="Rectangle 64"/>
              <p:cNvSpPr>
                <a:spLocks noChangeArrowheads="1"/>
              </p:cNvSpPr>
              <p:nvPr/>
            </p:nvSpPr>
            <p:spPr bwMode="auto">
              <a:xfrm>
                <a:off x="2928" y="2592"/>
                <a:ext cx="864" cy="1248"/>
              </a:xfrm>
              <a:prstGeom prst="rect">
                <a:avLst/>
              </a:prstGeom>
              <a:noFill/>
              <a:ln w="28575">
                <a:solidFill>
                  <a:srgbClr val="FF0000"/>
                </a:solidFill>
                <a:miter lim="800000"/>
                <a:headEnd/>
                <a:tailEnd/>
              </a:ln>
              <a:effectLst/>
            </p:spPr>
            <p:txBody>
              <a:bodyPr wrap="none" anchor="ctr"/>
              <a:lstStyle/>
              <a:p>
                <a:endParaRPr lang="en-IN"/>
              </a:p>
            </p:txBody>
          </p:sp>
          <p:grpSp>
            <p:nvGrpSpPr>
              <p:cNvPr id="58" name="Group 65"/>
              <p:cNvGrpSpPr>
                <a:grpSpLocks/>
              </p:cNvGrpSpPr>
              <p:nvPr/>
            </p:nvGrpSpPr>
            <p:grpSpPr bwMode="auto">
              <a:xfrm>
                <a:off x="3168" y="2832"/>
                <a:ext cx="288" cy="288"/>
                <a:chOff x="912" y="1728"/>
                <a:chExt cx="288" cy="288"/>
              </a:xfrm>
            </p:grpSpPr>
            <p:sp>
              <p:nvSpPr>
                <p:cNvPr id="60" name="Text Box 66"/>
                <p:cNvSpPr txBox="1">
                  <a:spLocks noChangeArrowheads="1"/>
                </p:cNvSpPr>
                <p:nvPr/>
              </p:nvSpPr>
              <p:spPr bwMode="auto">
                <a:xfrm>
                  <a:off x="1008" y="1776"/>
                  <a:ext cx="144" cy="173"/>
                </a:xfrm>
                <a:prstGeom prst="rect">
                  <a:avLst/>
                </a:prstGeom>
                <a:noFill/>
                <a:ln w="28575">
                  <a:noFill/>
                  <a:miter lim="800000"/>
                  <a:headEnd/>
                  <a:tailEnd/>
                </a:ln>
                <a:effectLst/>
              </p:spPr>
              <p:txBody>
                <a:bodyPr lIns="0" tIns="0" rIns="0" bIns="0">
                  <a:spAutoFit/>
                </a:bodyPr>
                <a:lstStyle/>
                <a:p>
                  <a:pPr>
                    <a:spcBef>
                      <a:spcPct val="50000"/>
                    </a:spcBef>
                  </a:pPr>
                  <a:r>
                    <a:rPr lang="en-US" b="1"/>
                    <a:t>z</a:t>
                  </a:r>
                </a:p>
              </p:txBody>
            </p:sp>
            <p:sp>
              <p:nvSpPr>
                <p:cNvPr id="61" name="Oval 67"/>
                <p:cNvSpPr>
                  <a:spLocks noChangeArrowheads="1"/>
                </p:cNvSpPr>
                <p:nvPr/>
              </p:nvSpPr>
              <p:spPr bwMode="auto">
                <a:xfrm>
                  <a:off x="912" y="1728"/>
                  <a:ext cx="288" cy="288"/>
                </a:xfrm>
                <a:prstGeom prst="ellipse">
                  <a:avLst/>
                </a:prstGeom>
                <a:noFill/>
                <a:ln w="28575">
                  <a:solidFill>
                    <a:schemeClr val="tx1"/>
                  </a:solidFill>
                  <a:round/>
                  <a:headEnd/>
                  <a:tailEnd/>
                </a:ln>
                <a:effectLst/>
              </p:spPr>
              <p:txBody>
                <a:bodyPr wrap="none" anchor="ctr"/>
                <a:lstStyle/>
                <a:p>
                  <a:endParaRPr lang="en-IN"/>
                </a:p>
              </p:txBody>
            </p:sp>
          </p:grpSp>
          <p:sp>
            <p:nvSpPr>
              <p:cNvPr id="59" name="Text Box 68"/>
              <p:cNvSpPr txBox="1">
                <a:spLocks noChangeArrowheads="1"/>
              </p:cNvSpPr>
              <p:nvPr/>
            </p:nvSpPr>
            <p:spPr bwMode="auto">
              <a:xfrm>
                <a:off x="3552" y="3552"/>
                <a:ext cx="240" cy="173"/>
              </a:xfrm>
              <a:prstGeom prst="rect">
                <a:avLst/>
              </a:prstGeom>
              <a:noFill/>
              <a:ln w="9525">
                <a:noFill/>
                <a:miter lim="800000"/>
                <a:headEnd/>
                <a:tailEnd/>
              </a:ln>
              <a:effectLst/>
            </p:spPr>
            <p:txBody>
              <a:bodyPr lIns="0" tIns="0" rIns="0" bIns="0">
                <a:spAutoFit/>
              </a:bodyPr>
              <a:lstStyle/>
              <a:p>
                <a:pPr>
                  <a:spcBef>
                    <a:spcPct val="50000"/>
                  </a:spcBef>
                </a:pPr>
                <a:r>
                  <a:rPr lang="en-US" b="1"/>
                  <a:t>N</a:t>
                </a:r>
                <a:r>
                  <a:rPr lang="en-US" b="1" baseline="-25000"/>
                  <a:t>d</a:t>
                </a:r>
              </a:p>
            </p:txBody>
          </p:sp>
        </p:grpSp>
        <p:grpSp>
          <p:nvGrpSpPr>
            <p:cNvPr id="53" name="Group 69"/>
            <p:cNvGrpSpPr>
              <a:grpSpLocks/>
            </p:cNvGrpSpPr>
            <p:nvPr/>
          </p:nvGrpSpPr>
          <p:grpSpPr bwMode="auto">
            <a:xfrm>
              <a:off x="3936" y="2208"/>
              <a:ext cx="1248" cy="432"/>
              <a:chOff x="3936" y="2208"/>
              <a:chExt cx="1248" cy="432"/>
            </a:xfrm>
          </p:grpSpPr>
          <p:sp>
            <p:nvSpPr>
              <p:cNvPr id="55" name="AutoShape 70"/>
              <p:cNvSpPr>
                <a:spLocks noChangeArrowheads="1"/>
              </p:cNvSpPr>
              <p:nvPr/>
            </p:nvSpPr>
            <p:spPr bwMode="auto">
              <a:xfrm>
                <a:off x="3984" y="2208"/>
                <a:ext cx="1152" cy="432"/>
              </a:xfrm>
              <a:prstGeom prst="wedgeEllipseCallout">
                <a:avLst>
                  <a:gd name="adj1" fmla="val -97398"/>
                  <a:gd name="adj2" fmla="val 108102"/>
                </a:avLst>
              </a:prstGeom>
              <a:gradFill rotWithShape="0">
                <a:gsLst>
                  <a:gs pos="0">
                    <a:srgbClr val="FFFFDF">
                      <a:gamma/>
                      <a:tint val="0"/>
                      <a:invGamma/>
                    </a:srgbClr>
                  </a:gs>
                  <a:gs pos="100000">
                    <a:srgbClr val="FFFFDF"/>
                  </a:gs>
                </a:gsLst>
                <a:lin ang="18900000" scaled="1"/>
              </a:gradFill>
              <a:ln w="28575">
                <a:solidFill>
                  <a:schemeClr val="tx1"/>
                </a:solidFill>
                <a:miter lim="800000"/>
                <a:headEnd/>
                <a:tailEnd/>
              </a:ln>
              <a:effectLst/>
            </p:spPr>
            <p:txBody>
              <a:bodyPr/>
              <a:lstStyle/>
              <a:p>
                <a:pPr algn="ctr"/>
                <a:endParaRPr lang="en-US"/>
              </a:p>
            </p:txBody>
          </p:sp>
          <p:sp>
            <p:nvSpPr>
              <p:cNvPr id="56" name="Text Box 71"/>
              <p:cNvSpPr txBox="1">
                <a:spLocks noChangeArrowheads="1"/>
              </p:cNvSpPr>
              <p:nvPr/>
            </p:nvSpPr>
            <p:spPr bwMode="auto">
              <a:xfrm>
                <a:off x="3936" y="2352"/>
                <a:ext cx="1248" cy="154"/>
              </a:xfrm>
              <a:prstGeom prst="rect">
                <a:avLst/>
              </a:prstGeom>
              <a:noFill/>
              <a:ln w="9525">
                <a:noFill/>
                <a:miter lim="800000"/>
                <a:headEnd/>
                <a:tailEnd/>
              </a:ln>
              <a:effectLst/>
            </p:spPr>
            <p:txBody>
              <a:bodyPr lIns="0" tIns="0" rIns="0" bIns="0">
                <a:spAutoFit/>
              </a:bodyPr>
              <a:lstStyle/>
              <a:p>
                <a:pPr algn="ctr">
                  <a:spcBef>
                    <a:spcPct val="50000"/>
                  </a:spcBef>
                </a:pPr>
                <a:r>
                  <a:rPr lang="en-US" sz="1600"/>
                  <a:t> </a:t>
                </a:r>
                <a:r>
                  <a:rPr lang="en-US" sz="1600" b="1"/>
                  <a:t>Topic</a:t>
                </a:r>
                <a:endParaRPr lang="en-US" sz="1600" b="1" baseline="-25000"/>
              </a:p>
            </p:txBody>
          </p:sp>
        </p:grpSp>
        <p:sp>
          <p:nvSpPr>
            <p:cNvPr id="54" name="Line 45"/>
            <p:cNvSpPr>
              <a:spLocks noChangeShapeType="1"/>
            </p:cNvSpPr>
            <p:nvPr/>
          </p:nvSpPr>
          <p:spPr bwMode="auto">
            <a:xfrm>
              <a:off x="3312" y="2448"/>
              <a:ext cx="0" cy="384"/>
            </a:xfrm>
            <a:prstGeom prst="line">
              <a:avLst/>
            </a:prstGeom>
            <a:noFill/>
            <a:ln w="28575">
              <a:solidFill>
                <a:schemeClr val="tx1"/>
              </a:solidFill>
              <a:round/>
              <a:headEnd/>
              <a:tailEnd type="triangle" w="med" len="med"/>
            </a:ln>
            <a:effectLst/>
          </p:spPr>
          <p:txBody>
            <a:bodyPr wrap="none"/>
            <a:lstStyle/>
            <a:p>
              <a:endParaRPr lang="en-IN"/>
            </a:p>
          </p:txBody>
        </p:sp>
      </p:grpSp>
    </p:spTree>
    <p:extLst>
      <p:ext uri="{BB962C8B-B14F-4D97-AF65-F5344CB8AC3E}">
        <p14:creationId xmlns:p14="http://schemas.microsoft.com/office/powerpoint/2010/main" val="365174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dissolv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ssolv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15" y="12464"/>
            <a:ext cx="8568952" cy="5940088"/>
          </a:xfrm>
          <a:prstGeom prst="rect">
            <a:avLst/>
          </a:prstGeom>
        </p:spPr>
        <p:txBody>
          <a:bodyPr wrap="square">
            <a:spAutoFit/>
          </a:bodyPr>
          <a:lstStyle/>
          <a:p>
            <a:pPr fontAlgn="base"/>
            <a:r>
              <a:rPr lang="en-IN" sz="2000" dirty="0"/>
              <a:t>Suppose you have the following set of sentences</a:t>
            </a:r>
            <a:r>
              <a:rPr lang="en-IN" sz="2000" dirty="0" smtClean="0"/>
              <a:t>:</a:t>
            </a:r>
          </a:p>
          <a:p>
            <a:pPr fontAlgn="base"/>
            <a:endParaRPr lang="en-IN" sz="2000" dirty="0"/>
          </a:p>
          <a:p>
            <a:pPr fontAlgn="base"/>
            <a:r>
              <a:rPr lang="en-IN" sz="2000" b="1" dirty="0"/>
              <a:t>I like to eat broccoli and bananas.</a:t>
            </a:r>
          </a:p>
          <a:p>
            <a:pPr fontAlgn="base"/>
            <a:r>
              <a:rPr lang="en-IN" sz="2000" b="1" dirty="0"/>
              <a:t>I ate a banana and spinach </a:t>
            </a:r>
            <a:r>
              <a:rPr lang="en-IN" sz="2000" b="1" dirty="0" err="1"/>
              <a:t>smoothie</a:t>
            </a:r>
            <a:r>
              <a:rPr lang="en-IN" sz="2000" b="1" dirty="0"/>
              <a:t> for breakfast.</a:t>
            </a:r>
          </a:p>
          <a:p>
            <a:pPr fontAlgn="base"/>
            <a:r>
              <a:rPr lang="en-IN" sz="2000" b="1" dirty="0"/>
              <a:t>Chinchillas and kittens are cute.</a:t>
            </a:r>
          </a:p>
          <a:p>
            <a:pPr fontAlgn="base"/>
            <a:r>
              <a:rPr lang="en-IN" sz="2000" b="1" dirty="0"/>
              <a:t>My sister adopted a kitten yesterday.</a:t>
            </a:r>
          </a:p>
          <a:p>
            <a:pPr fontAlgn="base"/>
            <a:r>
              <a:rPr lang="en-IN" sz="2000" b="1" dirty="0"/>
              <a:t>Look at this cute hamster munching on a piece of broccoli.</a:t>
            </a:r>
          </a:p>
          <a:p>
            <a:pPr fontAlgn="base"/>
            <a:endParaRPr lang="en-IN" sz="2000" dirty="0" smtClean="0"/>
          </a:p>
          <a:p>
            <a:pPr fontAlgn="base"/>
            <a:r>
              <a:rPr lang="en-IN" sz="2000" dirty="0" smtClean="0"/>
              <a:t>What </a:t>
            </a:r>
            <a:r>
              <a:rPr lang="en-IN" sz="2000" dirty="0"/>
              <a:t>is latent </a:t>
            </a:r>
            <a:r>
              <a:rPr lang="en-IN" sz="2000" dirty="0" err="1"/>
              <a:t>Dirichlet</a:t>
            </a:r>
            <a:r>
              <a:rPr lang="en-IN" sz="2000" dirty="0"/>
              <a:t> allocation? It’s a way of automatically discovering </a:t>
            </a:r>
            <a:r>
              <a:rPr lang="en-IN" sz="2000" b="1" dirty="0"/>
              <a:t>topics</a:t>
            </a:r>
            <a:r>
              <a:rPr lang="en-IN" sz="2000" dirty="0"/>
              <a:t> that these sentences contain. For example, given these sentences and asked for 2 topics, LDA might produce something like</a:t>
            </a:r>
          </a:p>
          <a:p>
            <a:pPr fontAlgn="base"/>
            <a:endParaRPr lang="en-IN" sz="2000" b="1" dirty="0" smtClean="0"/>
          </a:p>
          <a:p>
            <a:pPr fontAlgn="base"/>
            <a:r>
              <a:rPr lang="en-IN" sz="2000" b="1" dirty="0" smtClean="0"/>
              <a:t>Sentences </a:t>
            </a:r>
            <a:r>
              <a:rPr lang="en-IN" sz="2000" b="1" dirty="0"/>
              <a:t>1 and 2</a:t>
            </a:r>
            <a:r>
              <a:rPr lang="en-IN" sz="2000" dirty="0"/>
              <a:t>: 100% Topic A</a:t>
            </a:r>
          </a:p>
          <a:p>
            <a:pPr fontAlgn="base"/>
            <a:r>
              <a:rPr lang="en-IN" sz="2000" b="1" dirty="0"/>
              <a:t>Sentences 3 and 4</a:t>
            </a:r>
            <a:r>
              <a:rPr lang="en-IN" sz="2000" dirty="0"/>
              <a:t>: 100% Topic B</a:t>
            </a:r>
          </a:p>
          <a:p>
            <a:pPr fontAlgn="base"/>
            <a:r>
              <a:rPr lang="en-IN" sz="2000" b="1" dirty="0"/>
              <a:t>Sentence 5</a:t>
            </a:r>
            <a:r>
              <a:rPr lang="en-IN" sz="2000" dirty="0"/>
              <a:t>: 60% Topic A, 40% Topic B</a:t>
            </a:r>
          </a:p>
          <a:p>
            <a:pPr fontAlgn="base"/>
            <a:r>
              <a:rPr lang="en-IN" sz="2000" b="1" dirty="0"/>
              <a:t>Topic A</a:t>
            </a:r>
            <a:r>
              <a:rPr lang="en-IN" sz="2000" dirty="0"/>
              <a:t>: 30% broccoli, 15% bananas, 10% breakfast, 10% munching, … (at which point, you could interpret topic A to be about food)</a:t>
            </a:r>
          </a:p>
          <a:p>
            <a:pPr fontAlgn="base"/>
            <a:r>
              <a:rPr lang="en-IN" sz="2000" b="1" dirty="0"/>
              <a:t>Topic B</a:t>
            </a:r>
            <a:r>
              <a:rPr lang="en-IN" sz="2000" dirty="0"/>
              <a:t>: 20% chinchillas, 20% kittens, 20% cute, 15% hamster, … (at which point, you could interpret topic B to be about cute animals)</a:t>
            </a:r>
          </a:p>
        </p:txBody>
      </p:sp>
      <p:pic>
        <p:nvPicPr>
          <p:cNvPr id="1028" name="Picture 4" descr="C:\Program Files (x86)\Microsoft Office\MEDIA\CAGCAT10\j030493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12464"/>
            <a:ext cx="1819656" cy="166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95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664"/>
            <a:ext cx="7467600" cy="5585061"/>
          </a:xfrm>
        </p:spPr>
        <p:txBody>
          <a:bodyPr>
            <a:normAutofit fontScale="77500" lnSpcReduction="20000"/>
          </a:bodyPr>
          <a:lstStyle/>
          <a:p>
            <a:pPr fontAlgn="base"/>
            <a:r>
              <a:rPr lang="en-IN" dirty="0"/>
              <a:t>In more detail, LDA represents documents as </a:t>
            </a:r>
            <a:r>
              <a:rPr lang="en-IN" b="1" dirty="0"/>
              <a:t>mixtures of topics</a:t>
            </a:r>
            <a:r>
              <a:rPr lang="en-IN" dirty="0"/>
              <a:t> that spit out words with certain probabilities. It assumes that documents are produced in the following fashion: when writing each document, you</a:t>
            </a:r>
          </a:p>
          <a:p>
            <a:pPr fontAlgn="base"/>
            <a:r>
              <a:rPr lang="en-IN" dirty="0"/>
              <a:t>Decide on the number of words N the document will have (say, according to a Poisson distribution).</a:t>
            </a:r>
          </a:p>
          <a:p>
            <a:pPr fontAlgn="base"/>
            <a:r>
              <a:rPr lang="en-IN" dirty="0"/>
              <a:t>Choose a topic mixture for the document (according to a </a:t>
            </a:r>
            <a:r>
              <a:rPr lang="en-IN" dirty="0" err="1"/>
              <a:t>Dirichlet</a:t>
            </a:r>
            <a:r>
              <a:rPr lang="en-IN" dirty="0"/>
              <a:t> distribution over a fixed set of K topics). For example, assuming that we have the two food and cute animal topics above, you might choose the document to consist of 1/3 food and 2/3 cute animals.</a:t>
            </a:r>
          </a:p>
          <a:p>
            <a:pPr fontAlgn="base"/>
            <a:r>
              <a:rPr lang="en-IN" dirty="0"/>
              <a:t>Generate each word </a:t>
            </a:r>
            <a:r>
              <a:rPr lang="en-IN" dirty="0" err="1"/>
              <a:t>w_i</a:t>
            </a:r>
            <a:r>
              <a:rPr lang="en-IN" dirty="0"/>
              <a:t> in the document by:</a:t>
            </a:r>
          </a:p>
          <a:p>
            <a:pPr lvl="1" fontAlgn="base"/>
            <a:r>
              <a:rPr lang="en-IN" dirty="0"/>
              <a:t>First picking a topic (according to the multinomial distribution that you sampled above; for example, you might pick the food topic with 1/3 probability and the cute animals topic with 2/3 probability).</a:t>
            </a:r>
          </a:p>
          <a:p>
            <a:pPr lvl="1" fontAlgn="base"/>
            <a:r>
              <a:rPr lang="en-IN" dirty="0"/>
              <a:t>Using the topic to generate the word itself (according to the topic’s multinomial distribution). For example, if we selected the food topic, we might generate the word “broccoli” with 30% probability, “bananas” with 15% probability, and so on.</a:t>
            </a:r>
          </a:p>
          <a:p>
            <a:pPr fontAlgn="base"/>
            <a:r>
              <a:rPr lang="en-IN" dirty="0"/>
              <a:t>Assuming this generative model for a collection of documents, LDA then tries to backtrack from the documents to find a set of topics that are likely to have generated the collection.</a:t>
            </a:r>
          </a:p>
          <a:p>
            <a:endParaRPr lang="en-IN" dirty="0"/>
          </a:p>
        </p:txBody>
      </p:sp>
    </p:spTree>
    <p:extLst>
      <p:ext uri="{BB962C8B-B14F-4D97-AF65-F5344CB8AC3E}">
        <p14:creationId xmlns:p14="http://schemas.microsoft.com/office/powerpoint/2010/main" val="75757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Django</a:t>
            </a:r>
            <a:r>
              <a:rPr lang="en-IN" dirty="0" smtClean="0"/>
              <a:t> framework</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96" y="1628800"/>
            <a:ext cx="7776864" cy="4069606"/>
          </a:xfrm>
          <a:prstGeom prst="rect">
            <a:avLst/>
          </a:prstGeom>
        </p:spPr>
      </p:pic>
    </p:spTree>
    <p:extLst>
      <p:ext uri="{BB962C8B-B14F-4D97-AF65-F5344CB8AC3E}">
        <p14:creationId xmlns:p14="http://schemas.microsoft.com/office/powerpoint/2010/main" val="3410183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041440" cy="1442674"/>
          </a:xfrm>
        </p:spPr>
        <p:txBody>
          <a:bodyPr/>
          <a:lstStyle/>
          <a:p>
            <a:r>
              <a:rPr lang="en-IN" dirty="0" smtClean="0"/>
              <a:t>Thank You</a:t>
            </a:r>
            <a:endParaRPr lang="en-IN" dirty="0"/>
          </a:p>
        </p:txBody>
      </p:sp>
    </p:spTree>
    <p:extLst>
      <p:ext uri="{BB962C8B-B14F-4D97-AF65-F5344CB8AC3E}">
        <p14:creationId xmlns:p14="http://schemas.microsoft.com/office/powerpoint/2010/main" val="3583822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lnSpcReduction="10000"/>
          </a:bodyPr>
          <a:lstStyle/>
          <a:p>
            <a:r>
              <a:rPr lang="en-IN" dirty="0" smtClean="0"/>
              <a:t>Design a web application that accepts a text file and clusters the document into the respective topics that originally generated the document.</a:t>
            </a:r>
          </a:p>
          <a:p>
            <a:endParaRPr lang="en-IN" dirty="0"/>
          </a:p>
          <a:p>
            <a:r>
              <a:rPr lang="en-IN" dirty="0" smtClean="0"/>
              <a:t>Method used : TOPIC MODELLING</a:t>
            </a:r>
          </a:p>
          <a:p>
            <a:endParaRPr lang="en-IN" dirty="0"/>
          </a:p>
          <a:p>
            <a:r>
              <a:rPr lang="en-IN" dirty="0" smtClean="0"/>
              <a:t>Algorithm used : LATENT DIRICHLET ALLOCATION</a:t>
            </a:r>
          </a:p>
          <a:p>
            <a:endParaRPr lang="en-IN" dirty="0"/>
          </a:p>
          <a:p>
            <a:r>
              <a:rPr lang="en-IN" dirty="0" smtClean="0"/>
              <a:t>Reference paper :</a:t>
            </a:r>
          </a:p>
          <a:p>
            <a:pPr marL="0" indent="0">
              <a:buNone/>
            </a:pPr>
            <a:r>
              <a:rPr lang="en-IN" dirty="0" smtClean="0"/>
              <a:t>“Topic Modelling in information warfare domain” </a:t>
            </a:r>
          </a:p>
          <a:p>
            <a:endParaRPr lang="en-IN" dirty="0"/>
          </a:p>
          <a:p>
            <a:endParaRPr lang="en-IN" dirty="0"/>
          </a:p>
        </p:txBody>
      </p:sp>
    </p:spTree>
    <p:extLst>
      <p:ext uri="{BB962C8B-B14F-4D97-AF65-F5344CB8AC3E}">
        <p14:creationId xmlns:p14="http://schemas.microsoft.com/office/powerpoint/2010/main" val="2205726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3033"/>
            <a:ext cx="8041440" cy="1442674"/>
          </a:xfrm>
        </p:spPr>
        <p:txBody>
          <a:bodyPr/>
          <a:lstStyle/>
          <a:p>
            <a:r>
              <a:rPr lang="en-IN" dirty="0" smtClean="0"/>
              <a:t>LDA decoded!</a:t>
            </a:r>
            <a:endParaRPr lang="en-IN" dirty="0"/>
          </a:p>
        </p:txBody>
      </p:sp>
      <p:sp>
        <p:nvSpPr>
          <p:cNvPr id="3" name="Content Placeholder 2"/>
          <p:cNvSpPr>
            <a:spLocks noGrp="1"/>
          </p:cNvSpPr>
          <p:nvPr>
            <p:ph idx="1"/>
          </p:nvPr>
        </p:nvSpPr>
        <p:spPr>
          <a:xfrm>
            <a:off x="827584" y="1268760"/>
            <a:ext cx="7467600" cy="4968552"/>
          </a:xfrm>
        </p:spPr>
        <p:txBody>
          <a:bodyPr>
            <a:normAutofit fontScale="85000" lnSpcReduction="10000"/>
          </a:bodyPr>
          <a:lstStyle/>
          <a:p>
            <a:r>
              <a:rPr lang="en-IN" dirty="0"/>
              <a:t>In </a:t>
            </a:r>
            <a:r>
              <a:rPr lang="en-IN" dirty="0">
                <a:hlinkClick r:id="rId2" tooltip="Natural language processing"/>
              </a:rPr>
              <a:t>natural language processing</a:t>
            </a:r>
            <a:r>
              <a:rPr lang="en-IN" dirty="0"/>
              <a:t>, </a:t>
            </a:r>
            <a:r>
              <a:rPr lang="en-IN" b="1" dirty="0"/>
              <a:t>L</a:t>
            </a:r>
            <a:r>
              <a:rPr lang="en-IN" b="1" dirty="0" smtClean="0"/>
              <a:t>atent </a:t>
            </a:r>
            <a:r>
              <a:rPr lang="en-IN" b="1" dirty="0" err="1"/>
              <a:t>Dirichlet</a:t>
            </a:r>
            <a:r>
              <a:rPr lang="en-IN" b="1" dirty="0"/>
              <a:t> allocation</a:t>
            </a:r>
            <a:r>
              <a:rPr lang="en-IN" dirty="0"/>
              <a:t> (</a:t>
            </a:r>
            <a:r>
              <a:rPr lang="en-IN" b="1" dirty="0"/>
              <a:t>LDA</a:t>
            </a:r>
            <a:r>
              <a:rPr lang="en-IN" dirty="0"/>
              <a:t>) is a </a:t>
            </a:r>
            <a:r>
              <a:rPr lang="en-IN" dirty="0">
                <a:hlinkClick r:id="rId3" tooltip="Generative model"/>
              </a:rPr>
              <a:t>generative model</a:t>
            </a:r>
            <a:r>
              <a:rPr lang="en-IN" dirty="0"/>
              <a:t> that allows sets of observations to be explained by </a:t>
            </a:r>
            <a:r>
              <a:rPr lang="en-IN" dirty="0">
                <a:hlinkClick r:id="rId4" tooltip="Latent variable"/>
              </a:rPr>
              <a:t>unobserved</a:t>
            </a:r>
            <a:r>
              <a:rPr lang="en-IN" dirty="0"/>
              <a:t> groups that explain why some parts of the data are similar. </a:t>
            </a:r>
            <a:endParaRPr lang="en-IN" dirty="0" smtClean="0"/>
          </a:p>
          <a:p>
            <a:endParaRPr lang="en-IN" dirty="0" smtClean="0"/>
          </a:p>
          <a:p>
            <a:endParaRPr lang="en-IN" dirty="0" smtClean="0"/>
          </a:p>
          <a:p>
            <a:r>
              <a:rPr lang="en-IN" dirty="0"/>
              <a:t>For example, an LDA model might have topics that can be classified as </a:t>
            </a:r>
            <a:r>
              <a:rPr lang="en-IN" b="1" dirty="0" err="1"/>
              <a:t>CAT_related</a:t>
            </a:r>
            <a:r>
              <a:rPr lang="en-IN" dirty="0"/>
              <a:t> and </a:t>
            </a:r>
            <a:r>
              <a:rPr lang="en-IN" b="1" dirty="0" err="1"/>
              <a:t>DOG_related</a:t>
            </a:r>
            <a:r>
              <a:rPr lang="en-IN" dirty="0"/>
              <a:t>. A topic has probabilities of generating various words, such as </a:t>
            </a:r>
            <a:r>
              <a:rPr lang="en-IN" i="1" dirty="0"/>
              <a:t>milk</a:t>
            </a:r>
            <a:r>
              <a:rPr lang="en-IN" dirty="0"/>
              <a:t>, </a:t>
            </a:r>
            <a:r>
              <a:rPr lang="en-IN" i="1" dirty="0"/>
              <a:t>meow</a:t>
            </a:r>
            <a:r>
              <a:rPr lang="en-IN" dirty="0"/>
              <a:t>, and </a:t>
            </a:r>
            <a:r>
              <a:rPr lang="en-IN" i="1" dirty="0"/>
              <a:t>kitten</a:t>
            </a:r>
            <a:r>
              <a:rPr lang="en-IN" dirty="0"/>
              <a:t>, which can be classified and interpreted by the viewer as "</a:t>
            </a:r>
            <a:r>
              <a:rPr lang="en-IN" dirty="0" err="1"/>
              <a:t>CAT_related</a:t>
            </a:r>
            <a:r>
              <a:rPr lang="en-IN" dirty="0"/>
              <a:t>". Naturally, the word </a:t>
            </a:r>
            <a:r>
              <a:rPr lang="en-IN" i="1" dirty="0"/>
              <a:t>cat</a:t>
            </a:r>
            <a:r>
              <a:rPr lang="en-IN" dirty="0"/>
              <a:t> itself will have high probability given this topic. The </a:t>
            </a:r>
            <a:r>
              <a:rPr lang="en-IN" b="1" dirty="0" err="1"/>
              <a:t>DOG_related</a:t>
            </a:r>
            <a:r>
              <a:rPr lang="en-IN" dirty="0"/>
              <a:t> topic likewise has probabilities of generating each word: </a:t>
            </a:r>
            <a:r>
              <a:rPr lang="en-IN" i="1" dirty="0"/>
              <a:t>puppy</a:t>
            </a:r>
            <a:r>
              <a:rPr lang="en-IN" dirty="0"/>
              <a:t>, </a:t>
            </a:r>
            <a:r>
              <a:rPr lang="en-IN" i="1" dirty="0"/>
              <a:t>bark</a:t>
            </a:r>
            <a:r>
              <a:rPr lang="en-IN" dirty="0"/>
              <a:t>, and </a:t>
            </a:r>
            <a:r>
              <a:rPr lang="en-IN" i="1" dirty="0"/>
              <a:t>bone</a:t>
            </a:r>
            <a:r>
              <a:rPr lang="en-IN" dirty="0"/>
              <a:t> might have high probability. Words without special relevance, such as </a:t>
            </a:r>
            <a:r>
              <a:rPr lang="en-IN" i="1" dirty="0"/>
              <a:t>the</a:t>
            </a:r>
            <a:r>
              <a:rPr lang="en-IN" dirty="0"/>
              <a:t> (see </a:t>
            </a:r>
            <a:r>
              <a:rPr lang="en-IN" dirty="0">
                <a:hlinkClick r:id="rId5" tooltip="Function word"/>
              </a:rPr>
              <a:t>function word</a:t>
            </a:r>
            <a:r>
              <a:rPr lang="en-IN" dirty="0"/>
              <a:t>), will have roughly even probability between classes (or can be placed into a separate category).</a:t>
            </a:r>
          </a:p>
        </p:txBody>
      </p:sp>
    </p:spTree>
    <p:extLst>
      <p:ext uri="{BB962C8B-B14F-4D97-AF65-F5344CB8AC3E}">
        <p14:creationId xmlns:p14="http://schemas.microsoft.com/office/powerpoint/2010/main" val="3370634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lda.png"/>
          <p:cNvPicPr>
            <a:picLocks noGrp="1" noChangeAspect="1"/>
          </p:cNvPicPr>
          <p:nvPr>
            <p:ph idx="1"/>
          </p:nvPr>
        </p:nvPicPr>
        <p:blipFill>
          <a:blip r:embed="rId2" cstate="print"/>
          <a:stretch>
            <a:fillRect/>
          </a:stretch>
        </p:blipFill>
        <p:spPr>
          <a:xfrm>
            <a:off x="179513" y="332656"/>
            <a:ext cx="8712968" cy="6336704"/>
          </a:xfrm>
        </p:spPr>
      </p:pic>
    </p:spTree>
    <p:extLst>
      <p:ext uri="{BB962C8B-B14F-4D97-AF65-F5344CB8AC3E}">
        <p14:creationId xmlns:p14="http://schemas.microsoft.com/office/powerpoint/2010/main" val="2767955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da1.png"/>
          <p:cNvPicPr>
            <a:picLocks noGrp="1" noChangeAspect="1"/>
          </p:cNvPicPr>
          <p:nvPr>
            <p:ph idx="1"/>
          </p:nvPr>
        </p:nvPicPr>
        <p:blipFill>
          <a:blip r:embed="rId2" cstate="print"/>
          <a:stretch>
            <a:fillRect/>
          </a:stretch>
        </p:blipFill>
        <p:spPr>
          <a:xfrm>
            <a:off x="107504" y="332656"/>
            <a:ext cx="8820471" cy="5976664"/>
          </a:xfrm>
        </p:spPr>
      </p:pic>
    </p:spTree>
    <p:extLst>
      <p:ext uri="{BB962C8B-B14F-4D97-AF65-F5344CB8AC3E}">
        <p14:creationId xmlns:p14="http://schemas.microsoft.com/office/powerpoint/2010/main" val="1860246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smtClean="0"/>
              <a:t/>
            </a:r>
            <a:br>
              <a:rPr lang="en-US" sz="3600" smtClean="0"/>
            </a:br>
            <a:r>
              <a:rPr lang="en-US" sz="3600" smtClean="0"/>
              <a:t>Topic Models</a:t>
            </a:r>
            <a:endParaRPr lang="en-US" sz="3600" dirty="0" smtClean="0"/>
          </a:p>
        </p:txBody>
      </p:sp>
      <p:sp>
        <p:nvSpPr>
          <p:cNvPr id="5"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a:lstStyle>
          <a:p>
            <a:r>
              <a:rPr lang="en-US" dirty="0" smtClean="0"/>
              <a:t>= </a:t>
            </a:r>
            <a:r>
              <a:rPr lang="de-DE" dirty="0" smtClean="0"/>
              <a:t>probabilistic models for uncovering the underlying semantic structure of a document collection based on a hierarchical Bayesian analysis of the original texts (Blei, 2003)</a:t>
            </a:r>
          </a:p>
          <a:p>
            <a:endParaRPr lang="en-US" dirty="0" smtClean="0"/>
          </a:p>
          <a:p>
            <a:r>
              <a:rPr lang="en-US" dirty="0" smtClean="0">
                <a:solidFill>
                  <a:srgbClr val="FF0000"/>
                </a:solidFill>
              </a:rPr>
              <a:t>Aim:</a:t>
            </a:r>
            <a:r>
              <a:rPr lang="en-US" dirty="0" smtClean="0"/>
              <a:t> discover patterns of word-use and connect documents that exhibit similar patterns</a:t>
            </a:r>
          </a:p>
          <a:p>
            <a:endParaRPr lang="en-US" dirty="0" smtClean="0"/>
          </a:p>
          <a:p>
            <a:r>
              <a:rPr lang="en-US" dirty="0" smtClean="0">
                <a:solidFill>
                  <a:srgbClr val="FF0000"/>
                </a:solidFill>
              </a:rPr>
              <a:t>Idea:</a:t>
            </a:r>
            <a:r>
              <a:rPr lang="en-US" dirty="0" smtClean="0"/>
              <a:t> documents are mixtures of topics and a topic is a probability distribution over words </a:t>
            </a:r>
          </a:p>
          <a:p>
            <a:endParaRPr lang="en-US" dirty="0" smtClean="0"/>
          </a:p>
          <a:p>
            <a:pPr lvl="1"/>
            <a:endParaRPr lang="en-US" dirty="0" smtClean="0"/>
          </a:p>
        </p:txBody>
      </p:sp>
    </p:spTree>
    <p:extLst>
      <p:ext uri="{BB962C8B-B14F-4D97-AF65-F5344CB8AC3E}">
        <p14:creationId xmlns:p14="http://schemas.microsoft.com/office/powerpoint/2010/main" val="338988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8041440" cy="1442674"/>
          </a:xfrm>
        </p:spPr>
        <p:txBody>
          <a:bodyPr/>
          <a:lstStyle/>
          <a:p>
            <a:r>
              <a:rPr lang="en-IN" dirty="0" smtClean="0"/>
              <a:t>Step 1</a:t>
            </a:r>
            <a:endParaRPr lang="en-IN" dirty="0"/>
          </a:p>
        </p:txBody>
      </p:sp>
      <p:sp>
        <p:nvSpPr>
          <p:cNvPr id="3" name="Content Placeholder 2"/>
          <p:cNvSpPr>
            <a:spLocks noGrp="1"/>
          </p:cNvSpPr>
          <p:nvPr>
            <p:ph idx="1"/>
          </p:nvPr>
        </p:nvSpPr>
        <p:spPr>
          <a:xfrm>
            <a:off x="838200" y="1700808"/>
            <a:ext cx="7467600" cy="4288917"/>
          </a:xfrm>
        </p:spPr>
        <p:txBody>
          <a:bodyPr>
            <a:normAutofit/>
          </a:bodyPr>
          <a:lstStyle/>
          <a:p>
            <a:pPr fontAlgn="base"/>
            <a:r>
              <a:rPr lang="en-IN" dirty="0"/>
              <a:t>So now suppose you have a set of documents. You’ve chosen some fixed number of K topics to discover, and want to use LDA to learn the topic representation of each document and the words associated to each topic. </a:t>
            </a:r>
            <a:endParaRPr lang="en-IN" dirty="0" smtClean="0"/>
          </a:p>
          <a:p>
            <a:pPr fontAlgn="base"/>
            <a:r>
              <a:rPr lang="en-IN" dirty="0" smtClean="0"/>
              <a:t>Go </a:t>
            </a:r>
            <a:r>
              <a:rPr lang="en-IN" dirty="0"/>
              <a:t>through each document, and randomly assign each word in the document to one of the K topics.</a:t>
            </a:r>
          </a:p>
          <a:p>
            <a:pPr fontAlgn="base"/>
            <a:r>
              <a:rPr lang="en-IN" dirty="0"/>
              <a:t>Notice that this random assignment already gives you both topic representations of all the documents and word distributions of all the topics (albeit not very good ones).</a:t>
            </a:r>
          </a:p>
          <a:p>
            <a:endParaRPr lang="en-IN" dirty="0"/>
          </a:p>
        </p:txBody>
      </p:sp>
    </p:spTree>
    <p:extLst>
      <p:ext uri="{BB962C8B-B14F-4D97-AF65-F5344CB8AC3E}">
        <p14:creationId xmlns:p14="http://schemas.microsoft.com/office/powerpoint/2010/main" val="394726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041440" cy="1368152"/>
          </a:xfrm>
        </p:spPr>
        <p:txBody>
          <a:bodyPr/>
          <a:lstStyle/>
          <a:p>
            <a:r>
              <a:rPr lang="en-IN" dirty="0" smtClean="0"/>
              <a:t>Step 2</a:t>
            </a:r>
            <a:endParaRPr lang="en-IN" dirty="0"/>
          </a:p>
        </p:txBody>
      </p:sp>
      <p:sp>
        <p:nvSpPr>
          <p:cNvPr id="3" name="Content Placeholder 2"/>
          <p:cNvSpPr>
            <a:spLocks noGrp="1"/>
          </p:cNvSpPr>
          <p:nvPr>
            <p:ph idx="1"/>
          </p:nvPr>
        </p:nvSpPr>
        <p:spPr>
          <a:xfrm>
            <a:off x="395536" y="1268760"/>
            <a:ext cx="8136904" cy="6120680"/>
          </a:xfrm>
        </p:spPr>
        <p:txBody>
          <a:bodyPr>
            <a:normAutofit/>
          </a:bodyPr>
          <a:lstStyle/>
          <a:p>
            <a:pPr lvl="1" fontAlgn="base"/>
            <a:r>
              <a:rPr lang="en-IN" sz="2400" dirty="0"/>
              <a:t>Go through each word w in d…</a:t>
            </a:r>
          </a:p>
          <a:p>
            <a:pPr lvl="2" fontAlgn="base"/>
            <a:r>
              <a:rPr lang="en-IN" sz="2400" dirty="0"/>
              <a:t>And for each topic t, compute two things: </a:t>
            </a:r>
            <a:endParaRPr lang="en-IN" sz="2400" dirty="0" smtClean="0"/>
          </a:p>
          <a:p>
            <a:pPr marL="1097280" lvl="2" indent="-457200" fontAlgn="base">
              <a:buAutoNum type="arabicParenR"/>
            </a:pPr>
            <a:r>
              <a:rPr lang="en-IN" sz="2400" b="1" dirty="0" smtClean="0"/>
              <a:t>p(topic </a:t>
            </a:r>
            <a:r>
              <a:rPr lang="en-IN" sz="2400" b="1" dirty="0"/>
              <a:t>t | document d) </a:t>
            </a:r>
            <a:r>
              <a:rPr lang="en-IN" sz="2400" dirty="0"/>
              <a:t>= the proportion of words in document d that are currently assigned to topic t, </a:t>
            </a:r>
            <a:endParaRPr lang="en-IN" sz="2400" dirty="0" smtClean="0"/>
          </a:p>
          <a:p>
            <a:pPr marL="1097280" lvl="2" indent="-457200" fontAlgn="base">
              <a:buAutoNum type="arabicParenR"/>
            </a:pPr>
            <a:r>
              <a:rPr lang="en-IN" sz="2400" dirty="0" smtClean="0"/>
              <a:t> </a:t>
            </a:r>
            <a:r>
              <a:rPr lang="en-IN" sz="2400" b="1" dirty="0"/>
              <a:t>p(word w | topic t) </a:t>
            </a:r>
            <a:r>
              <a:rPr lang="en-IN" sz="2400" dirty="0"/>
              <a:t>= the proportion of assignments to topic t over all documents that come from this word w. </a:t>
            </a:r>
            <a:endParaRPr lang="en-IN" sz="2400" dirty="0" smtClean="0"/>
          </a:p>
          <a:p>
            <a:pPr marL="640080" lvl="2" indent="0" fontAlgn="base">
              <a:buNone/>
            </a:pPr>
            <a:r>
              <a:rPr lang="en-IN" sz="2400" dirty="0" smtClean="0"/>
              <a:t>Reassign </a:t>
            </a:r>
            <a:r>
              <a:rPr lang="en-IN" sz="2400" dirty="0"/>
              <a:t>w a new topic, where we choose topic t with probability </a:t>
            </a:r>
            <a:r>
              <a:rPr lang="en-IN" sz="2400" b="1" dirty="0"/>
              <a:t>p(topic t | document d) * p(word w | topic t) </a:t>
            </a:r>
            <a:r>
              <a:rPr lang="en-IN" sz="2400" dirty="0" smtClean="0"/>
              <a:t>(this </a:t>
            </a:r>
            <a:r>
              <a:rPr lang="en-IN" sz="2400" dirty="0"/>
              <a:t>is essentially the probability that topic t generated word w, so it makes sense that we resample the current word’s topic with this </a:t>
            </a:r>
            <a:r>
              <a:rPr lang="en-IN" sz="2400" dirty="0" smtClean="0"/>
              <a:t>probability.</a:t>
            </a:r>
            <a:endParaRPr lang="en-IN" sz="2400" dirty="0"/>
          </a:p>
        </p:txBody>
      </p:sp>
    </p:spTree>
    <p:extLst>
      <p:ext uri="{BB962C8B-B14F-4D97-AF65-F5344CB8AC3E}">
        <p14:creationId xmlns:p14="http://schemas.microsoft.com/office/powerpoint/2010/main" val="859048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3</a:t>
            </a:r>
            <a:endParaRPr lang="en-IN" dirty="0"/>
          </a:p>
        </p:txBody>
      </p:sp>
      <p:sp>
        <p:nvSpPr>
          <p:cNvPr id="3" name="Content Placeholder 2"/>
          <p:cNvSpPr>
            <a:spLocks noGrp="1"/>
          </p:cNvSpPr>
          <p:nvPr>
            <p:ph idx="1"/>
          </p:nvPr>
        </p:nvSpPr>
        <p:spPr/>
        <p:txBody>
          <a:bodyPr/>
          <a:lstStyle/>
          <a:p>
            <a:r>
              <a:rPr lang="en-IN" dirty="0"/>
              <a:t>After repeating the previous step a large number of times, you’ll eventually reach a roughly steady state where your assignments are pretty good. So use these assignments to estimate the topic mixtures of each document (by counting the proportion of words assigned to each topic within that document) and the words associated to each topic (by counting the proportion of words assigned to each topic overall).</a:t>
            </a:r>
          </a:p>
          <a:p>
            <a:endParaRPr lang="en-IN" dirty="0"/>
          </a:p>
        </p:txBody>
      </p:sp>
    </p:spTree>
    <p:extLst>
      <p:ext uri="{BB962C8B-B14F-4D97-AF65-F5344CB8AC3E}">
        <p14:creationId xmlns:p14="http://schemas.microsoft.com/office/powerpoint/2010/main" val="709802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Sketchbook</Template>
  <TotalTime>1204</TotalTime>
  <Words>509</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Sketchbook</vt:lpstr>
      <vt:lpstr>DOCUMENT CLUSTERING</vt:lpstr>
      <vt:lpstr>Problem Statement</vt:lpstr>
      <vt:lpstr>LDA decoded!</vt:lpstr>
      <vt:lpstr>PowerPoint Presentation</vt:lpstr>
      <vt:lpstr>PowerPoint Presentation</vt:lpstr>
      <vt:lpstr>PowerPoint Presentation</vt:lpstr>
      <vt:lpstr>Step 1</vt:lpstr>
      <vt:lpstr>Step 2</vt:lpstr>
      <vt:lpstr>Step 3</vt:lpstr>
      <vt:lpstr>Topic Model: Plate Notation</vt:lpstr>
      <vt:lpstr>PowerPoint Presentation</vt:lpstr>
      <vt:lpstr>PowerPoint Presentation</vt:lpstr>
      <vt:lpstr>Django framework</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CLUSTERING</dc:title>
  <dc:creator>Madhavi S</dc:creator>
  <cp:lastModifiedBy>Madhavi S</cp:lastModifiedBy>
  <cp:revision>18</cp:revision>
  <dcterms:created xsi:type="dcterms:W3CDTF">2014-11-06T05:51:11Z</dcterms:created>
  <dcterms:modified xsi:type="dcterms:W3CDTF">2014-11-20T17:20:41Z</dcterms:modified>
</cp:coreProperties>
</file>