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4" r:id="rId6"/>
    <p:sldId id="260" r:id="rId7"/>
    <p:sldId id="261" r:id="rId8"/>
    <p:sldId id="262" r:id="rId9"/>
    <p:sldId id="273" r:id="rId10"/>
    <p:sldId id="263" r:id="rId11"/>
    <p:sldId id="265" r:id="rId12"/>
    <p:sldId id="267" r:id="rId13"/>
    <p:sldId id="266" r:id="rId14"/>
    <p:sldId id="268" r:id="rId15"/>
    <p:sldId id="271" r:id="rId16"/>
    <p:sldId id="272"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B9F4"/>
    <a:srgbClr val="D0C3F1"/>
    <a:srgbClr val="494082"/>
    <a:srgbClr val="2D246D"/>
    <a:srgbClr val="4ADEDF"/>
    <a:srgbClr val="49DF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98AAC-3838-4C43-8C9A-B602B00428F8}" type="datetimeFigureOut">
              <a:rPr lang="en-US" smtClean="0"/>
              <a:t>11/21/2022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AEC9BF-3261-4000-B2F7-2D337BE6E693}" type="slidenum">
              <a:rPr lang="en-US" smtClean="0"/>
              <a:t>‹#›</a:t>
            </a:fld>
            <a:endParaRPr lang="en-US"/>
          </a:p>
        </p:txBody>
      </p:sp>
    </p:spTree>
    <p:extLst>
      <p:ext uri="{BB962C8B-B14F-4D97-AF65-F5344CB8AC3E}">
        <p14:creationId xmlns:p14="http://schemas.microsoft.com/office/powerpoint/2010/main" val="1456123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EEBC1-5A42-44D0-42F4-6877932BC3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CFD868-8315-8213-AEAA-10A0937A3C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80E601-1C03-C56A-DF1B-368DEE73B0BD}"/>
              </a:ext>
            </a:extLst>
          </p:cNvPr>
          <p:cNvSpPr>
            <a:spLocks noGrp="1"/>
          </p:cNvSpPr>
          <p:nvPr>
            <p:ph type="dt" sz="half" idx="10"/>
          </p:nvPr>
        </p:nvSpPr>
        <p:spPr/>
        <p:txBody>
          <a:bodyPr/>
          <a:lstStyle/>
          <a:p>
            <a:fld id="{E2B88595-E79F-462C-A4F1-6797F02D7BB2}" type="datetimeFigureOut">
              <a:rPr lang="en-US" smtClean="0"/>
              <a:t>11/21/2022</a:t>
            </a:fld>
            <a:endParaRPr lang="en-US"/>
          </a:p>
        </p:txBody>
      </p:sp>
      <p:sp>
        <p:nvSpPr>
          <p:cNvPr id="5" name="Footer Placeholder 4">
            <a:extLst>
              <a:ext uri="{FF2B5EF4-FFF2-40B4-BE49-F238E27FC236}">
                <a16:creationId xmlns:a16="http://schemas.microsoft.com/office/drawing/2014/main" id="{4870D50A-D03F-6AE0-7A78-AB48E2B0D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BF791D-C8DC-50F3-C2D0-3759A3DD1929}"/>
              </a:ext>
            </a:extLst>
          </p:cNvPr>
          <p:cNvSpPr>
            <a:spLocks noGrp="1"/>
          </p:cNvSpPr>
          <p:nvPr>
            <p:ph type="sldNum" sz="quarter" idx="12"/>
          </p:nvPr>
        </p:nvSpPr>
        <p:spPr/>
        <p:txBody>
          <a:bodyPr/>
          <a:lstStyle/>
          <a:p>
            <a:fld id="{E0C03531-BC7F-4C54-A5E7-40D80BADE41D}" type="slidenum">
              <a:rPr lang="en-US" smtClean="0"/>
              <a:t>‹#›</a:t>
            </a:fld>
            <a:endParaRPr lang="en-US"/>
          </a:p>
        </p:txBody>
      </p:sp>
    </p:spTree>
    <p:extLst>
      <p:ext uri="{BB962C8B-B14F-4D97-AF65-F5344CB8AC3E}">
        <p14:creationId xmlns:p14="http://schemas.microsoft.com/office/powerpoint/2010/main" val="3159781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E50E4-1C33-B747-471E-D8D6DFA3C3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7ACC79-F6F5-1A41-3941-E4652CF55B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E2844E-4062-4F9F-C762-90D6D2470E80}"/>
              </a:ext>
            </a:extLst>
          </p:cNvPr>
          <p:cNvSpPr>
            <a:spLocks noGrp="1"/>
          </p:cNvSpPr>
          <p:nvPr>
            <p:ph type="dt" sz="half" idx="10"/>
          </p:nvPr>
        </p:nvSpPr>
        <p:spPr/>
        <p:txBody>
          <a:bodyPr/>
          <a:lstStyle/>
          <a:p>
            <a:fld id="{E2B88595-E79F-462C-A4F1-6797F02D7BB2}" type="datetimeFigureOut">
              <a:rPr lang="en-US" smtClean="0"/>
              <a:t>11/21/2022</a:t>
            </a:fld>
            <a:endParaRPr lang="en-US"/>
          </a:p>
        </p:txBody>
      </p:sp>
      <p:sp>
        <p:nvSpPr>
          <p:cNvPr id="5" name="Footer Placeholder 4">
            <a:extLst>
              <a:ext uri="{FF2B5EF4-FFF2-40B4-BE49-F238E27FC236}">
                <a16:creationId xmlns:a16="http://schemas.microsoft.com/office/drawing/2014/main" id="{A319DA01-8BD0-F307-2391-FF6418491A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37901-1494-E186-9549-E8E47444EF3A}"/>
              </a:ext>
            </a:extLst>
          </p:cNvPr>
          <p:cNvSpPr>
            <a:spLocks noGrp="1"/>
          </p:cNvSpPr>
          <p:nvPr>
            <p:ph type="sldNum" sz="quarter" idx="12"/>
          </p:nvPr>
        </p:nvSpPr>
        <p:spPr/>
        <p:txBody>
          <a:bodyPr/>
          <a:lstStyle/>
          <a:p>
            <a:fld id="{E0C03531-BC7F-4C54-A5E7-40D80BADE41D}" type="slidenum">
              <a:rPr lang="en-US" smtClean="0"/>
              <a:t>‹#›</a:t>
            </a:fld>
            <a:endParaRPr lang="en-US"/>
          </a:p>
        </p:txBody>
      </p:sp>
    </p:spTree>
    <p:extLst>
      <p:ext uri="{BB962C8B-B14F-4D97-AF65-F5344CB8AC3E}">
        <p14:creationId xmlns:p14="http://schemas.microsoft.com/office/powerpoint/2010/main" val="3706610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CE0BA8-943A-C5C4-1DF1-F9CE9F946C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0034DD-16A3-2D0B-B679-0EA5528F73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F5ADA-1B30-94C5-0EF8-82E52AE92F04}"/>
              </a:ext>
            </a:extLst>
          </p:cNvPr>
          <p:cNvSpPr>
            <a:spLocks noGrp="1"/>
          </p:cNvSpPr>
          <p:nvPr>
            <p:ph type="dt" sz="half" idx="10"/>
          </p:nvPr>
        </p:nvSpPr>
        <p:spPr/>
        <p:txBody>
          <a:bodyPr/>
          <a:lstStyle/>
          <a:p>
            <a:fld id="{E2B88595-E79F-462C-A4F1-6797F02D7BB2}" type="datetimeFigureOut">
              <a:rPr lang="en-US" smtClean="0"/>
              <a:t>11/21/2022</a:t>
            </a:fld>
            <a:endParaRPr lang="en-US"/>
          </a:p>
        </p:txBody>
      </p:sp>
      <p:sp>
        <p:nvSpPr>
          <p:cNvPr id="5" name="Footer Placeholder 4">
            <a:extLst>
              <a:ext uri="{FF2B5EF4-FFF2-40B4-BE49-F238E27FC236}">
                <a16:creationId xmlns:a16="http://schemas.microsoft.com/office/drawing/2014/main" id="{C819A57D-0B20-570E-9960-978810AC14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74B31-87C1-87F2-93DE-BBFF72D2906B}"/>
              </a:ext>
            </a:extLst>
          </p:cNvPr>
          <p:cNvSpPr>
            <a:spLocks noGrp="1"/>
          </p:cNvSpPr>
          <p:nvPr>
            <p:ph type="sldNum" sz="quarter" idx="12"/>
          </p:nvPr>
        </p:nvSpPr>
        <p:spPr/>
        <p:txBody>
          <a:bodyPr/>
          <a:lstStyle/>
          <a:p>
            <a:fld id="{E0C03531-BC7F-4C54-A5E7-40D80BADE41D}" type="slidenum">
              <a:rPr lang="en-US" smtClean="0"/>
              <a:t>‹#›</a:t>
            </a:fld>
            <a:endParaRPr lang="en-US"/>
          </a:p>
        </p:txBody>
      </p:sp>
    </p:spTree>
    <p:extLst>
      <p:ext uri="{BB962C8B-B14F-4D97-AF65-F5344CB8AC3E}">
        <p14:creationId xmlns:p14="http://schemas.microsoft.com/office/powerpoint/2010/main" val="1439842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3E60E-5193-C790-1C75-D50A401653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23BEBB-B845-BCB8-8F76-A744777A8E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C0AF1-8C4B-D070-C5D3-D923F9F9C9B7}"/>
              </a:ext>
            </a:extLst>
          </p:cNvPr>
          <p:cNvSpPr>
            <a:spLocks noGrp="1"/>
          </p:cNvSpPr>
          <p:nvPr>
            <p:ph type="dt" sz="half" idx="10"/>
          </p:nvPr>
        </p:nvSpPr>
        <p:spPr/>
        <p:txBody>
          <a:bodyPr/>
          <a:lstStyle/>
          <a:p>
            <a:fld id="{E2B88595-E79F-462C-A4F1-6797F02D7BB2}" type="datetimeFigureOut">
              <a:rPr lang="en-US" smtClean="0"/>
              <a:t>11/21/2022</a:t>
            </a:fld>
            <a:endParaRPr lang="en-US"/>
          </a:p>
        </p:txBody>
      </p:sp>
      <p:sp>
        <p:nvSpPr>
          <p:cNvPr id="5" name="Footer Placeholder 4">
            <a:extLst>
              <a:ext uri="{FF2B5EF4-FFF2-40B4-BE49-F238E27FC236}">
                <a16:creationId xmlns:a16="http://schemas.microsoft.com/office/drawing/2014/main" id="{445EDE62-E31B-CA10-E3A4-A0B5244B29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D614C4-C646-5800-D693-93266E11B420}"/>
              </a:ext>
            </a:extLst>
          </p:cNvPr>
          <p:cNvSpPr>
            <a:spLocks noGrp="1"/>
          </p:cNvSpPr>
          <p:nvPr>
            <p:ph type="sldNum" sz="quarter" idx="12"/>
          </p:nvPr>
        </p:nvSpPr>
        <p:spPr/>
        <p:txBody>
          <a:bodyPr/>
          <a:lstStyle/>
          <a:p>
            <a:fld id="{E0C03531-BC7F-4C54-A5E7-40D80BADE41D}" type="slidenum">
              <a:rPr lang="en-US" smtClean="0"/>
              <a:t>‹#›</a:t>
            </a:fld>
            <a:endParaRPr lang="en-US"/>
          </a:p>
        </p:txBody>
      </p:sp>
    </p:spTree>
    <p:extLst>
      <p:ext uri="{BB962C8B-B14F-4D97-AF65-F5344CB8AC3E}">
        <p14:creationId xmlns:p14="http://schemas.microsoft.com/office/powerpoint/2010/main" val="2656920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B2AF-C569-4976-9A73-E29A6CC29C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1B3F53-1F7E-205E-6859-EA211851CF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F24B9C-14A0-81B7-6D15-B022E0EB1570}"/>
              </a:ext>
            </a:extLst>
          </p:cNvPr>
          <p:cNvSpPr>
            <a:spLocks noGrp="1"/>
          </p:cNvSpPr>
          <p:nvPr>
            <p:ph type="dt" sz="half" idx="10"/>
          </p:nvPr>
        </p:nvSpPr>
        <p:spPr/>
        <p:txBody>
          <a:bodyPr/>
          <a:lstStyle/>
          <a:p>
            <a:fld id="{E2B88595-E79F-462C-A4F1-6797F02D7BB2}" type="datetimeFigureOut">
              <a:rPr lang="en-US" smtClean="0"/>
              <a:t>11/21/2022</a:t>
            </a:fld>
            <a:endParaRPr lang="en-US"/>
          </a:p>
        </p:txBody>
      </p:sp>
      <p:sp>
        <p:nvSpPr>
          <p:cNvPr id="5" name="Footer Placeholder 4">
            <a:extLst>
              <a:ext uri="{FF2B5EF4-FFF2-40B4-BE49-F238E27FC236}">
                <a16:creationId xmlns:a16="http://schemas.microsoft.com/office/drawing/2014/main" id="{9F3145C3-7731-7481-3D14-B4C5456072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974D4-8DBC-4AF2-3DBE-B57DFE6EA46C}"/>
              </a:ext>
            </a:extLst>
          </p:cNvPr>
          <p:cNvSpPr>
            <a:spLocks noGrp="1"/>
          </p:cNvSpPr>
          <p:nvPr>
            <p:ph type="sldNum" sz="quarter" idx="12"/>
          </p:nvPr>
        </p:nvSpPr>
        <p:spPr/>
        <p:txBody>
          <a:bodyPr/>
          <a:lstStyle/>
          <a:p>
            <a:fld id="{E0C03531-BC7F-4C54-A5E7-40D80BADE41D}" type="slidenum">
              <a:rPr lang="en-US" smtClean="0"/>
              <a:t>‹#›</a:t>
            </a:fld>
            <a:endParaRPr lang="en-US"/>
          </a:p>
        </p:txBody>
      </p:sp>
    </p:spTree>
    <p:extLst>
      <p:ext uri="{BB962C8B-B14F-4D97-AF65-F5344CB8AC3E}">
        <p14:creationId xmlns:p14="http://schemas.microsoft.com/office/powerpoint/2010/main" val="3752175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ABCA5-858D-7D13-8630-C2319B47F5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A205FE-148C-5469-25F6-244FDC3B3B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7743F1-CC3A-CCCD-26A8-D73EBAB604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F76C02-80A8-D9D4-5914-2F495B198D68}"/>
              </a:ext>
            </a:extLst>
          </p:cNvPr>
          <p:cNvSpPr>
            <a:spLocks noGrp="1"/>
          </p:cNvSpPr>
          <p:nvPr>
            <p:ph type="dt" sz="half" idx="10"/>
          </p:nvPr>
        </p:nvSpPr>
        <p:spPr/>
        <p:txBody>
          <a:bodyPr/>
          <a:lstStyle/>
          <a:p>
            <a:fld id="{E2B88595-E79F-462C-A4F1-6797F02D7BB2}" type="datetimeFigureOut">
              <a:rPr lang="en-US" smtClean="0"/>
              <a:t>11/21/2022</a:t>
            </a:fld>
            <a:endParaRPr lang="en-US"/>
          </a:p>
        </p:txBody>
      </p:sp>
      <p:sp>
        <p:nvSpPr>
          <p:cNvPr id="6" name="Footer Placeholder 5">
            <a:extLst>
              <a:ext uri="{FF2B5EF4-FFF2-40B4-BE49-F238E27FC236}">
                <a16:creationId xmlns:a16="http://schemas.microsoft.com/office/drawing/2014/main" id="{B37E594B-7700-9115-9883-5DF20BC11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F76F9-FAD4-365A-B9E1-B64B02BCE824}"/>
              </a:ext>
            </a:extLst>
          </p:cNvPr>
          <p:cNvSpPr>
            <a:spLocks noGrp="1"/>
          </p:cNvSpPr>
          <p:nvPr>
            <p:ph type="sldNum" sz="quarter" idx="12"/>
          </p:nvPr>
        </p:nvSpPr>
        <p:spPr/>
        <p:txBody>
          <a:bodyPr/>
          <a:lstStyle/>
          <a:p>
            <a:fld id="{E0C03531-BC7F-4C54-A5E7-40D80BADE41D}" type="slidenum">
              <a:rPr lang="en-US" smtClean="0"/>
              <a:t>‹#›</a:t>
            </a:fld>
            <a:endParaRPr lang="en-US"/>
          </a:p>
        </p:txBody>
      </p:sp>
    </p:spTree>
    <p:extLst>
      <p:ext uri="{BB962C8B-B14F-4D97-AF65-F5344CB8AC3E}">
        <p14:creationId xmlns:p14="http://schemas.microsoft.com/office/powerpoint/2010/main" val="2241146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55CC6-FAC1-F184-62C1-9768C49B4A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FCE838-FA66-D0F1-F212-17B1B8549F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6364C2-46F4-C451-1F24-399306D589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A96B74-0836-16BC-3DED-1ECE3FD4A5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E2345F-E850-603F-0240-6F349E8236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6DF2DC-2B40-53CF-49C3-A368181AFE36}"/>
              </a:ext>
            </a:extLst>
          </p:cNvPr>
          <p:cNvSpPr>
            <a:spLocks noGrp="1"/>
          </p:cNvSpPr>
          <p:nvPr>
            <p:ph type="dt" sz="half" idx="10"/>
          </p:nvPr>
        </p:nvSpPr>
        <p:spPr/>
        <p:txBody>
          <a:bodyPr/>
          <a:lstStyle/>
          <a:p>
            <a:fld id="{E2B88595-E79F-462C-A4F1-6797F02D7BB2}" type="datetimeFigureOut">
              <a:rPr lang="en-US" smtClean="0"/>
              <a:t>11/21/2022</a:t>
            </a:fld>
            <a:endParaRPr lang="en-US"/>
          </a:p>
        </p:txBody>
      </p:sp>
      <p:sp>
        <p:nvSpPr>
          <p:cNvPr id="8" name="Footer Placeholder 7">
            <a:extLst>
              <a:ext uri="{FF2B5EF4-FFF2-40B4-BE49-F238E27FC236}">
                <a16:creationId xmlns:a16="http://schemas.microsoft.com/office/drawing/2014/main" id="{DDE199F1-6A4F-7221-AF60-1B35ADA70A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05CAB0-AFA6-B785-A5F4-3619E09128B2}"/>
              </a:ext>
            </a:extLst>
          </p:cNvPr>
          <p:cNvSpPr>
            <a:spLocks noGrp="1"/>
          </p:cNvSpPr>
          <p:nvPr>
            <p:ph type="sldNum" sz="quarter" idx="12"/>
          </p:nvPr>
        </p:nvSpPr>
        <p:spPr/>
        <p:txBody>
          <a:bodyPr/>
          <a:lstStyle/>
          <a:p>
            <a:fld id="{E0C03531-BC7F-4C54-A5E7-40D80BADE41D}" type="slidenum">
              <a:rPr lang="en-US" smtClean="0"/>
              <a:t>‹#›</a:t>
            </a:fld>
            <a:endParaRPr lang="en-US"/>
          </a:p>
        </p:txBody>
      </p:sp>
    </p:spTree>
    <p:extLst>
      <p:ext uri="{BB962C8B-B14F-4D97-AF65-F5344CB8AC3E}">
        <p14:creationId xmlns:p14="http://schemas.microsoft.com/office/powerpoint/2010/main" val="2413875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6E935-021F-DEA0-2CAD-9CDA233DD3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F3B7AF-C5A5-6CEF-BB1F-87B6DF24F5BB}"/>
              </a:ext>
            </a:extLst>
          </p:cNvPr>
          <p:cNvSpPr>
            <a:spLocks noGrp="1"/>
          </p:cNvSpPr>
          <p:nvPr>
            <p:ph type="dt" sz="half" idx="10"/>
          </p:nvPr>
        </p:nvSpPr>
        <p:spPr/>
        <p:txBody>
          <a:bodyPr/>
          <a:lstStyle/>
          <a:p>
            <a:fld id="{E2B88595-E79F-462C-A4F1-6797F02D7BB2}" type="datetimeFigureOut">
              <a:rPr lang="en-US" smtClean="0"/>
              <a:t>11/21/2022</a:t>
            </a:fld>
            <a:endParaRPr lang="en-US"/>
          </a:p>
        </p:txBody>
      </p:sp>
      <p:sp>
        <p:nvSpPr>
          <p:cNvPr id="4" name="Footer Placeholder 3">
            <a:extLst>
              <a:ext uri="{FF2B5EF4-FFF2-40B4-BE49-F238E27FC236}">
                <a16:creationId xmlns:a16="http://schemas.microsoft.com/office/drawing/2014/main" id="{5974E215-2DF8-141E-FFB1-5052B0A377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8CA000-4D61-F7DA-DA55-5D1E12993FF4}"/>
              </a:ext>
            </a:extLst>
          </p:cNvPr>
          <p:cNvSpPr>
            <a:spLocks noGrp="1"/>
          </p:cNvSpPr>
          <p:nvPr>
            <p:ph type="sldNum" sz="quarter" idx="12"/>
          </p:nvPr>
        </p:nvSpPr>
        <p:spPr/>
        <p:txBody>
          <a:bodyPr/>
          <a:lstStyle/>
          <a:p>
            <a:fld id="{E0C03531-BC7F-4C54-A5E7-40D80BADE41D}" type="slidenum">
              <a:rPr lang="en-US" smtClean="0"/>
              <a:t>‹#›</a:t>
            </a:fld>
            <a:endParaRPr lang="en-US"/>
          </a:p>
        </p:txBody>
      </p:sp>
    </p:spTree>
    <p:extLst>
      <p:ext uri="{BB962C8B-B14F-4D97-AF65-F5344CB8AC3E}">
        <p14:creationId xmlns:p14="http://schemas.microsoft.com/office/powerpoint/2010/main" val="895170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94BC46-6E1D-6F8B-6A5B-8F64678B818F}"/>
              </a:ext>
            </a:extLst>
          </p:cNvPr>
          <p:cNvSpPr>
            <a:spLocks noGrp="1"/>
          </p:cNvSpPr>
          <p:nvPr>
            <p:ph type="dt" sz="half" idx="10"/>
          </p:nvPr>
        </p:nvSpPr>
        <p:spPr/>
        <p:txBody>
          <a:bodyPr/>
          <a:lstStyle/>
          <a:p>
            <a:fld id="{E2B88595-E79F-462C-A4F1-6797F02D7BB2}" type="datetimeFigureOut">
              <a:rPr lang="en-US" smtClean="0"/>
              <a:t>11/21/2022</a:t>
            </a:fld>
            <a:endParaRPr lang="en-US"/>
          </a:p>
        </p:txBody>
      </p:sp>
      <p:sp>
        <p:nvSpPr>
          <p:cNvPr id="3" name="Footer Placeholder 2">
            <a:extLst>
              <a:ext uri="{FF2B5EF4-FFF2-40B4-BE49-F238E27FC236}">
                <a16:creationId xmlns:a16="http://schemas.microsoft.com/office/drawing/2014/main" id="{EFF8C236-67C9-0F9B-A511-DEE9CEF847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5D09B6-FA68-5DCE-2E8E-DFEBC8D09D43}"/>
              </a:ext>
            </a:extLst>
          </p:cNvPr>
          <p:cNvSpPr>
            <a:spLocks noGrp="1"/>
          </p:cNvSpPr>
          <p:nvPr>
            <p:ph type="sldNum" sz="quarter" idx="12"/>
          </p:nvPr>
        </p:nvSpPr>
        <p:spPr/>
        <p:txBody>
          <a:bodyPr/>
          <a:lstStyle/>
          <a:p>
            <a:fld id="{E0C03531-BC7F-4C54-A5E7-40D80BADE41D}" type="slidenum">
              <a:rPr lang="en-US" smtClean="0"/>
              <a:t>‹#›</a:t>
            </a:fld>
            <a:endParaRPr lang="en-US"/>
          </a:p>
        </p:txBody>
      </p:sp>
    </p:spTree>
    <p:extLst>
      <p:ext uri="{BB962C8B-B14F-4D97-AF65-F5344CB8AC3E}">
        <p14:creationId xmlns:p14="http://schemas.microsoft.com/office/powerpoint/2010/main" val="291230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6359-A1C1-42A3-7AC6-EFC18752C6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403824-D9A0-6482-5F9C-E5BF32E1A4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D5D4BF-E036-2A82-AE2D-FB05447E8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D1A541-6375-96E0-C8D6-7FF456D9142A}"/>
              </a:ext>
            </a:extLst>
          </p:cNvPr>
          <p:cNvSpPr>
            <a:spLocks noGrp="1"/>
          </p:cNvSpPr>
          <p:nvPr>
            <p:ph type="dt" sz="half" idx="10"/>
          </p:nvPr>
        </p:nvSpPr>
        <p:spPr/>
        <p:txBody>
          <a:bodyPr/>
          <a:lstStyle/>
          <a:p>
            <a:fld id="{E2B88595-E79F-462C-A4F1-6797F02D7BB2}" type="datetimeFigureOut">
              <a:rPr lang="en-US" smtClean="0"/>
              <a:t>11/21/2022</a:t>
            </a:fld>
            <a:endParaRPr lang="en-US"/>
          </a:p>
        </p:txBody>
      </p:sp>
      <p:sp>
        <p:nvSpPr>
          <p:cNvPr id="6" name="Footer Placeholder 5">
            <a:extLst>
              <a:ext uri="{FF2B5EF4-FFF2-40B4-BE49-F238E27FC236}">
                <a16:creationId xmlns:a16="http://schemas.microsoft.com/office/drawing/2014/main" id="{1F0F7D48-4CA1-7C0D-6EEF-3A058751F9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8F815-30DE-5AED-9BAF-A1A1407D2B41}"/>
              </a:ext>
            </a:extLst>
          </p:cNvPr>
          <p:cNvSpPr>
            <a:spLocks noGrp="1"/>
          </p:cNvSpPr>
          <p:nvPr>
            <p:ph type="sldNum" sz="quarter" idx="12"/>
          </p:nvPr>
        </p:nvSpPr>
        <p:spPr/>
        <p:txBody>
          <a:bodyPr/>
          <a:lstStyle/>
          <a:p>
            <a:fld id="{E0C03531-BC7F-4C54-A5E7-40D80BADE41D}" type="slidenum">
              <a:rPr lang="en-US" smtClean="0"/>
              <a:t>‹#›</a:t>
            </a:fld>
            <a:endParaRPr lang="en-US"/>
          </a:p>
        </p:txBody>
      </p:sp>
    </p:spTree>
    <p:extLst>
      <p:ext uri="{BB962C8B-B14F-4D97-AF65-F5344CB8AC3E}">
        <p14:creationId xmlns:p14="http://schemas.microsoft.com/office/powerpoint/2010/main" val="1308609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41420-29B8-C1B8-5B2A-0C3184BC48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3C4CA6-70A3-5006-7DD3-D312BCAF0A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21BD43-BC3D-655A-2A4D-201226FB6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70EE20-C16E-3C77-9825-886E08A83867}"/>
              </a:ext>
            </a:extLst>
          </p:cNvPr>
          <p:cNvSpPr>
            <a:spLocks noGrp="1"/>
          </p:cNvSpPr>
          <p:nvPr>
            <p:ph type="dt" sz="half" idx="10"/>
          </p:nvPr>
        </p:nvSpPr>
        <p:spPr/>
        <p:txBody>
          <a:bodyPr/>
          <a:lstStyle/>
          <a:p>
            <a:fld id="{E2B88595-E79F-462C-A4F1-6797F02D7BB2}" type="datetimeFigureOut">
              <a:rPr lang="en-US" smtClean="0"/>
              <a:t>11/21/2022</a:t>
            </a:fld>
            <a:endParaRPr lang="en-US"/>
          </a:p>
        </p:txBody>
      </p:sp>
      <p:sp>
        <p:nvSpPr>
          <p:cNvPr id="6" name="Footer Placeholder 5">
            <a:extLst>
              <a:ext uri="{FF2B5EF4-FFF2-40B4-BE49-F238E27FC236}">
                <a16:creationId xmlns:a16="http://schemas.microsoft.com/office/drawing/2014/main" id="{DB82D7C1-6BE4-48A7-6C35-3038C0AACB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6D617-7A8A-3122-95AF-2F011DC6335A}"/>
              </a:ext>
            </a:extLst>
          </p:cNvPr>
          <p:cNvSpPr>
            <a:spLocks noGrp="1"/>
          </p:cNvSpPr>
          <p:nvPr>
            <p:ph type="sldNum" sz="quarter" idx="12"/>
          </p:nvPr>
        </p:nvSpPr>
        <p:spPr/>
        <p:txBody>
          <a:bodyPr/>
          <a:lstStyle/>
          <a:p>
            <a:fld id="{E0C03531-BC7F-4C54-A5E7-40D80BADE41D}" type="slidenum">
              <a:rPr lang="en-US" smtClean="0"/>
              <a:t>‹#›</a:t>
            </a:fld>
            <a:endParaRPr lang="en-US"/>
          </a:p>
        </p:txBody>
      </p:sp>
    </p:spTree>
    <p:extLst>
      <p:ext uri="{BB962C8B-B14F-4D97-AF65-F5344CB8AC3E}">
        <p14:creationId xmlns:p14="http://schemas.microsoft.com/office/powerpoint/2010/main" val="2194054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78959D-D355-AE5B-053B-021E0F6BBB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45F9BD-4C07-981C-115E-8163F50CDA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84D46-0020-5778-BF09-7E965BA9ED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B88595-E79F-462C-A4F1-6797F02D7BB2}" type="datetimeFigureOut">
              <a:rPr lang="en-US" smtClean="0"/>
              <a:t>11/21/2022</a:t>
            </a:fld>
            <a:endParaRPr lang="en-US"/>
          </a:p>
        </p:txBody>
      </p:sp>
      <p:sp>
        <p:nvSpPr>
          <p:cNvPr id="5" name="Footer Placeholder 4">
            <a:extLst>
              <a:ext uri="{FF2B5EF4-FFF2-40B4-BE49-F238E27FC236}">
                <a16:creationId xmlns:a16="http://schemas.microsoft.com/office/drawing/2014/main" id="{4EEF3615-FF0B-20FB-7B70-983E52E260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2C4048-10C8-71D0-8929-10D3A36AC2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C03531-BC7F-4C54-A5E7-40D80BADE41D}" type="slidenum">
              <a:rPr lang="en-US" smtClean="0"/>
              <a:t>‹#›</a:t>
            </a:fld>
            <a:endParaRPr lang="en-US"/>
          </a:p>
        </p:txBody>
      </p:sp>
    </p:spTree>
    <p:extLst>
      <p:ext uri="{BB962C8B-B14F-4D97-AF65-F5344CB8AC3E}">
        <p14:creationId xmlns:p14="http://schemas.microsoft.com/office/powerpoint/2010/main" val="3007564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8" Type="http://schemas.openxmlformats.org/officeDocument/2006/relationships/hyperlink" Target="http://www.youtube.com/" TargetMode="External"/><Relationship Id="rId3" Type="http://schemas.openxmlformats.org/officeDocument/2006/relationships/image" Target="../media/image19.png"/><Relationship Id="rId7" Type="http://schemas.openxmlformats.org/officeDocument/2006/relationships/hyperlink" Target="https://intellipaat.com/"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hyperlink" Target="http://www.geeksforgeeks.org/" TargetMode="Externa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1C6108-18EE-FD45-1FD5-746BC70594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222"/>
            <a:ext cx="12192000" cy="6884895"/>
          </a:xfrm>
          <a:prstGeom prst="rect">
            <a:avLst/>
          </a:prstGeom>
          <a:ln>
            <a:noFill/>
          </a:ln>
        </p:spPr>
      </p:pic>
      <p:pic>
        <p:nvPicPr>
          <p:cNvPr id="6" name="WhatsApp Video 2022-11-19 at 14.03.20">
            <a:hlinkClick r:id="" action="ppaction://media"/>
            <a:extLst>
              <a:ext uri="{FF2B5EF4-FFF2-40B4-BE49-F238E27FC236}">
                <a16:creationId xmlns:a16="http://schemas.microsoft.com/office/drawing/2014/main" id="{A36DA2D1-C1E3-F269-D9DF-710BD3D3DCA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345142" y="493060"/>
            <a:ext cx="6364940" cy="6364940"/>
          </a:xfrm>
          <a:prstGeom prst="rect">
            <a:avLst/>
          </a:prstGeom>
        </p:spPr>
      </p:pic>
      <p:sp>
        <p:nvSpPr>
          <p:cNvPr id="9" name="Rectangle 8">
            <a:extLst>
              <a:ext uri="{FF2B5EF4-FFF2-40B4-BE49-F238E27FC236}">
                <a16:creationId xmlns:a16="http://schemas.microsoft.com/office/drawing/2014/main" id="{472ACBDF-8BBF-E6A9-6EE8-5F83827926C9}"/>
              </a:ext>
            </a:extLst>
          </p:cNvPr>
          <p:cNvSpPr/>
          <p:nvPr/>
        </p:nvSpPr>
        <p:spPr>
          <a:xfrm>
            <a:off x="6956607" y="1497665"/>
            <a:ext cx="4520456" cy="923330"/>
          </a:xfrm>
          <a:prstGeom prst="rect">
            <a:avLst/>
          </a:prstGeom>
          <a:noFill/>
        </p:spPr>
        <p:txBody>
          <a:bodyPr wrap="square" lIns="91440" tIns="45720" rIns="91440" bIns="45720">
            <a:spAutoFit/>
          </a:bodyPr>
          <a:lstStyle/>
          <a:p>
            <a:pPr algn="ctr"/>
            <a:r>
              <a:rPr lang="en-US" sz="5400" b="1" cap="none" spc="0" dirty="0" err="1">
                <a:ln w="12700">
                  <a:solidFill>
                    <a:schemeClr val="accent1"/>
                  </a:solidFill>
                  <a:prstDash val="solid"/>
                </a:ln>
                <a:solidFill>
                  <a:srgbClr val="494082"/>
                </a:solidFill>
                <a:effectLst>
                  <a:outerShdw dist="38100" dir="2640000" algn="bl" rotWithShape="0">
                    <a:schemeClr val="accent1"/>
                  </a:outerShdw>
                </a:effectLst>
              </a:rPr>
              <a:t>GLAlex</a:t>
            </a:r>
            <a:endParaRPr lang="en-US" sz="5400" b="1" cap="none" spc="0" dirty="0">
              <a:ln w="12700">
                <a:solidFill>
                  <a:schemeClr val="accent1"/>
                </a:solidFill>
                <a:prstDash val="solid"/>
              </a:ln>
              <a:solidFill>
                <a:srgbClr val="494082"/>
              </a:solidFill>
              <a:effectLst>
                <a:outerShdw dist="38100" dir="2640000" algn="bl" rotWithShape="0">
                  <a:schemeClr val="accent1"/>
                </a:outerShdw>
              </a:effectLst>
            </a:endParaRPr>
          </a:p>
        </p:txBody>
      </p:sp>
      <p:sp>
        <p:nvSpPr>
          <p:cNvPr id="10" name="TextBox 9">
            <a:extLst>
              <a:ext uri="{FF2B5EF4-FFF2-40B4-BE49-F238E27FC236}">
                <a16:creationId xmlns:a16="http://schemas.microsoft.com/office/drawing/2014/main" id="{54880708-CF72-47F3-FDA8-F05620945DF0}"/>
              </a:ext>
            </a:extLst>
          </p:cNvPr>
          <p:cNvSpPr txBox="1"/>
          <p:nvPr/>
        </p:nvSpPr>
        <p:spPr>
          <a:xfrm>
            <a:off x="6956607" y="2366647"/>
            <a:ext cx="4619065" cy="369332"/>
          </a:xfrm>
          <a:prstGeom prst="rect">
            <a:avLst/>
          </a:prstGeom>
          <a:noFill/>
        </p:spPr>
        <p:txBody>
          <a:bodyPr wrap="square" rtlCol="0">
            <a:spAutoFit/>
          </a:bodyPr>
          <a:lstStyle/>
          <a:p>
            <a:pPr algn="ctr"/>
            <a:r>
              <a:rPr lang="en-US" dirty="0">
                <a:solidFill>
                  <a:srgbClr val="2D246D"/>
                </a:solidFill>
              </a:rPr>
              <a:t>A chatbot which answers FAQs related to GLA ! </a:t>
            </a:r>
          </a:p>
        </p:txBody>
      </p:sp>
      <p:sp>
        <p:nvSpPr>
          <p:cNvPr id="17" name="Rectangle 16">
            <a:extLst>
              <a:ext uri="{FF2B5EF4-FFF2-40B4-BE49-F238E27FC236}">
                <a16:creationId xmlns:a16="http://schemas.microsoft.com/office/drawing/2014/main" id="{E4FC1E34-4EAE-A150-AE25-77BF90E7D577}"/>
              </a:ext>
            </a:extLst>
          </p:cNvPr>
          <p:cNvSpPr/>
          <p:nvPr/>
        </p:nvSpPr>
        <p:spPr>
          <a:xfrm>
            <a:off x="9452162" y="3675528"/>
            <a:ext cx="2739838" cy="2805953"/>
          </a:xfrm>
          <a:prstGeom prst="rect">
            <a:avLst/>
          </a:prstGeom>
          <a:solidFill>
            <a:srgbClr val="D0C3F1"/>
          </a:solidFill>
          <a:ln>
            <a:solidFill>
              <a:srgbClr val="D0C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5EDDD69D-95A1-AEF8-AA9A-1CE285110CF9}"/>
              </a:ext>
            </a:extLst>
          </p:cNvPr>
          <p:cNvSpPr txBox="1"/>
          <p:nvPr/>
        </p:nvSpPr>
        <p:spPr>
          <a:xfrm>
            <a:off x="9452162" y="3896158"/>
            <a:ext cx="2440639" cy="2585323"/>
          </a:xfrm>
          <a:prstGeom prst="rect">
            <a:avLst/>
          </a:prstGeom>
          <a:noFill/>
          <a:ln>
            <a:noFill/>
          </a:ln>
        </p:spPr>
        <p:txBody>
          <a:bodyPr wrap="square" rtlCol="0">
            <a:spAutoFit/>
          </a:bodyPr>
          <a:lstStyle/>
          <a:p>
            <a:pPr algn="r"/>
            <a:r>
              <a:rPr lang="en-US" b="1" i="1" dirty="0">
                <a:solidFill>
                  <a:schemeClr val="tx1">
                    <a:lumMod val="85000"/>
                    <a:lumOff val="15000"/>
                  </a:schemeClr>
                </a:solidFill>
              </a:rPr>
              <a:t>Submitted to:</a:t>
            </a:r>
          </a:p>
          <a:p>
            <a:pPr algn="r"/>
            <a:r>
              <a:rPr lang="en-US" b="1" dirty="0">
                <a:solidFill>
                  <a:srgbClr val="494082"/>
                </a:solidFill>
              </a:rPr>
              <a:t>Mr. </a:t>
            </a:r>
            <a:r>
              <a:rPr lang="en-US" b="1" dirty="0" err="1">
                <a:solidFill>
                  <a:srgbClr val="494082"/>
                </a:solidFill>
              </a:rPr>
              <a:t>Mohd</a:t>
            </a:r>
            <a:r>
              <a:rPr lang="en-US" b="1" dirty="0">
                <a:solidFill>
                  <a:srgbClr val="494082"/>
                </a:solidFill>
              </a:rPr>
              <a:t>. Amir Khan</a:t>
            </a:r>
          </a:p>
          <a:p>
            <a:pPr algn="ctr"/>
            <a:endParaRPr lang="en-US" dirty="0"/>
          </a:p>
          <a:p>
            <a:pPr algn="ctr"/>
            <a:endParaRPr lang="en-US" dirty="0"/>
          </a:p>
          <a:p>
            <a:pPr algn="r"/>
            <a:r>
              <a:rPr lang="en-US" b="1" i="1" dirty="0">
                <a:solidFill>
                  <a:schemeClr val="tx1">
                    <a:lumMod val="85000"/>
                    <a:lumOff val="15000"/>
                  </a:schemeClr>
                </a:solidFill>
              </a:rPr>
              <a:t>Submitted By:</a:t>
            </a:r>
          </a:p>
          <a:p>
            <a:pPr algn="r"/>
            <a:r>
              <a:rPr lang="en-US" b="1" dirty="0">
                <a:solidFill>
                  <a:srgbClr val="494082"/>
                </a:solidFill>
              </a:rPr>
              <a:t>Ana Khan</a:t>
            </a:r>
          </a:p>
          <a:p>
            <a:pPr algn="r"/>
            <a:r>
              <a:rPr lang="en-US" b="1" dirty="0">
                <a:solidFill>
                  <a:srgbClr val="494082"/>
                </a:solidFill>
              </a:rPr>
              <a:t>Madhav Maheshwari</a:t>
            </a:r>
          </a:p>
          <a:p>
            <a:pPr algn="r"/>
            <a:r>
              <a:rPr lang="en-US" b="1" dirty="0">
                <a:solidFill>
                  <a:srgbClr val="494082"/>
                </a:solidFill>
              </a:rPr>
              <a:t>Kalyani Agarwal</a:t>
            </a:r>
          </a:p>
          <a:p>
            <a:pPr algn="r"/>
            <a:r>
              <a:rPr lang="en-US" b="1" dirty="0" err="1">
                <a:solidFill>
                  <a:srgbClr val="494082"/>
                </a:solidFill>
              </a:rPr>
              <a:t>Rashi</a:t>
            </a:r>
            <a:r>
              <a:rPr lang="en-US" b="1" dirty="0">
                <a:solidFill>
                  <a:srgbClr val="494082"/>
                </a:solidFill>
              </a:rPr>
              <a:t> </a:t>
            </a:r>
            <a:r>
              <a:rPr lang="en-US" b="1" dirty="0" err="1">
                <a:solidFill>
                  <a:srgbClr val="494082"/>
                </a:solidFill>
              </a:rPr>
              <a:t>Shivhare</a:t>
            </a:r>
            <a:endParaRPr lang="en-US" b="1" dirty="0">
              <a:solidFill>
                <a:srgbClr val="494082"/>
              </a:solidFill>
            </a:endParaRPr>
          </a:p>
        </p:txBody>
      </p:sp>
      <p:sp>
        <p:nvSpPr>
          <p:cNvPr id="2" name="TextBox 1">
            <a:extLst>
              <a:ext uri="{FF2B5EF4-FFF2-40B4-BE49-F238E27FC236}">
                <a16:creationId xmlns:a16="http://schemas.microsoft.com/office/drawing/2014/main" id="{F41F1FF0-A0CE-FE50-A57B-4282468027EB}"/>
              </a:ext>
            </a:extLst>
          </p:cNvPr>
          <p:cNvSpPr txBox="1"/>
          <p:nvPr/>
        </p:nvSpPr>
        <p:spPr>
          <a:xfrm>
            <a:off x="9529482" y="3496235"/>
            <a:ext cx="2363319" cy="369332"/>
          </a:xfrm>
          <a:prstGeom prst="rect">
            <a:avLst/>
          </a:prstGeom>
          <a:noFill/>
        </p:spPr>
        <p:txBody>
          <a:bodyPr wrap="square" rtlCol="0">
            <a:spAutoFit/>
          </a:bodyPr>
          <a:lstStyle/>
          <a:p>
            <a:pPr algn="r"/>
            <a:r>
              <a:rPr lang="en-US" b="1" i="1" dirty="0">
                <a:solidFill>
                  <a:schemeClr val="tx1">
                    <a:lumMod val="85000"/>
                    <a:lumOff val="15000"/>
                  </a:schemeClr>
                </a:solidFill>
              </a:rPr>
              <a:t>MINI PROJECT-I</a:t>
            </a:r>
          </a:p>
        </p:txBody>
      </p:sp>
    </p:spTree>
    <p:extLst>
      <p:ext uri="{BB962C8B-B14F-4D97-AF65-F5344CB8AC3E}">
        <p14:creationId xmlns:p14="http://schemas.microsoft.com/office/powerpoint/2010/main" val="191975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0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remove"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C36A09-07CD-B960-58E2-2450FA37D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FCFAEBAB-4335-C991-13F4-D1FE043451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502" y="1984431"/>
            <a:ext cx="11250987" cy="695325"/>
          </a:xfrm>
          <a:prstGeom prst="rect">
            <a:avLst/>
          </a:prstGeom>
        </p:spPr>
      </p:pic>
      <p:pic>
        <p:nvPicPr>
          <p:cNvPr id="8" name="Picture 7">
            <a:extLst>
              <a:ext uri="{FF2B5EF4-FFF2-40B4-BE49-F238E27FC236}">
                <a16:creationId xmlns:a16="http://schemas.microsoft.com/office/drawing/2014/main" id="{A7361988-0419-9728-1B12-7C9C5420A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504" y="3039524"/>
            <a:ext cx="11250987" cy="1743075"/>
          </a:xfrm>
          <a:prstGeom prst="rect">
            <a:avLst/>
          </a:prstGeom>
        </p:spPr>
      </p:pic>
      <p:sp>
        <p:nvSpPr>
          <p:cNvPr id="10" name="TextBox 9">
            <a:extLst>
              <a:ext uri="{FF2B5EF4-FFF2-40B4-BE49-F238E27FC236}">
                <a16:creationId xmlns:a16="http://schemas.microsoft.com/office/drawing/2014/main" id="{D9FA877D-6784-198B-EDA4-86A7C909E9F1}"/>
              </a:ext>
            </a:extLst>
          </p:cNvPr>
          <p:cNvSpPr txBox="1"/>
          <p:nvPr/>
        </p:nvSpPr>
        <p:spPr>
          <a:xfrm>
            <a:off x="3420030" y="604219"/>
            <a:ext cx="5351929" cy="800219"/>
          </a:xfrm>
          <a:prstGeom prst="rect">
            <a:avLst/>
          </a:prstGeom>
          <a:noFill/>
        </p:spPr>
        <p:txBody>
          <a:bodyPr wrap="square" rtlCol="0">
            <a:spAutoFit/>
          </a:bodyPr>
          <a:lstStyle/>
          <a:p>
            <a:pPr algn="ctr"/>
            <a:r>
              <a:rPr lang="en-US" sz="2800" b="1" dirty="0">
                <a:solidFill>
                  <a:schemeClr val="tx1">
                    <a:lumMod val="85000"/>
                    <a:lumOff val="15000"/>
                  </a:schemeClr>
                </a:solidFill>
              </a:rPr>
              <a:t>Text processing step</a:t>
            </a:r>
          </a:p>
          <a:p>
            <a:pPr algn="ctr"/>
            <a:endParaRPr lang="en-US" dirty="0"/>
          </a:p>
        </p:txBody>
      </p:sp>
      <p:sp>
        <p:nvSpPr>
          <p:cNvPr id="11" name="TextBox 10">
            <a:extLst>
              <a:ext uri="{FF2B5EF4-FFF2-40B4-BE49-F238E27FC236}">
                <a16:creationId xmlns:a16="http://schemas.microsoft.com/office/drawing/2014/main" id="{25894A2F-21D9-213D-2D0D-91BF3117E22A}"/>
              </a:ext>
            </a:extLst>
          </p:cNvPr>
          <p:cNvSpPr txBox="1"/>
          <p:nvPr/>
        </p:nvSpPr>
        <p:spPr>
          <a:xfrm>
            <a:off x="3527607" y="1293922"/>
            <a:ext cx="5136776" cy="677108"/>
          </a:xfrm>
          <a:prstGeom prst="rect">
            <a:avLst/>
          </a:prstGeom>
          <a:noFill/>
        </p:spPr>
        <p:txBody>
          <a:bodyPr wrap="square" rtlCol="0">
            <a:spAutoFit/>
          </a:bodyPr>
          <a:lstStyle/>
          <a:p>
            <a:pPr algn="ctr"/>
            <a:r>
              <a:rPr lang="en-US" sz="2000" i="1" dirty="0">
                <a:solidFill>
                  <a:schemeClr val="tx1">
                    <a:lumMod val="85000"/>
                    <a:lumOff val="15000"/>
                  </a:schemeClr>
                </a:solidFill>
              </a:rPr>
              <a:t>tokenization -&gt; stemming -&gt; lemmatization</a:t>
            </a:r>
          </a:p>
          <a:p>
            <a:pPr algn="ctr"/>
            <a:endParaRPr lang="en-US" dirty="0"/>
          </a:p>
        </p:txBody>
      </p:sp>
      <p:sp>
        <p:nvSpPr>
          <p:cNvPr id="12" name="Rectangle 11">
            <a:extLst>
              <a:ext uri="{FF2B5EF4-FFF2-40B4-BE49-F238E27FC236}">
                <a16:creationId xmlns:a16="http://schemas.microsoft.com/office/drawing/2014/main" id="{9AE60F0A-2F6C-8E7C-1E4B-AC9C9D1DCBEF}"/>
              </a:ext>
            </a:extLst>
          </p:cNvPr>
          <p:cNvSpPr/>
          <p:nvPr/>
        </p:nvSpPr>
        <p:spPr>
          <a:xfrm>
            <a:off x="2290476" y="4974791"/>
            <a:ext cx="7611036" cy="1601283"/>
          </a:xfrm>
          <a:prstGeom prst="rect">
            <a:avLst/>
          </a:prstGeom>
          <a:solidFill>
            <a:srgbClr val="D0C3F1"/>
          </a:solidFill>
          <a:ln>
            <a:solidFill>
              <a:srgbClr val="D0C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373296D-6ED3-4FC6-EC3E-DF7799748A79}"/>
              </a:ext>
            </a:extLst>
          </p:cNvPr>
          <p:cNvSpPr txBox="1"/>
          <p:nvPr/>
        </p:nvSpPr>
        <p:spPr>
          <a:xfrm>
            <a:off x="-6" y="5036768"/>
            <a:ext cx="12192000" cy="1477328"/>
          </a:xfrm>
          <a:prstGeom prst="rect">
            <a:avLst/>
          </a:prstGeom>
          <a:noFill/>
        </p:spPr>
        <p:txBody>
          <a:bodyPr wrap="square" rtlCol="0">
            <a:spAutoFit/>
          </a:bodyPr>
          <a:lstStyle/>
          <a:p>
            <a:pPr marL="285750" indent="-285750" algn="ctr">
              <a:buFont typeface="Arial" panose="020B0604020202020204" pitchFamily="34" charset="0"/>
              <a:buChar char="•"/>
            </a:pPr>
            <a:r>
              <a:rPr lang="en-US" dirty="0">
                <a:solidFill>
                  <a:schemeClr val="tx1">
                    <a:lumMod val="75000"/>
                    <a:lumOff val="25000"/>
                  </a:schemeClr>
                </a:solidFill>
              </a:rPr>
              <a:t>it did lemmatizing using wordnet </a:t>
            </a:r>
            <a:r>
              <a:rPr lang="en-US" dirty="0" err="1">
                <a:solidFill>
                  <a:schemeClr val="tx1">
                    <a:lumMod val="75000"/>
                    <a:lumOff val="25000"/>
                  </a:schemeClr>
                </a:solidFill>
              </a:rPr>
              <a:t>lemmatizer</a:t>
            </a:r>
            <a:endParaRPr lang="en-US" dirty="0">
              <a:solidFill>
                <a:schemeClr val="tx1">
                  <a:lumMod val="75000"/>
                  <a:lumOff val="25000"/>
                </a:schemeClr>
              </a:solidFill>
            </a:endParaRPr>
          </a:p>
          <a:p>
            <a:pPr marL="285750" indent="-285750" algn="ctr">
              <a:buFont typeface="Arial" panose="020B0604020202020204" pitchFamily="34" charset="0"/>
              <a:buChar char="•"/>
            </a:pPr>
            <a:r>
              <a:rPr lang="en-US" dirty="0">
                <a:solidFill>
                  <a:schemeClr val="tx1">
                    <a:lumMod val="75000"/>
                    <a:lumOff val="25000"/>
                  </a:schemeClr>
                </a:solidFill>
              </a:rPr>
              <a:t>it will return lemmatized form of tokens</a:t>
            </a:r>
          </a:p>
          <a:p>
            <a:pPr marL="285750" indent="-285750" algn="ctr">
              <a:buFont typeface="Arial" panose="020B0604020202020204" pitchFamily="34" charset="0"/>
              <a:buChar char="•"/>
            </a:pPr>
            <a:r>
              <a:rPr lang="en-US" dirty="0">
                <a:solidFill>
                  <a:schemeClr val="tx1">
                    <a:lumMod val="75000"/>
                    <a:lumOff val="25000"/>
                  </a:schemeClr>
                </a:solidFill>
              </a:rPr>
              <a:t>which will remove all the comma stop words</a:t>
            </a:r>
          </a:p>
          <a:p>
            <a:pPr marL="285750" indent="-285750" algn="ctr">
              <a:buFont typeface="Arial" panose="020B0604020202020204" pitchFamily="34" charset="0"/>
              <a:buChar char="•"/>
            </a:pPr>
            <a:r>
              <a:rPr lang="en-US" dirty="0">
                <a:solidFill>
                  <a:schemeClr val="tx1">
                    <a:lumMod val="75000"/>
                    <a:lumOff val="25000"/>
                  </a:schemeClr>
                </a:solidFill>
              </a:rPr>
              <a:t> all the non informative word will be removed</a:t>
            </a:r>
          </a:p>
          <a:p>
            <a:pPr marL="285750" indent="-285750" algn="ctr">
              <a:buFont typeface="Arial" panose="020B0604020202020204" pitchFamily="34" charset="0"/>
              <a:buChar char="•"/>
            </a:pPr>
            <a:r>
              <a:rPr lang="en-US" dirty="0">
                <a:solidFill>
                  <a:schemeClr val="tx1">
                    <a:lumMod val="75000"/>
                    <a:lumOff val="25000"/>
                  </a:schemeClr>
                </a:solidFill>
              </a:rPr>
              <a:t>we will translate and remove the punctuation and define two functions which will perform the step of lemmatization</a:t>
            </a:r>
          </a:p>
        </p:txBody>
      </p:sp>
    </p:spTree>
    <p:extLst>
      <p:ext uri="{BB962C8B-B14F-4D97-AF65-F5344CB8AC3E}">
        <p14:creationId xmlns:p14="http://schemas.microsoft.com/office/powerpoint/2010/main" val="1434800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DA80BC-D1A2-388E-DA39-9FCCCEB98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1644F346-2300-A8AF-BCD1-AD7BEA6A6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176" y="1880627"/>
            <a:ext cx="10560424" cy="1895475"/>
          </a:xfrm>
          <a:prstGeom prst="rect">
            <a:avLst/>
          </a:prstGeom>
        </p:spPr>
      </p:pic>
      <p:sp>
        <p:nvSpPr>
          <p:cNvPr id="10" name="TextBox 9">
            <a:extLst>
              <a:ext uri="{FF2B5EF4-FFF2-40B4-BE49-F238E27FC236}">
                <a16:creationId xmlns:a16="http://schemas.microsoft.com/office/drawing/2014/main" id="{68BFC97A-1B36-EB26-63B1-3FF39643563D}"/>
              </a:ext>
            </a:extLst>
          </p:cNvPr>
          <p:cNvSpPr txBox="1"/>
          <p:nvPr/>
        </p:nvSpPr>
        <p:spPr>
          <a:xfrm>
            <a:off x="3106270" y="740514"/>
            <a:ext cx="5979459" cy="584775"/>
          </a:xfrm>
          <a:prstGeom prst="rect">
            <a:avLst/>
          </a:prstGeom>
          <a:noFill/>
        </p:spPr>
        <p:txBody>
          <a:bodyPr wrap="square" rtlCol="0">
            <a:spAutoFit/>
          </a:bodyPr>
          <a:lstStyle/>
          <a:p>
            <a:pPr algn="ctr"/>
            <a:r>
              <a:rPr lang="en-US" sz="3200" b="1" dirty="0">
                <a:solidFill>
                  <a:schemeClr val="tx1">
                    <a:lumMod val="75000"/>
                    <a:lumOff val="25000"/>
                  </a:schemeClr>
                </a:solidFill>
              </a:rPr>
              <a:t>Greetings!</a:t>
            </a:r>
          </a:p>
        </p:txBody>
      </p:sp>
      <p:sp>
        <p:nvSpPr>
          <p:cNvPr id="11" name="Rectangle 10">
            <a:extLst>
              <a:ext uri="{FF2B5EF4-FFF2-40B4-BE49-F238E27FC236}">
                <a16:creationId xmlns:a16="http://schemas.microsoft.com/office/drawing/2014/main" id="{D03FD1D9-9C99-6A12-E087-FEBF23D24A05}"/>
              </a:ext>
            </a:extLst>
          </p:cNvPr>
          <p:cNvSpPr/>
          <p:nvPr/>
        </p:nvSpPr>
        <p:spPr>
          <a:xfrm>
            <a:off x="2662516" y="4114800"/>
            <a:ext cx="7611036" cy="1895475"/>
          </a:xfrm>
          <a:prstGeom prst="rect">
            <a:avLst/>
          </a:prstGeom>
          <a:solidFill>
            <a:srgbClr val="D0C3F1"/>
          </a:solidFill>
          <a:ln>
            <a:solidFill>
              <a:srgbClr val="D0C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493C4454-DFF2-5A96-9138-27E429162CC5}"/>
              </a:ext>
            </a:extLst>
          </p:cNvPr>
          <p:cNvSpPr txBox="1"/>
          <p:nvPr/>
        </p:nvSpPr>
        <p:spPr>
          <a:xfrm>
            <a:off x="1187822" y="4114800"/>
            <a:ext cx="9816353" cy="1754326"/>
          </a:xfrm>
          <a:prstGeom prst="rect">
            <a:avLst/>
          </a:prstGeom>
          <a:noFill/>
        </p:spPr>
        <p:txBody>
          <a:bodyPr wrap="square" rtlCol="0">
            <a:spAutoFit/>
          </a:bodyPr>
          <a:lstStyle/>
          <a:p>
            <a:pPr marL="285750" indent="-285750" algn="ctr">
              <a:buFont typeface="Arial" panose="020B0604020202020204" pitchFamily="34" charset="0"/>
              <a:buChar char="•"/>
            </a:pPr>
            <a:r>
              <a:rPr lang="en-US" dirty="0"/>
              <a:t>Every chatbot should be started with some greetings</a:t>
            </a:r>
          </a:p>
          <a:p>
            <a:pPr marL="285750" indent="-285750" algn="ctr">
              <a:buFont typeface="Arial" panose="020B0604020202020204" pitchFamily="34" charset="0"/>
              <a:buChar char="•"/>
            </a:pPr>
            <a:r>
              <a:rPr lang="en-US" dirty="0"/>
              <a:t>so this portion of the code will give greetings to the end user</a:t>
            </a:r>
          </a:p>
          <a:p>
            <a:pPr marL="285750" indent="-285750" algn="ctr">
              <a:buFont typeface="Arial" panose="020B0604020202020204" pitchFamily="34" charset="0"/>
              <a:buChar char="•"/>
            </a:pPr>
            <a:r>
              <a:rPr lang="en-US" dirty="0"/>
              <a:t>user types hi hello or </a:t>
            </a:r>
            <a:r>
              <a:rPr lang="en-US" dirty="0" err="1"/>
              <a:t>wassup</a:t>
            </a:r>
            <a:r>
              <a:rPr lang="en-US" dirty="0"/>
              <a:t>, the bot will reply hi there hey there etc.</a:t>
            </a:r>
          </a:p>
          <a:p>
            <a:pPr marL="285750" indent="-285750" algn="ctr">
              <a:buFont typeface="Arial" panose="020B0604020202020204" pitchFamily="34" charset="0"/>
              <a:buChar char="•"/>
            </a:pPr>
            <a:r>
              <a:rPr lang="en-US" dirty="0"/>
              <a:t>it will convert every word lower</a:t>
            </a:r>
          </a:p>
          <a:p>
            <a:pPr marL="285750" indent="-285750" algn="ctr">
              <a:buFont typeface="Arial" panose="020B0604020202020204" pitchFamily="34" charset="0"/>
              <a:buChar char="•"/>
            </a:pPr>
            <a:r>
              <a:rPr lang="en-US" dirty="0"/>
              <a:t> it will then compare with the greet inputs</a:t>
            </a:r>
          </a:p>
          <a:p>
            <a:pPr marL="285750" indent="-285750" algn="ctr">
              <a:buFont typeface="Arial" panose="020B0604020202020204" pitchFamily="34" charset="0"/>
              <a:buChar char="•"/>
            </a:pPr>
            <a:r>
              <a:rPr lang="en-US" dirty="0"/>
              <a:t>and return any response from </a:t>
            </a:r>
            <a:r>
              <a:rPr lang="en-US" dirty="0" err="1"/>
              <a:t>greet_response</a:t>
            </a:r>
            <a:endParaRPr lang="en-US" dirty="0"/>
          </a:p>
        </p:txBody>
      </p:sp>
    </p:spTree>
    <p:extLst>
      <p:ext uri="{BB962C8B-B14F-4D97-AF65-F5344CB8AC3E}">
        <p14:creationId xmlns:p14="http://schemas.microsoft.com/office/powerpoint/2010/main" val="2478542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A83683-8199-6EDD-7133-0D695A625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F6F8F0DA-27A9-D81C-C795-99FE7ABDD8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20382"/>
            <a:ext cx="12192000" cy="638175"/>
          </a:xfrm>
          <a:prstGeom prst="rect">
            <a:avLst/>
          </a:prstGeom>
        </p:spPr>
      </p:pic>
      <p:sp>
        <p:nvSpPr>
          <p:cNvPr id="14" name="TextBox 13">
            <a:extLst>
              <a:ext uri="{FF2B5EF4-FFF2-40B4-BE49-F238E27FC236}">
                <a16:creationId xmlns:a16="http://schemas.microsoft.com/office/drawing/2014/main" id="{2780BC61-3905-BA69-E1CC-5712186900DC}"/>
              </a:ext>
            </a:extLst>
          </p:cNvPr>
          <p:cNvSpPr txBox="1"/>
          <p:nvPr/>
        </p:nvSpPr>
        <p:spPr>
          <a:xfrm>
            <a:off x="2671483" y="600054"/>
            <a:ext cx="6418729" cy="861774"/>
          </a:xfrm>
          <a:prstGeom prst="rect">
            <a:avLst/>
          </a:prstGeom>
          <a:noFill/>
        </p:spPr>
        <p:txBody>
          <a:bodyPr wrap="square" rtlCol="0">
            <a:spAutoFit/>
          </a:bodyPr>
          <a:lstStyle/>
          <a:p>
            <a:pPr algn="ctr"/>
            <a:r>
              <a:rPr lang="en-US" sz="3200" b="1" dirty="0">
                <a:solidFill>
                  <a:schemeClr val="tx1">
                    <a:lumMod val="75000"/>
                    <a:lumOff val="25000"/>
                  </a:schemeClr>
                </a:solidFill>
              </a:rPr>
              <a:t>Intelligence of the bot</a:t>
            </a:r>
          </a:p>
          <a:p>
            <a:pPr algn="ctr"/>
            <a:endParaRPr lang="en-US" dirty="0"/>
          </a:p>
        </p:txBody>
      </p:sp>
      <p:sp>
        <p:nvSpPr>
          <p:cNvPr id="2" name="Rectangle 1">
            <a:extLst>
              <a:ext uri="{FF2B5EF4-FFF2-40B4-BE49-F238E27FC236}">
                <a16:creationId xmlns:a16="http://schemas.microsoft.com/office/drawing/2014/main" id="{86FB32F8-9A71-21E6-6757-3B6F4DB405C8}"/>
              </a:ext>
            </a:extLst>
          </p:cNvPr>
          <p:cNvSpPr/>
          <p:nvPr/>
        </p:nvSpPr>
        <p:spPr>
          <a:xfrm>
            <a:off x="1524000" y="2483224"/>
            <a:ext cx="9484658" cy="3409099"/>
          </a:xfrm>
          <a:prstGeom prst="rect">
            <a:avLst/>
          </a:prstGeom>
          <a:solidFill>
            <a:srgbClr val="D0C3F1"/>
          </a:solidFill>
          <a:ln>
            <a:solidFill>
              <a:srgbClr val="D0C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E7D05B7F-D9EA-6672-4762-5FF437B6568D}"/>
              </a:ext>
            </a:extLst>
          </p:cNvPr>
          <p:cNvSpPr txBox="1"/>
          <p:nvPr/>
        </p:nvSpPr>
        <p:spPr>
          <a:xfrm>
            <a:off x="1461247" y="2563907"/>
            <a:ext cx="9547411" cy="3139321"/>
          </a:xfrm>
          <a:prstGeom prst="rect">
            <a:avLst/>
          </a:prstGeom>
          <a:noFill/>
        </p:spPr>
        <p:txBody>
          <a:bodyPr wrap="square" rtlCol="0">
            <a:spAutoFit/>
          </a:bodyPr>
          <a:lstStyle/>
          <a:p>
            <a:pPr marL="285750" indent="-285750" algn="ctr">
              <a:buFont typeface="Arial" panose="020B0604020202020204" pitchFamily="34" charset="0"/>
              <a:buChar char="•"/>
            </a:pPr>
            <a:r>
              <a:rPr lang="en-US" dirty="0"/>
              <a:t>used cosine similarity and </a:t>
            </a:r>
            <a:r>
              <a:rPr lang="en-US" dirty="0" err="1"/>
              <a:t>tfidf</a:t>
            </a:r>
            <a:r>
              <a:rPr lang="en-US" dirty="0"/>
              <a:t> vectorizer</a:t>
            </a:r>
          </a:p>
          <a:p>
            <a:pPr marL="285750" indent="-285750" algn="ctr">
              <a:buFont typeface="Arial" panose="020B0604020202020204" pitchFamily="34" charset="0"/>
              <a:buChar char="•"/>
            </a:pPr>
            <a:r>
              <a:rPr lang="en-US" dirty="0"/>
              <a:t> term frequency inverse document frequency is a way of converting your text or your word into number and these number are what machine learning models learn from you cant make a model learn from text directly you need to convert your text into a numeric representation  so that num vector is what is term frequency inverse doc frequency</a:t>
            </a:r>
          </a:p>
          <a:p>
            <a:pPr marL="285750" indent="-285750" algn="ctr">
              <a:buFont typeface="Arial" panose="020B0604020202020204" pitchFamily="34" charset="0"/>
              <a:buChar char="•"/>
            </a:pPr>
            <a:r>
              <a:rPr lang="en-US" dirty="0"/>
              <a:t>it gives more weightage or more value or more strength to those words in your doc which occurs very rarely</a:t>
            </a:r>
          </a:p>
          <a:p>
            <a:pPr marL="285750" indent="-285750" algn="ctr">
              <a:buFont typeface="Arial" panose="020B0604020202020204" pitchFamily="34" charset="0"/>
              <a:buChar char="•"/>
            </a:pPr>
            <a:r>
              <a:rPr lang="en-US" dirty="0"/>
              <a:t> so term frequency inverse doc frequency vectorizer basically is going to give more importance to the key words which are rarely seen in a doc and is not very frequent withing the doc</a:t>
            </a:r>
          </a:p>
          <a:p>
            <a:pPr marL="285750" indent="-285750" algn="ctr">
              <a:buFont typeface="Arial" panose="020B0604020202020204" pitchFamily="34" charset="0"/>
              <a:buChar char="•"/>
            </a:pPr>
            <a:r>
              <a:rPr lang="en-US" dirty="0"/>
              <a:t> and cosine similarity is measuring the similarity of two vector (the sentences are going to get converted into vector and these are </a:t>
            </a:r>
            <a:r>
              <a:rPr lang="en-US" dirty="0" err="1"/>
              <a:t>sk</a:t>
            </a:r>
            <a:r>
              <a:rPr lang="en-US" dirty="0"/>
              <a:t> learn implementation which </a:t>
            </a:r>
            <a:r>
              <a:rPr lang="en-US" dirty="0" err="1"/>
              <a:t>im</a:t>
            </a:r>
            <a:r>
              <a:rPr lang="en-US" dirty="0"/>
              <a:t> using</a:t>
            </a:r>
          </a:p>
        </p:txBody>
      </p:sp>
    </p:spTree>
    <p:extLst>
      <p:ext uri="{BB962C8B-B14F-4D97-AF65-F5344CB8AC3E}">
        <p14:creationId xmlns:p14="http://schemas.microsoft.com/office/powerpoint/2010/main" val="3978149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0AFF9A-B0DC-9B3A-994E-0DCB92CE4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FE49C07B-3DAA-EBDD-CD38-A855B90F64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00200"/>
            <a:ext cx="12192000" cy="3657600"/>
          </a:xfrm>
          <a:prstGeom prst="rect">
            <a:avLst/>
          </a:prstGeom>
        </p:spPr>
      </p:pic>
      <p:sp>
        <p:nvSpPr>
          <p:cNvPr id="7" name="TextBox 6">
            <a:extLst>
              <a:ext uri="{FF2B5EF4-FFF2-40B4-BE49-F238E27FC236}">
                <a16:creationId xmlns:a16="http://schemas.microsoft.com/office/drawing/2014/main" id="{ED6B7FF9-EA2F-CA67-EADF-3D1DD646F141}"/>
              </a:ext>
            </a:extLst>
          </p:cNvPr>
          <p:cNvSpPr txBox="1"/>
          <p:nvPr/>
        </p:nvSpPr>
        <p:spPr>
          <a:xfrm>
            <a:off x="3263153" y="502024"/>
            <a:ext cx="5342965" cy="461665"/>
          </a:xfrm>
          <a:prstGeom prst="rect">
            <a:avLst/>
          </a:prstGeom>
          <a:noFill/>
        </p:spPr>
        <p:txBody>
          <a:bodyPr wrap="square" rtlCol="0">
            <a:spAutoFit/>
          </a:bodyPr>
          <a:lstStyle/>
          <a:p>
            <a:pPr algn="ctr"/>
            <a:r>
              <a:rPr lang="en-US" sz="2400" b="1" dirty="0">
                <a:solidFill>
                  <a:schemeClr val="tx1">
                    <a:lumMod val="75000"/>
                    <a:lumOff val="25000"/>
                  </a:schemeClr>
                </a:solidFill>
              </a:rPr>
              <a:t>To generate response to every user input</a:t>
            </a:r>
          </a:p>
        </p:txBody>
      </p:sp>
      <p:sp>
        <p:nvSpPr>
          <p:cNvPr id="8" name="Rectangle 7">
            <a:extLst>
              <a:ext uri="{FF2B5EF4-FFF2-40B4-BE49-F238E27FC236}">
                <a16:creationId xmlns:a16="http://schemas.microsoft.com/office/drawing/2014/main" id="{57660854-BE16-C0FD-3315-921507FB762B}"/>
              </a:ext>
            </a:extLst>
          </p:cNvPr>
          <p:cNvSpPr/>
          <p:nvPr/>
        </p:nvSpPr>
        <p:spPr>
          <a:xfrm>
            <a:off x="7100048" y="3953435"/>
            <a:ext cx="5091952" cy="2761129"/>
          </a:xfrm>
          <a:prstGeom prst="rect">
            <a:avLst/>
          </a:prstGeom>
          <a:solidFill>
            <a:srgbClr val="D0C3F1"/>
          </a:solidFill>
          <a:ln>
            <a:solidFill>
              <a:srgbClr val="D0C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8470B67-EB08-B13F-51A2-F46ADD23384A}"/>
              </a:ext>
            </a:extLst>
          </p:cNvPr>
          <p:cNvSpPr txBox="1"/>
          <p:nvPr/>
        </p:nvSpPr>
        <p:spPr>
          <a:xfrm>
            <a:off x="7247965" y="4324651"/>
            <a:ext cx="4796117" cy="2031325"/>
          </a:xfrm>
          <a:prstGeom prst="rect">
            <a:avLst/>
          </a:prstGeom>
          <a:noFill/>
        </p:spPr>
        <p:txBody>
          <a:bodyPr wrap="square" rtlCol="0">
            <a:spAutoFit/>
          </a:bodyPr>
          <a:lstStyle/>
          <a:p>
            <a:pPr marL="285750" indent="-285750" algn="ctr">
              <a:buFont typeface="Arial" panose="020B0604020202020204" pitchFamily="34" charset="0"/>
              <a:buChar char="•"/>
            </a:pPr>
            <a:r>
              <a:rPr lang="en-US" dirty="0"/>
              <a:t>it is going to take the user input ,it performs tokenization using </a:t>
            </a:r>
            <a:r>
              <a:rPr lang="en-US" dirty="0" err="1"/>
              <a:t>lemnormalise</a:t>
            </a:r>
            <a:r>
              <a:rPr lang="en-US" dirty="0"/>
              <a:t> tokenizer</a:t>
            </a:r>
          </a:p>
          <a:p>
            <a:pPr marL="285750" indent="-285750" algn="ctr">
              <a:buFont typeface="Arial" panose="020B0604020202020204" pitchFamily="34" charset="0"/>
              <a:buChar char="•"/>
            </a:pPr>
            <a:r>
              <a:rPr lang="en-US" dirty="0"/>
              <a:t>which we have declared above</a:t>
            </a:r>
          </a:p>
          <a:p>
            <a:pPr marL="285750" indent="-285750" algn="ctr">
              <a:buFont typeface="Arial" panose="020B0604020202020204" pitchFamily="34" charset="0"/>
              <a:buChar char="•"/>
            </a:pPr>
            <a:r>
              <a:rPr lang="en-US" dirty="0"/>
              <a:t> handle the stop words by the English stop words (every stop words present in the English language is going to be used by default to clean user text)</a:t>
            </a:r>
          </a:p>
        </p:txBody>
      </p:sp>
    </p:spTree>
    <p:extLst>
      <p:ext uri="{BB962C8B-B14F-4D97-AF65-F5344CB8AC3E}">
        <p14:creationId xmlns:p14="http://schemas.microsoft.com/office/powerpoint/2010/main" val="1598911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DF55D9-4DB7-0199-BC16-F35B52D0B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F90B8B67-0BE5-F489-66DC-3F5E4A8423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77048"/>
            <a:ext cx="12263718" cy="4051400"/>
          </a:xfrm>
          <a:prstGeom prst="rect">
            <a:avLst/>
          </a:prstGeom>
        </p:spPr>
      </p:pic>
      <p:sp>
        <p:nvSpPr>
          <p:cNvPr id="8" name="Rectangle 7">
            <a:extLst>
              <a:ext uri="{FF2B5EF4-FFF2-40B4-BE49-F238E27FC236}">
                <a16:creationId xmlns:a16="http://schemas.microsoft.com/office/drawing/2014/main" id="{4BD42147-2747-8666-C61D-68EC76797171}"/>
              </a:ext>
            </a:extLst>
          </p:cNvPr>
          <p:cNvSpPr/>
          <p:nvPr/>
        </p:nvSpPr>
        <p:spPr>
          <a:xfrm>
            <a:off x="6095998" y="3156486"/>
            <a:ext cx="6096001" cy="3100879"/>
          </a:xfrm>
          <a:prstGeom prst="rect">
            <a:avLst/>
          </a:prstGeom>
          <a:solidFill>
            <a:srgbClr val="D0C3F1"/>
          </a:solidFill>
          <a:ln>
            <a:solidFill>
              <a:srgbClr val="D0C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0E41C0F-484F-C072-FBC9-BE84352630B0}"/>
              </a:ext>
            </a:extLst>
          </p:cNvPr>
          <p:cNvSpPr txBox="1"/>
          <p:nvPr/>
        </p:nvSpPr>
        <p:spPr>
          <a:xfrm>
            <a:off x="6024280" y="3292039"/>
            <a:ext cx="6096001" cy="2862322"/>
          </a:xfrm>
          <a:prstGeom prst="rect">
            <a:avLst/>
          </a:prstGeom>
          <a:noFill/>
        </p:spPr>
        <p:txBody>
          <a:bodyPr wrap="square" rtlCol="0">
            <a:spAutoFit/>
          </a:bodyPr>
          <a:lstStyle/>
          <a:p>
            <a:pPr marL="285750" indent="-285750" algn="ctr">
              <a:buFont typeface="Arial" panose="020B0604020202020204" pitchFamily="34" charset="0"/>
              <a:buChar char="•"/>
            </a:pPr>
            <a:r>
              <a:rPr lang="en-US" dirty="0"/>
              <a:t>creating a flag as true</a:t>
            </a:r>
          </a:p>
          <a:p>
            <a:pPr marL="285750" indent="-285750" algn="ctr">
              <a:buFont typeface="Arial" panose="020B0604020202020204" pitchFamily="34" charset="0"/>
              <a:buChar char="•"/>
            </a:pPr>
            <a:r>
              <a:rPr lang="en-US" dirty="0"/>
              <a:t>and with this the bot will start by greeting</a:t>
            </a:r>
          </a:p>
          <a:p>
            <a:pPr marL="285750" indent="-285750" algn="ctr">
              <a:buFont typeface="Arial" panose="020B0604020202020204" pitchFamily="34" charset="0"/>
              <a:buChar char="•"/>
            </a:pPr>
            <a:r>
              <a:rPr lang="en-US" dirty="0"/>
              <a:t>the sentence token will get appended with user response and for the sentence token the word token will be found</a:t>
            </a:r>
          </a:p>
          <a:p>
            <a:pPr marL="285750" indent="-285750" algn="ctr">
              <a:buFont typeface="Arial" panose="020B0604020202020204" pitchFamily="34" charset="0"/>
              <a:buChar char="•"/>
            </a:pPr>
            <a:r>
              <a:rPr lang="en-US" dirty="0"/>
              <a:t>and final words will be chosen and for the final word there response will be generated</a:t>
            </a:r>
          </a:p>
          <a:p>
            <a:pPr marL="285750" indent="-285750" algn="ctr">
              <a:buFont typeface="Arial" panose="020B0604020202020204" pitchFamily="34" charset="0"/>
              <a:buChar char="•"/>
            </a:pPr>
            <a:r>
              <a:rPr lang="en-US" dirty="0"/>
              <a:t>by the logic using cosine similarity and will be returned to the user and at the end I will be removing the user response from the sentence token in order to ensure that corpus is not corrupted</a:t>
            </a:r>
          </a:p>
        </p:txBody>
      </p:sp>
      <p:sp>
        <p:nvSpPr>
          <p:cNvPr id="9" name="TextBox 8">
            <a:extLst>
              <a:ext uri="{FF2B5EF4-FFF2-40B4-BE49-F238E27FC236}">
                <a16:creationId xmlns:a16="http://schemas.microsoft.com/office/drawing/2014/main" id="{637C998A-06D9-1FF9-4315-74418D0D5052}"/>
              </a:ext>
            </a:extLst>
          </p:cNvPr>
          <p:cNvSpPr txBox="1"/>
          <p:nvPr/>
        </p:nvSpPr>
        <p:spPr>
          <a:xfrm>
            <a:off x="3532092" y="521251"/>
            <a:ext cx="5127811" cy="800219"/>
          </a:xfrm>
          <a:prstGeom prst="rect">
            <a:avLst/>
          </a:prstGeom>
          <a:noFill/>
        </p:spPr>
        <p:txBody>
          <a:bodyPr wrap="square" rtlCol="0">
            <a:spAutoFit/>
          </a:bodyPr>
          <a:lstStyle/>
          <a:p>
            <a:pPr algn="ctr"/>
            <a:r>
              <a:rPr lang="en-US" sz="2800" b="1" dirty="0">
                <a:solidFill>
                  <a:schemeClr val="tx1">
                    <a:lumMod val="75000"/>
                    <a:lumOff val="25000"/>
                  </a:schemeClr>
                </a:solidFill>
              </a:rPr>
              <a:t>Defining the entire chat flow</a:t>
            </a:r>
          </a:p>
          <a:p>
            <a:pPr algn="ctr"/>
            <a:endParaRPr lang="en-US" dirty="0"/>
          </a:p>
        </p:txBody>
      </p:sp>
    </p:spTree>
    <p:extLst>
      <p:ext uri="{BB962C8B-B14F-4D97-AF65-F5344CB8AC3E}">
        <p14:creationId xmlns:p14="http://schemas.microsoft.com/office/powerpoint/2010/main" val="3274964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D54A75C-2D85-4D3E-561E-C0E74D86E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9611B211-9676-BB57-515F-A3557C465AEE}"/>
              </a:ext>
            </a:extLst>
          </p:cNvPr>
          <p:cNvSpPr/>
          <p:nvPr/>
        </p:nvSpPr>
        <p:spPr>
          <a:xfrm>
            <a:off x="4549840" y="277923"/>
            <a:ext cx="3092320"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solidFill>
                  <a:srgbClr val="7030A0"/>
                </a:solidFill>
                <a:effectLst>
                  <a:outerShdw dist="38100" dir="2640000" algn="bl" rotWithShape="0">
                    <a:schemeClr val="accent1"/>
                  </a:outerShdw>
                </a:effectLst>
              </a:rPr>
              <a:t>OUTPUTS </a:t>
            </a:r>
          </a:p>
        </p:txBody>
      </p:sp>
      <p:pic>
        <p:nvPicPr>
          <p:cNvPr id="5" name="Picture 4">
            <a:extLst>
              <a:ext uri="{FF2B5EF4-FFF2-40B4-BE49-F238E27FC236}">
                <a16:creationId xmlns:a16="http://schemas.microsoft.com/office/drawing/2014/main" id="{C748FF65-7215-54BC-572D-562A0CA491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07570"/>
            <a:ext cx="12192000" cy="1704975"/>
          </a:xfrm>
          <a:prstGeom prst="rect">
            <a:avLst/>
          </a:prstGeom>
        </p:spPr>
      </p:pic>
      <p:pic>
        <p:nvPicPr>
          <p:cNvPr id="7" name="Picture 6">
            <a:extLst>
              <a:ext uri="{FF2B5EF4-FFF2-40B4-BE49-F238E27FC236}">
                <a16:creationId xmlns:a16="http://schemas.microsoft.com/office/drawing/2014/main" id="{0816C8B9-CBEA-9131-ABF9-0F68DD18D9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703589"/>
            <a:ext cx="12192000" cy="1047750"/>
          </a:xfrm>
          <a:prstGeom prst="rect">
            <a:avLst/>
          </a:prstGeom>
        </p:spPr>
      </p:pic>
      <p:sp>
        <p:nvSpPr>
          <p:cNvPr id="8" name="TextBox 7">
            <a:extLst>
              <a:ext uri="{FF2B5EF4-FFF2-40B4-BE49-F238E27FC236}">
                <a16:creationId xmlns:a16="http://schemas.microsoft.com/office/drawing/2014/main" id="{B599D928-CB86-268B-E3E8-EF5B91FB8332}"/>
              </a:ext>
            </a:extLst>
          </p:cNvPr>
          <p:cNvSpPr txBox="1"/>
          <p:nvPr/>
        </p:nvSpPr>
        <p:spPr>
          <a:xfrm>
            <a:off x="2052917" y="1630536"/>
            <a:ext cx="8086165" cy="400110"/>
          </a:xfrm>
          <a:prstGeom prst="rect">
            <a:avLst/>
          </a:prstGeom>
          <a:noFill/>
        </p:spPr>
        <p:txBody>
          <a:bodyPr wrap="square" rtlCol="0">
            <a:spAutoFit/>
          </a:bodyPr>
          <a:lstStyle/>
          <a:p>
            <a:pPr algn="ctr"/>
            <a:r>
              <a:rPr lang="en-US" sz="2000" b="1" dirty="0">
                <a:solidFill>
                  <a:schemeClr val="tx1">
                    <a:lumMod val="75000"/>
                    <a:lumOff val="25000"/>
                  </a:schemeClr>
                </a:solidFill>
              </a:rPr>
              <a:t>Here we have presented few examples of the interactions with our bot</a:t>
            </a:r>
            <a:r>
              <a:rPr lang="en-US" b="1" dirty="0">
                <a:solidFill>
                  <a:schemeClr val="tx1">
                    <a:lumMod val="75000"/>
                    <a:lumOff val="25000"/>
                  </a:schemeClr>
                </a:solidFill>
              </a:rPr>
              <a:t>:</a:t>
            </a:r>
          </a:p>
        </p:txBody>
      </p:sp>
    </p:spTree>
    <p:extLst>
      <p:ext uri="{BB962C8B-B14F-4D97-AF65-F5344CB8AC3E}">
        <p14:creationId xmlns:p14="http://schemas.microsoft.com/office/powerpoint/2010/main" val="3980353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7D2397-6A94-5181-16C8-C7A55536C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FF758AB7-01C1-6553-808C-BAF515F354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16461"/>
            <a:ext cx="12192000" cy="2095500"/>
          </a:xfrm>
          <a:prstGeom prst="rect">
            <a:avLst/>
          </a:prstGeom>
        </p:spPr>
      </p:pic>
      <p:pic>
        <p:nvPicPr>
          <p:cNvPr id="8" name="Picture 7">
            <a:extLst>
              <a:ext uri="{FF2B5EF4-FFF2-40B4-BE49-F238E27FC236}">
                <a16:creationId xmlns:a16="http://schemas.microsoft.com/office/drawing/2014/main" id="{439F3453-F4C4-8B32-D5B9-4180781088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093789"/>
            <a:ext cx="12192000" cy="2295525"/>
          </a:xfrm>
          <a:prstGeom prst="rect">
            <a:avLst/>
          </a:prstGeom>
        </p:spPr>
      </p:pic>
    </p:spTree>
    <p:extLst>
      <p:ext uri="{BB962C8B-B14F-4D97-AF65-F5344CB8AC3E}">
        <p14:creationId xmlns:p14="http://schemas.microsoft.com/office/powerpoint/2010/main" val="571427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90586A-DFA3-2CCF-EAD1-D5A7A04D16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503075DB-0BBE-38D1-74EC-43A7BCFF1376}"/>
              </a:ext>
            </a:extLst>
          </p:cNvPr>
          <p:cNvSpPr/>
          <p:nvPr/>
        </p:nvSpPr>
        <p:spPr>
          <a:xfrm>
            <a:off x="4314553" y="560338"/>
            <a:ext cx="3562899"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solidFill>
                  <a:srgbClr val="7030A0"/>
                </a:solidFill>
                <a:effectLst>
                  <a:outerShdw dist="38100" dir="2640000" algn="bl" rotWithShape="0">
                    <a:schemeClr val="accent1"/>
                  </a:outerShdw>
                </a:effectLst>
              </a:rPr>
              <a:t>RESOURCES</a:t>
            </a:r>
          </a:p>
        </p:txBody>
      </p:sp>
      <p:pic>
        <p:nvPicPr>
          <p:cNvPr id="16" name="Picture 15">
            <a:extLst>
              <a:ext uri="{FF2B5EF4-FFF2-40B4-BE49-F238E27FC236}">
                <a16:creationId xmlns:a16="http://schemas.microsoft.com/office/drawing/2014/main" id="{352A4F60-6BF6-AA3A-3AAE-2B48943874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47" y="179295"/>
            <a:ext cx="1999130" cy="2294965"/>
          </a:xfrm>
          <a:prstGeom prst="rect">
            <a:avLst/>
          </a:prstGeom>
        </p:spPr>
      </p:pic>
      <p:pic>
        <p:nvPicPr>
          <p:cNvPr id="18" name="Picture 17">
            <a:extLst>
              <a:ext uri="{FF2B5EF4-FFF2-40B4-BE49-F238E27FC236}">
                <a16:creationId xmlns:a16="http://schemas.microsoft.com/office/drawing/2014/main" id="{98051DC5-CA9E-E749-EB64-BA32D1E720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418" y="4966445"/>
            <a:ext cx="2822614" cy="1763223"/>
          </a:xfrm>
          <a:prstGeom prst="rect">
            <a:avLst/>
          </a:prstGeom>
        </p:spPr>
      </p:pic>
      <p:pic>
        <p:nvPicPr>
          <p:cNvPr id="20" name="Picture 19">
            <a:extLst>
              <a:ext uri="{FF2B5EF4-FFF2-40B4-BE49-F238E27FC236}">
                <a16:creationId xmlns:a16="http://schemas.microsoft.com/office/drawing/2014/main" id="{6A43DBB5-A47C-0FD4-8B91-7228CBF5C1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66562" y="5598316"/>
            <a:ext cx="1714500" cy="1143000"/>
          </a:xfrm>
          <a:prstGeom prst="rect">
            <a:avLst/>
          </a:prstGeom>
        </p:spPr>
      </p:pic>
      <p:pic>
        <p:nvPicPr>
          <p:cNvPr id="22" name="Picture 21">
            <a:extLst>
              <a:ext uri="{FF2B5EF4-FFF2-40B4-BE49-F238E27FC236}">
                <a16:creationId xmlns:a16="http://schemas.microsoft.com/office/drawing/2014/main" id="{AF9A8321-B4F0-5112-4ECD-4016F86942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47729" y="2532531"/>
            <a:ext cx="1999130" cy="1320149"/>
          </a:xfrm>
          <a:prstGeom prst="rect">
            <a:avLst/>
          </a:prstGeom>
        </p:spPr>
      </p:pic>
      <p:sp>
        <p:nvSpPr>
          <p:cNvPr id="23" name="Rectangle 22">
            <a:extLst>
              <a:ext uri="{FF2B5EF4-FFF2-40B4-BE49-F238E27FC236}">
                <a16:creationId xmlns:a16="http://schemas.microsoft.com/office/drawing/2014/main" id="{0D4D0F51-46EA-C4A8-E2A1-7E7F99FB0151}"/>
              </a:ext>
            </a:extLst>
          </p:cNvPr>
          <p:cNvSpPr/>
          <p:nvPr/>
        </p:nvSpPr>
        <p:spPr>
          <a:xfrm>
            <a:off x="3361762" y="2324203"/>
            <a:ext cx="5495367" cy="3100879"/>
          </a:xfrm>
          <a:prstGeom prst="rect">
            <a:avLst/>
          </a:prstGeom>
          <a:solidFill>
            <a:srgbClr val="D0C3F1"/>
          </a:solidFill>
          <a:ln>
            <a:solidFill>
              <a:srgbClr val="D0C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0E908F01-D1EE-93F2-DFD7-B63CF3D43995}"/>
              </a:ext>
            </a:extLst>
          </p:cNvPr>
          <p:cNvSpPr txBox="1"/>
          <p:nvPr/>
        </p:nvSpPr>
        <p:spPr>
          <a:xfrm>
            <a:off x="3039032" y="2474260"/>
            <a:ext cx="6131859" cy="2308324"/>
          </a:xfrm>
          <a:prstGeom prst="rect">
            <a:avLst/>
          </a:prstGeom>
          <a:noFill/>
        </p:spPr>
        <p:txBody>
          <a:bodyPr wrap="square">
            <a:spAutoFit/>
          </a:bodyPr>
          <a:lstStyle/>
          <a:p>
            <a:pPr marL="571500" indent="-571500" algn="ctr">
              <a:buFont typeface="Arial" panose="020B0604020202020204" pitchFamily="34" charset="0"/>
              <a:buChar char="•"/>
            </a:pPr>
            <a:r>
              <a:rPr lang="en-US" sz="3600" dirty="0">
                <a:hlinkClick r:id="rId7"/>
              </a:rPr>
              <a:t>intellipaat.com</a:t>
            </a:r>
            <a:endParaRPr lang="en-US" sz="3600" dirty="0"/>
          </a:p>
          <a:p>
            <a:pPr marL="571500" indent="-571500" algn="ctr">
              <a:buFont typeface="Arial" panose="020B0604020202020204" pitchFamily="34" charset="0"/>
              <a:buChar char="•"/>
            </a:pPr>
            <a:r>
              <a:rPr lang="en-US" sz="3600" dirty="0">
                <a:hlinkClick r:id="rId8"/>
              </a:rPr>
              <a:t>YouTube</a:t>
            </a:r>
            <a:endParaRPr lang="en-US" sz="3600" dirty="0"/>
          </a:p>
          <a:p>
            <a:pPr marL="571500" indent="-571500" algn="ctr">
              <a:buFont typeface="Arial" panose="020B0604020202020204" pitchFamily="34" charset="0"/>
              <a:buChar char="•"/>
            </a:pPr>
            <a:r>
              <a:rPr lang="en-US" sz="3600" dirty="0" err="1">
                <a:hlinkClick r:id="rId9"/>
              </a:rPr>
              <a:t>GeeksForGeeks</a:t>
            </a:r>
            <a:endParaRPr lang="en-US" sz="3600" dirty="0">
              <a:hlinkClick r:id="rId9"/>
            </a:endParaRPr>
          </a:p>
          <a:p>
            <a:pPr marL="571500" indent="-571500" algn="ctr">
              <a:buFont typeface="Arial" panose="020B0604020202020204" pitchFamily="34" charset="0"/>
              <a:buChar char="•"/>
            </a:pPr>
            <a:r>
              <a:rPr lang="en-US" sz="3600" dirty="0">
                <a:hlinkClick r:id="rId9"/>
              </a:rPr>
              <a:t>Wikipedia</a:t>
            </a:r>
            <a:endParaRPr lang="en-US" sz="3600" dirty="0"/>
          </a:p>
        </p:txBody>
      </p:sp>
    </p:spTree>
    <p:extLst>
      <p:ext uri="{BB962C8B-B14F-4D97-AF65-F5344CB8AC3E}">
        <p14:creationId xmlns:p14="http://schemas.microsoft.com/office/powerpoint/2010/main" val="3060839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B162BC-8A93-FAA1-4470-1F9D450891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46" y="0"/>
            <a:ext cx="12192000" cy="6858000"/>
          </a:xfrm>
          <a:prstGeom prst="rect">
            <a:avLst/>
          </a:prstGeom>
        </p:spPr>
      </p:pic>
      <p:sp>
        <p:nvSpPr>
          <p:cNvPr id="4" name="Rectangle 3">
            <a:extLst>
              <a:ext uri="{FF2B5EF4-FFF2-40B4-BE49-F238E27FC236}">
                <a16:creationId xmlns:a16="http://schemas.microsoft.com/office/drawing/2014/main" id="{6D6DFCAC-FA2A-736C-4914-07CFB3B412BC}"/>
              </a:ext>
            </a:extLst>
          </p:cNvPr>
          <p:cNvSpPr/>
          <p:nvPr/>
        </p:nvSpPr>
        <p:spPr>
          <a:xfrm>
            <a:off x="5818114" y="2450548"/>
            <a:ext cx="5285999" cy="1200329"/>
          </a:xfrm>
          <a:prstGeom prst="rect">
            <a:avLst/>
          </a:prstGeom>
          <a:noFill/>
        </p:spPr>
        <p:txBody>
          <a:bodyPr wrap="none" lIns="91440" tIns="45720" rIns="91440" bIns="45720">
            <a:spAutoFit/>
          </a:bodyPr>
          <a:lstStyle/>
          <a:p>
            <a:pPr algn="ctr"/>
            <a:r>
              <a:rPr lang="en-US" sz="7200" b="1" cap="none" spc="0" dirty="0">
                <a:ln w="12700">
                  <a:solidFill>
                    <a:schemeClr val="tx2">
                      <a:lumMod val="75000"/>
                    </a:schemeClr>
                  </a:solidFill>
                  <a:prstDash val="solid"/>
                </a:ln>
                <a:solidFill>
                  <a:srgbClr val="7030A0"/>
                </a:solidFill>
                <a:effectLst>
                  <a:outerShdw dist="38100" dir="2640000" algn="bl" rotWithShape="0">
                    <a:schemeClr val="tx2">
                      <a:lumMod val="75000"/>
                    </a:schemeClr>
                  </a:outerShdw>
                </a:effectLst>
              </a:rPr>
              <a:t>THANK YOU !</a:t>
            </a:r>
          </a:p>
        </p:txBody>
      </p:sp>
      <p:pic>
        <p:nvPicPr>
          <p:cNvPr id="6" name="WhatsApp Video 2022-11-19 at 14.03.20">
            <a:hlinkClick r:id="" action="ppaction://media"/>
            <a:extLst>
              <a:ext uri="{FF2B5EF4-FFF2-40B4-BE49-F238E27FC236}">
                <a16:creationId xmlns:a16="http://schemas.microsoft.com/office/drawing/2014/main" id="{9B56A925-E02E-D0DC-9B43-E9B3CD3EA91C}"/>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47923" y="826995"/>
            <a:ext cx="5221936" cy="5204010"/>
          </a:xfrm>
          <a:prstGeom prst="rect">
            <a:avLst/>
          </a:prstGeom>
        </p:spPr>
      </p:pic>
    </p:spTree>
    <p:extLst>
      <p:ext uri="{BB962C8B-B14F-4D97-AF65-F5344CB8AC3E}">
        <p14:creationId xmlns:p14="http://schemas.microsoft.com/office/powerpoint/2010/main" val="312081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0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6"/>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6"/>
                                        </p:tgtEl>
                                      </p:cBhvr>
                                    </p:cmd>
                                  </p:childTnLst>
                                </p:cTn>
                              </p:par>
                            </p:childTnLst>
                          </p:cTn>
                        </p:par>
                      </p:childTnLst>
                    </p:cTn>
                  </p:par>
                </p:childTnLst>
              </p:cTn>
              <p:nextCondLst>
                <p:cond evt="onClick" delay="0">
                  <p:tgtEl>
                    <p:spTgt spid="6"/>
                  </p:tgtEl>
                </p:cond>
              </p:nextCondLst>
            </p:seq>
            <p:video>
              <p:cMediaNode vol="80000">
                <p:cTn id="12" repeatCount="indefinite" fill="remove" display="0">
                  <p:stCondLst>
                    <p:cond delay="indefinite"/>
                  </p:stCondLst>
                </p:cTn>
                <p:tgtEl>
                  <p:spTgt spid="6"/>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A90945-71D6-F8E1-6B7A-9D24D5C32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angle 6">
            <a:extLst>
              <a:ext uri="{FF2B5EF4-FFF2-40B4-BE49-F238E27FC236}">
                <a16:creationId xmlns:a16="http://schemas.microsoft.com/office/drawing/2014/main" id="{547A775B-0768-4B92-276C-6912346F050D}"/>
              </a:ext>
            </a:extLst>
          </p:cNvPr>
          <p:cNvSpPr/>
          <p:nvPr/>
        </p:nvSpPr>
        <p:spPr>
          <a:xfrm>
            <a:off x="6377268" y="3083859"/>
            <a:ext cx="2739838" cy="2805953"/>
          </a:xfrm>
          <a:prstGeom prst="rect">
            <a:avLst/>
          </a:prstGeom>
          <a:solidFill>
            <a:srgbClr val="D0C3F1"/>
          </a:solidFill>
          <a:ln>
            <a:solidFill>
              <a:srgbClr val="D0C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A2E0580-C324-50DD-F366-37D9728F7C94}"/>
              </a:ext>
            </a:extLst>
          </p:cNvPr>
          <p:cNvSpPr/>
          <p:nvPr/>
        </p:nvSpPr>
        <p:spPr>
          <a:xfrm>
            <a:off x="2477621" y="641002"/>
            <a:ext cx="7494494" cy="5575996"/>
          </a:xfrm>
          <a:prstGeom prst="rect">
            <a:avLst/>
          </a:prstGeom>
          <a:solidFill>
            <a:srgbClr val="D0C3F1"/>
          </a:solidFill>
          <a:ln>
            <a:solidFill>
              <a:srgbClr val="D0C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76890B9-3058-9C1D-85A3-47C9A4A15400}"/>
              </a:ext>
            </a:extLst>
          </p:cNvPr>
          <p:cNvSpPr txBox="1"/>
          <p:nvPr/>
        </p:nvSpPr>
        <p:spPr>
          <a:xfrm>
            <a:off x="2477621" y="2021584"/>
            <a:ext cx="8757398" cy="4585871"/>
          </a:xfrm>
          <a:prstGeom prst="rect">
            <a:avLst/>
          </a:prstGeom>
          <a:noFill/>
        </p:spPr>
        <p:txBody>
          <a:bodyPr wrap="square" rtlCol="0">
            <a:spAutoFit/>
          </a:bodyPr>
          <a:lstStyle/>
          <a:p>
            <a:pPr marL="285750" indent="-285750">
              <a:buFont typeface="Arial" panose="020B0604020202020204" pitchFamily="34" charset="0"/>
              <a:buChar char="•"/>
            </a:pPr>
            <a:r>
              <a:rPr lang="en-US" sz="3200" b="1" dirty="0">
                <a:solidFill>
                  <a:schemeClr val="tx1">
                    <a:lumMod val="75000"/>
                    <a:lumOff val="25000"/>
                  </a:schemeClr>
                </a:solidFill>
              </a:rPr>
              <a:t>INTRODUCTION: What is a chatbot?</a:t>
            </a:r>
          </a:p>
          <a:p>
            <a:pPr marL="285750" indent="-285750">
              <a:buFont typeface="Arial" panose="020B0604020202020204" pitchFamily="34" charset="0"/>
              <a:buChar char="•"/>
            </a:pPr>
            <a:r>
              <a:rPr lang="en-US" sz="3200" b="1" dirty="0">
                <a:solidFill>
                  <a:schemeClr val="tx1">
                    <a:lumMod val="75000"/>
                    <a:lumOff val="25000"/>
                  </a:schemeClr>
                </a:solidFill>
              </a:rPr>
              <a:t>PROBLEM STATEMENT: Why a chatbot for GLA?</a:t>
            </a:r>
          </a:p>
          <a:p>
            <a:pPr marL="285750" indent="-285750">
              <a:buFont typeface="Arial" panose="020B0604020202020204" pitchFamily="34" charset="0"/>
              <a:buChar char="•"/>
            </a:pPr>
            <a:r>
              <a:rPr lang="en-US" sz="3200" b="1" dirty="0">
                <a:solidFill>
                  <a:schemeClr val="tx1">
                    <a:lumMod val="75000"/>
                    <a:lumOff val="25000"/>
                  </a:schemeClr>
                </a:solidFill>
              </a:rPr>
              <a:t>All about </a:t>
            </a:r>
            <a:r>
              <a:rPr lang="en-US" sz="3200" b="1" dirty="0" err="1">
                <a:solidFill>
                  <a:schemeClr val="tx1">
                    <a:lumMod val="75000"/>
                    <a:lumOff val="25000"/>
                  </a:schemeClr>
                </a:solidFill>
              </a:rPr>
              <a:t>GLAlex</a:t>
            </a:r>
            <a:endParaRPr lang="en-US" sz="3200" b="1" dirty="0">
              <a:solidFill>
                <a:schemeClr val="tx1">
                  <a:lumMod val="75000"/>
                  <a:lumOff val="25000"/>
                </a:schemeClr>
              </a:solidFill>
            </a:endParaRPr>
          </a:p>
          <a:p>
            <a:pPr marL="285750" indent="-285750">
              <a:buFont typeface="Arial" panose="020B0604020202020204" pitchFamily="34" charset="0"/>
              <a:buChar char="•"/>
            </a:pPr>
            <a:r>
              <a:rPr lang="en-US" sz="3200" b="1" dirty="0">
                <a:solidFill>
                  <a:schemeClr val="tx1">
                    <a:lumMod val="75000"/>
                    <a:lumOff val="25000"/>
                  </a:schemeClr>
                </a:solidFill>
              </a:rPr>
              <a:t>Tools used</a:t>
            </a:r>
          </a:p>
          <a:p>
            <a:pPr marL="285750" indent="-285750">
              <a:buFont typeface="Arial" panose="020B0604020202020204" pitchFamily="34" charset="0"/>
              <a:buChar char="•"/>
            </a:pPr>
            <a:r>
              <a:rPr lang="en-US" sz="3200" b="1" dirty="0">
                <a:solidFill>
                  <a:schemeClr val="tx1">
                    <a:lumMod val="75000"/>
                    <a:lumOff val="25000"/>
                  </a:schemeClr>
                </a:solidFill>
              </a:rPr>
              <a:t>Code snippets</a:t>
            </a:r>
          </a:p>
          <a:p>
            <a:pPr marL="285750" indent="-285750">
              <a:buFont typeface="Arial" panose="020B0604020202020204" pitchFamily="34" charset="0"/>
              <a:buChar char="•"/>
            </a:pPr>
            <a:r>
              <a:rPr lang="en-US" sz="3200" b="1" dirty="0">
                <a:solidFill>
                  <a:schemeClr val="tx1">
                    <a:lumMod val="75000"/>
                    <a:lumOff val="25000"/>
                  </a:schemeClr>
                </a:solidFill>
              </a:rPr>
              <a:t>Outputs</a:t>
            </a:r>
          </a:p>
          <a:p>
            <a:pPr marL="285750" indent="-285750">
              <a:buFont typeface="Arial" panose="020B0604020202020204" pitchFamily="34" charset="0"/>
              <a:buChar char="•"/>
            </a:pPr>
            <a:r>
              <a:rPr lang="en-US" sz="3200" b="1" dirty="0">
                <a:solidFill>
                  <a:schemeClr val="tx1">
                    <a:lumMod val="75000"/>
                    <a:lumOff val="25000"/>
                  </a:schemeClr>
                </a:solidFill>
              </a:rPr>
              <a:t>Resources</a:t>
            </a:r>
          </a:p>
          <a:p>
            <a:pPr marL="285750" indent="-285750">
              <a:buFont typeface="Arial" panose="020B0604020202020204" pitchFamily="34" charset="0"/>
              <a:buChar char="•"/>
            </a:pPr>
            <a:r>
              <a:rPr lang="en-US" sz="3200" b="1" dirty="0">
                <a:solidFill>
                  <a:schemeClr val="tx1">
                    <a:lumMod val="75000"/>
                    <a:lumOff val="25000"/>
                  </a:schemeClr>
                </a:solidFill>
              </a:rPr>
              <a:t>Thank you</a:t>
            </a:r>
          </a:p>
          <a:p>
            <a:endParaRPr lang="en-US" dirty="0"/>
          </a:p>
          <a:p>
            <a:pPr algn="ctr"/>
            <a:endParaRPr lang="en-US" dirty="0"/>
          </a:p>
        </p:txBody>
      </p:sp>
      <p:sp>
        <p:nvSpPr>
          <p:cNvPr id="6" name="Rectangle 5">
            <a:extLst>
              <a:ext uri="{FF2B5EF4-FFF2-40B4-BE49-F238E27FC236}">
                <a16:creationId xmlns:a16="http://schemas.microsoft.com/office/drawing/2014/main" id="{363A6DFD-2C63-2709-0E3A-BEE17BA7ECA0}"/>
              </a:ext>
            </a:extLst>
          </p:cNvPr>
          <p:cNvSpPr/>
          <p:nvPr/>
        </p:nvSpPr>
        <p:spPr>
          <a:xfrm>
            <a:off x="4383234" y="869628"/>
            <a:ext cx="3276411"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solidFill>
                  <a:srgbClr val="7030A0"/>
                </a:solidFill>
                <a:effectLst>
                  <a:outerShdw dist="38100" dir="2640000" algn="bl" rotWithShape="0">
                    <a:schemeClr val="accent1"/>
                  </a:outerShdw>
                </a:effectLst>
              </a:rPr>
              <a:t>CONTENTS</a:t>
            </a:r>
            <a:endParaRPr lang="en-US" sz="5400" b="1" cap="none" spc="0" dirty="0">
              <a:ln w="12700">
                <a:solidFill>
                  <a:schemeClr val="accent1"/>
                </a:solidFill>
                <a:prstDash val="solid"/>
              </a:ln>
              <a:solidFill>
                <a:srgbClr val="7030A0"/>
              </a:solidFill>
              <a:effectLst>
                <a:outerShdw dist="38100" dir="2640000" algn="bl" rotWithShape="0">
                  <a:schemeClr val="accent1"/>
                </a:outerShdw>
              </a:effectLst>
            </a:endParaRPr>
          </a:p>
        </p:txBody>
      </p:sp>
    </p:spTree>
    <p:extLst>
      <p:ext uri="{BB962C8B-B14F-4D97-AF65-F5344CB8AC3E}">
        <p14:creationId xmlns:p14="http://schemas.microsoft.com/office/powerpoint/2010/main" val="258803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7D5DEC0-1AE5-3AC9-6C6D-AE1238EA16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4" name="Rectangle 3">
            <a:extLst>
              <a:ext uri="{FF2B5EF4-FFF2-40B4-BE49-F238E27FC236}">
                <a16:creationId xmlns:a16="http://schemas.microsoft.com/office/drawing/2014/main" id="{ABFEDBDE-6894-94DA-0847-EC85C29FCC93}"/>
              </a:ext>
            </a:extLst>
          </p:cNvPr>
          <p:cNvSpPr/>
          <p:nvPr/>
        </p:nvSpPr>
        <p:spPr>
          <a:xfrm>
            <a:off x="1467970" y="864728"/>
            <a:ext cx="8536642" cy="2470143"/>
          </a:xfrm>
          <a:prstGeom prst="rect">
            <a:avLst/>
          </a:prstGeom>
          <a:solidFill>
            <a:srgbClr val="D0C3F1"/>
          </a:solidFill>
          <a:ln>
            <a:solidFill>
              <a:srgbClr val="D0C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77EAC31F-5E44-A13E-5C2C-3F3F3D58BDB5}"/>
              </a:ext>
            </a:extLst>
          </p:cNvPr>
          <p:cNvSpPr txBox="1"/>
          <p:nvPr/>
        </p:nvSpPr>
        <p:spPr>
          <a:xfrm>
            <a:off x="1411941" y="2008095"/>
            <a:ext cx="9368117" cy="1200329"/>
          </a:xfrm>
          <a:prstGeom prst="rect">
            <a:avLst/>
          </a:prstGeom>
          <a:noFill/>
        </p:spPr>
        <p:txBody>
          <a:bodyPr wrap="square" rtlCol="0">
            <a:spAutoFit/>
          </a:bodyPr>
          <a:lstStyle/>
          <a:p>
            <a:pPr algn="ctr"/>
            <a:r>
              <a:rPr lang="en-US" sz="2400" b="1" i="0" dirty="0">
                <a:solidFill>
                  <a:schemeClr val="bg2">
                    <a:lumMod val="25000"/>
                  </a:schemeClr>
                </a:solidFill>
                <a:effectLst/>
              </a:rPr>
              <a:t>A chatbot or chatterbot is a </a:t>
            </a:r>
            <a:r>
              <a:rPr lang="en-US" sz="2400" b="1" dirty="0">
                <a:solidFill>
                  <a:schemeClr val="bg2">
                    <a:lumMod val="25000"/>
                  </a:schemeClr>
                </a:solidFill>
              </a:rPr>
              <a:t>software</a:t>
            </a:r>
            <a:r>
              <a:rPr lang="en-US" sz="2400" b="1" i="0" dirty="0">
                <a:solidFill>
                  <a:schemeClr val="bg2">
                    <a:lumMod val="25000"/>
                  </a:schemeClr>
                </a:solidFill>
                <a:effectLst/>
              </a:rPr>
              <a:t> application used to conduct an on-line chat </a:t>
            </a:r>
            <a:r>
              <a:rPr lang="en-US" sz="2400" b="1" dirty="0">
                <a:solidFill>
                  <a:schemeClr val="bg2">
                    <a:lumMod val="25000"/>
                  </a:schemeClr>
                </a:solidFill>
              </a:rPr>
              <a:t>conversation</a:t>
            </a:r>
            <a:r>
              <a:rPr lang="en-US" sz="2400" b="1" i="0" dirty="0">
                <a:solidFill>
                  <a:schemeClr val="bg2">
                    <a:lumMod val="25000"/>
                  </a:schemeClr>
                </a:solidFill>
                <a:effectLst/>
              </a:rPr>
              <a:t> via text or </a:t>
            </a:r>
            <a:r>
              <a:rPr lang="en-US" sz="2400" b="1" dirty="0">
                <a:solidFill>
                  <a:schemeClr val="bg2">
                    <a:lumMod val="25000"/>
                  </a:schemeClr>
                </a:solidFill>
              </a:rPr>
              <a:t>text-to-speech</a:t>
            </a:r>
            <a:r>
              <a:rPr lang="en-US" sz="2400" b="1" i="0" dirty="0">
                <a:solidFill>
                  <a:schemeClr val="bg2">
                    <a:lumMod val="25000"/>
                  </a:schemeClr>
                </a:solidFill>
                <a:effectLst/>
              </a:rPr>
              <a:t>, in lieu of providing direct contact with a live human agent.</a:t>
            </a:r>
            <a:endParaRPr lang="en-US" sz="2400" b="1" dirty="0">
              <a:solidFill>
                <a:schemeClr val="bg2">
                  <a:lumMod val="25000"/>
                </a:schemeClr>
              </a:solidFill>
            </a:endParaRPr>
          </a:p>
        </p:txBody>
      </p:sp>
      <p:sp>
        <p:nvSpPr>
          <p:cNvPr id="8" name="Rectangle 7">
            <a:extLst>
              <a:ext uri="{FF2B5EF4-FFF2-40B4-BE49-F238E27FC236}">
                <a16:creationId xmlns:a16="http://schemas.microsoft.com/office/drawing/2014/main" id="{3D62B03F-5C53-F928-201D-970AD041B819}"/>
              </a:ext>
            </a:extLst>
          </p:cNvPr>
          <p:cNvSpPr/>
          <p:nvPr/>
        </p:nvSpPr>
        <p:spPr>
          <a:xfrm>
            <a:off x="1270746" y="3275677"/>
            <a:ext cx="9256059" cy="2717595"/>
          </a:xfrm>
          <a:prstGeom prst="rect">
            <a:avLst/>
          </a:prstGeom>
          <a:solidFill>
            <a:srgbClr val="D0C3F1"/>
          </a:solidFill>
          <a:ln>
            <a:solidFill>
              <a:srgbClr val="D0C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E99C5848-3124-F791-2461-B2C396FCB929}"/>
              </a:ext>
            </a:extLst>
          </p:cNvPr>
          <p:cNvSpPr txBox="1"/>
          <p:nvPr/>
        </p:nvSpPr>
        <p:spPr>
          <a:xfrm>
            <a:off x="1936376" y="4054280"/>
            <a:ext cx="8265459"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tx1">
                    <a:lumMod val="75000"/>
                    <a:lumOff val="25000"/>
                  </a:schemeClr>
                </a:solidFill>
              </a:rPr>
              <a:t>Cuts down cost</a:t>
            </a:r>
          </a:p>
          <a:p>
            <a:pPr marL="285750" indent="-285750">
              <a:buFont typeface="Arial" panose="020B0604020202020204" pitchFamily="34" charset="0"/>
              <a:buChar char="•"/>
            </a:pPr>
            <a:r>
              <a:rPr lang="en-US" sz="2400" b="1" dirty="0">
                <a:solidFill>
                  <a:schemeClr val="tx1">
                    <a:lumMod val="75000"/>
                    <a:lumOff val="25000"/>
                  </a:schemeClr>
                </a:solidFill>
              </a:rPr>
              <a:t>Saves time</a:t>
            </a:r>
          </a:p>
          <a:p>
            <a:pPr marL="285750" indent="-285750">
              <a:buFont typeface="Arial" panose="020B0604020202020204" pitchFamily="34" charset="0"/>
              <a:buChar char="•"/>
            </a:pPr>
            <a:r>
              <a:rPr lang="en-US" sz="2400" b="1" dirty="0">
                <a:solidFill>
                  <a:schemeClr val="tx1">
                    <a:lumMod val="75000"/>
                    <a:lumOff val="25000"/>
                  </a:schemeClr>
                </a:solidFill>
              </a:rPr>
              <a:t>Amazing experience for customers</a:t>
            </a:r>
          </a:p>
          <a:p>
            <a:pPr marL="285750" indent="-285750">
              <a:buFont typeface="Arial" panose="020B0604020202020204" pitchFamily="34" charset="0"/>
              <a:buChar char="•"/>
            </a:pPr>
            <a:r>
              <a:rPr lang="en-US" sz="2400" b="1" dirty="0">
                <a:solidFill>
                  <a:schemeClr val="tx1">
                    <a:lumMod val="75000"/>
                    <a:lumOff val="25000"/>
                  </a:schemeClr>
                </a:solidFill>
              </a:rPr>
              <a:t>Without chatbots companies would otherwise require to hire a fleet of customer care executives</a:t>
            </a:r>
          </a:p>
        </p:txBody>
      </p:sp>
      <p:sp>
        <p:nvSpPr>
          <p:cNvPr id="10" name="Rectangle 9">
            <a:extLst>
              <a:ext uri="{FF2B5EF4-FFF2-40B4-BE49-F238E27FC236}">
                <a16:creationId xmlns:a16="http://schemas.microsoft.com/office/drawing/2014/main" id="{D6EC460A-AA1F-44E9-0F0E-EF205ECFD53D}"/>
              </a:ext>
            </a:extLst>
          </p:cNvPr>
          <p:cNvSpPr/>
          <p:nvPr/>
        </p:nvSpPr>
        <p:spPr>
          <a:xfrm>
            <a:off x="4008567" y="3334871"/>
            <a:ext cx="4174861" cy="646331"/>
          </a:xfrm>
          <a:prstGeom prst="rect">
            <a:avLst/>
          </a:prstGeom>
          <a:noFill/>
        </p:spPr>
        <p:txBody>
          <a:bodyPr wrap="none" lIns="91440" tIns="45720" rIns="91440" bIns="45720">
            <a:spAutoFit/>
          </a:bodyPr>
          <a:lstStyle/>
          <a:p>
            <a:pPr algn="ctr"/>
            <a:r>
              <a:rPr lang="en-US" sz="3600" b="1" cap="none" spc="0" dirty="0">
                <a:ln w="12700">
                  <a:solidFill>
                    <a:schemeClr val="accent1"/>
                  </a:solidFill>
                  <a:prstDash val="solid"/>
                </a:ln>
                <a:solidFill>
                  <a:srgbClr val="7030A0"/>
                </a:solidFill>
                <a:effectLst>
                  <a:outerShdw dist="38100" dir="2640000" algn="bl" rotWithShape="0">
                    <a:schemeClr val="accent1"/>
                  </a:outerShdw>
                </a:effectLst>
              </a:rPr>
              <a:t>Benefits of a chatbot</a:t>
            </a:r>
          </a:p>
        </p:txBody>
      </p:sp>
      <p:sp>
        <p:nvSpPr>
          <p:cNvPr id="2" name="Rectangle 1">
            <a:extLst>
              <a:ext uri="{FF2B5EF4-FFF2-40B4-BE49-F238E27FC236}">
                <a16:creationId xmlns:a16="http://schemas.microsoft.com/office/drawing/2014/main" id="{A93DBFB9-7DB5-17EF-EB52-09C44E5568BB}"/>
              </a:ext>
            </a:extLst>
          </p:cNvPr>
          <p:cNvSpPr/>
          <p:nvPr/>
        </p:nvSpPr>
        <p:spPr>
          <a:xfrm>
            <a:off x="2827313" y="715395"/>
            <a:ext cx="6537367"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solidFill>
                  <a:srgbClr val="7030A0"/>
                </a:solidFill>
                <a:effectLst>
                  <a:outerShdw dist="38100" dir="2640000" algn="bl" rotWithShape="0">
                    <a:schemeClr val="accent1"/>
                  </a:outerShdw>
                </a:effectLst>
              </a:rPr>
              <a:t>WHAT IS A CHATBOT?</a:t>
            </a:r>
            <a:endParaRPr lang="en-US" sz="5400" b="1" cap="none" spc="0" dirty="0">
              <a:ln w="12700">
                <a:solidFill>
                  <a:schemeClr val="accent1"/>
                </a:solidFill>
                <a:prstDash val="solid"/>
              </a:ln>
              <a:solidFill>
                <a:srgbClr val="7030A0"/>
              </a:solidFill>
              <a:effectLst>
                <a:outerShdw dist="38100" dir="2640000" algn="bl" rotWithShape="0">
                  <a:schemeClr val="accent1"/>
                </a:outerShdw>
              </a:effectLst>
            </a:endParaRPr>
          </a:p>
        </p:txBody>
      </p:sp>
    </p:spTree>
    <p:extLst>
      <p:ext uri="{BB962C8B-B14F-4D97-AF65-F5344CB8AC3E}">
        <p14:creationId xmlns:p14="http://schemas.microsoft.com/office/powerpoint/2010/main" val="840464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7A7877-1EDC-8A6E-A5BB-FDF2E71483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58925A1B-D6DC-D779-ABE3-986E6CD98FDB}"/>
              </a:ext>
            </a:extLst>
          </p:cNvPr>
          <p:cNvSpPr/>
          <p:nvPr/>
        </p:nvSpPr>
        <p:spPr>
          <a:xfrm>
            <a:off x="1030941" y="699248"/>
            <a:ext cx="9072284" cy="5714786"/>
          </a:xfrm>
          <a:prstGeom prst="rect">
            <a:avLst/>
          </a:prstGeom>
          <a:solidFill>
            <a:srgbClr val="D0C3F1"/>
          </a:solidFill>
          <a:ln>
            <a:solidFill>
              <a:srgbClr val="D0C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E573A7A9-4E54-342B-BAFF-2C28FE45B751}"/>
              </a:ext>
            </a:extLst>
          </p:cNvPr>
          <p:cNvSpPr txBox="1"/>
          <p:nvPr/>
        </p:nvSpPr>
        <p:spPr>
          <a:xfrm>
            <a:off x="618566" y="1889719"/>
            <a:ext cx="10542493" cy="4524315"/>
          </a:xfrm>
          <a:prstGeom prst="rect">
            <a:avLst/>
          </a:prstGeom>
          <a:noFill/>
        </p:spPr>
        <p:txBody>
          <a:bodyPr wrap="square" rtlCol="0">
            <a:spAutoFit/>
          </a:bodyPr>
          <a:lstStyle/>
          <a:p>
            <a:pPr algn="ctr"/>
            <a:r>
              <a:rPr lang="en-US" sz="2400" b="1" dirty="0">
                <a:solidFill>
                  <a:schemeClr val="tx1">
                    <a:lumMod val="75000"/>
                    <a:lumOff val="25000"/>
                  </a:schemeClr>
                </a:solidFill>
              </a:rPr>
              <a:t>Many people who seek for admissions in GLA ask repetitive questions such as:</a:t>
            </a:r>
          </a:p>
          <a:p>
            <a:pPr algn="ctr"/>
            <a:endParaRPr lang="en-US" sz="2400" b="1" dirty="0">
              <a:solidFill>
                <a:schemeClr val="tx1">
                  <a:lumMod val="75000"/>
                  <a:lumOff val="25000"/>
                </a:schemeClr>
              </a:solidFill>
            </a:endParaRPr>
          </a:p>
          <a:p>
            <a:pPr marL="342900" indent="-342900" algn="ctr">
              <a:buFont typeface="Arial" panose="020B0604020202020204" pitchFamily="34" charset="0"/>
              <a:buChar char="•"/>
            </a:pPr>
            <a:r>
              <a:rPr lang="en-US" sz="2400" b="1" dirty="0">
                <a:solidFill>
                  <a:schemeClr val="tx1">
                    <a:lumMod val="75000"/>
                    <a:lumOff val="25000"/>
                  </a:schemeClr>
                </a:solidFill>
              </a:rPr>
              <a:t>What are the </a:t>
            </a:r>
            <a:r>
              <a:rPr lang="en-US" sz="2400" b="1" dirty="0" err="1">
                <a:solidFill>
                  <a:schemeClr val="tx1">
                    <a:lumMod val="75000"/>
                    <a:lumOff val="25000"/>
                  </a:schemeClr>
                </a:solidFill>
              </a:rPr>
              <a:t>accreditions</a:t>
            </a:r>
            <a:r>
              <a:rPr lang="en-US" sz="2400" b="1" dirty="0">
                <a:solidFill>
                  <a:schemeClr val="tx1">
                    <a:lumMod val="75000"/>
                    <a:lumOff val="25000"/>
                  </a:schemeClr>
                </a:solidFill>
              </a:rPr>
              <a:t> and rankings of the university?</a:t>
            </a:r>
          </a:p>
          <a:p>
            <a:pPr marL="342900" indent="-342900" algn="ctr">
              <a:buFont typeface="Arial" panose="020B0604020202020204" pitchFamily="34" charset="0"/>
              <a:buChar char="•"/>
            </a:pPr>
            <a:r>
              <a:rPr lang="en-US" sz="2400" b="1" dirty="0">
                <a:solidFill>
                  <a:schemeClr val="tx1">
                    <a:lumMod val="75000"/>
                    <a:lumOff val="25000"/>
                  </a:schemeClr>
                </a:solidFill>
              </a:rPr>
              <a:t>For how long has the university been established?</a:t>
            </a:r>
          </a:p>
          <a:p>
            <a:pPr marL="285750" indent="-285750" algn="ctr">
              <a:buFont typeface="Arial" panose="020B0604020202020204" pitchFamily="34" charset="0"/>
              <a:buChar char="•"/>
            </a:pPr>
            <a:r>
              <a:rPr lang="en-US" sz="2400" b="1" dirty="0">
                <a:solidFill>
                  <a:schemeClr val="tx1">
                    <a:lumMod val="75000"/>
                    <a:lumOff val="25000"/>
                  </a:schemeClr>
                </a:solidFill>
              </a:rPr>
              <a:t>What courses are being offered by the university?</a:t>
            </a:r>
          </a:p>
          <a:p>
            <a:pPr marL="342900" indent="-342900" algn="ctr">
              <a:buFont typeface="Arial" panose="020B0604020202020204" pitchFamily="34" charset="0"/>
              <a:buChar char="•"/>
            </a:pPr>
            <a:r>
              <a:rPr lang="en-US" sz="2400" b="1" dirty="0">
                <a:solidFill>
                  <a:schemeClr val="tx1">
                    <a:lumMod val="75000"/>
                    <a:lumOff val="25000"/>
                  </a:schemeClr>
                </a:solidFill>
              </a:rPr>
              <a:t>What has been the placement record of the university?</a:t>
            </a:r>
          </a:p>
          <a:p>
            <a:pPr marL="285750" indent="-285750" algn="ctr">
              <a:buFont typeface="Arial" panose="020B0604020202020204" pitchFamily="34" charset="0"/>
              <a:buChar char="•"/>
            </a:pPr>
            <a:r>
              <a:rPr lang="en-US" sz="2400" b="1" dirty="0">
                <a:solidFill>
                  <a:schemeClr val="tx1">
                    <a:lumMod val="75000"/>
                    <a:lumOff val="25000"/>
                  </a:schemeClr>
                </a:solidFill>
              </a:rPr>
              <a:t>Who all are the faculty members working here?</a:t>
            </a:r>
          </a:p>
          <a:p>
            <a:pPr marL="285750" indent="-285750" algn="ctr">
              <a:buFont typeface="Arial" panose="020B0604020202020204" pitchFamily="34" charset="0"/>
              <a:buChar char="•"/>
            </a:pPr>
            <a:r>
              <a:rPr lang="en-US" sz="2400" b="1" dirty="0">
                <a:solidFill>
                  <a:schemeClr val="tx1">
                    <a:lumMod val="75000"/>
                    <a:lumOff val="25000"/>
                  </a:schemeClr>
                </a:solidFill>
              </a:rPr>
              <a:t>Where is the university situated?</a:t>
            </a:r>
          </a:p>
          <a:p>
            <a:pPr marL="285750" indent="-285750" algn="ctr">
              <a:buFont typeface="Arial" panose="020B0604020202020204" pitchFamily="34" charset="0"/>
              <a:buChar char="•"/>
            </a:pPr>
            <a:r>
              <a:rPr lang="en-US" sz="2400" b="1" dirty="0">
                <a:solidFill>
                  <a:schemeClr val="tx1">
                    <a:lumMod val="75000"/>
                    <a:lumOff val="25000"/>
                  </a:schemeClr>
                </a:solidFill>
              </a:rPr>
              <a:t>Whom to contact for getting admission details?</a:t>
            </a:r>
          </a:p>
          <a:p>
            <a:pPr algn="ctr"/>
            <a:r>
              <a:rPr lang="en-US" sz="2400" b="1" dirty="0">
                <a:solidFill>
                  <a:schemeClr val="tx1">
                    <a:lumMod val="75000"/>
                    <a:lumOff val="25000"/>
                  </a:schemeClr>
                </a:solidFill>
              </a:rPr>
              <a:t>and many more…</a:t>
            </a:r>
          </a:p>
          <a:p>
            <a:pPr algn="ctr"/>
            <a:endParaRPr lang="en-US" sz="2400" b="1" dirty="0">
              <a:solidFill>
                <a:schemeClr val="tx1">
                  <a:lumMod val="75000"/>
                  <a:lumOff val="25000"/>
                </a:schemeClr>
              </a:solidFill>
            </a:endParaRPr>
          </a:p>
          <a:p>
            <a:pPr algn="ctr"/>
            <a:r>
              <a:rPr lang="en-US" sz="2400" b="1" dirty="0">
                <a:solidFill>
                  <a:schemeClr val="tx1">
                    <a:lumMod val="75000"/>
                    <a:lumOff val="25000"/>
                  </a:schemeClr>
                </a:solidFill>
              </a:rPr>
              <a:t>With our bot, people will get all the answers to such questions very easily.</a:t>
            </a:r>
          </a:p>
        </p:txBody>
      </p:sp>
      <p:sp>
        <p:nvSpPr>
          <p:cNvPr id="5" name="Rectangle 4">
            <a:extLst>
              <a:ext uri="{FF2B5EF4-FFF2-40B4-BE49-F238E27FC236}">
                <a16:creationId xmlns:a16="http://schemas.microsoft.com/office/drawing/2014/main" id="{F765E403-196C-9217-0788-6FE858E104FB}"/>
              </a:ext>
            </a:extLst>
          </p:cNvPr>
          <p:cNvSpPr/>
          <p:nvPr/>
        </p:nvSpPr>
        <p:spPr>
          <a:xfrm>
            <a:off x="1467971" y="690656"/>
            <a:ext cx="8157362"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solidFill>
                  <a:srgbClr val="7030A0"/>
                </a:solidFill>
                <a:effectLst>
                  <a:outerShdw dist="38100" dir="2640000" algn="bl" rotWithShape="0">
                    <a:schemeClr val="accent1"/>
                  </a:outerShdw>
                </a:effectLst>
              </a:rPr>
              <a:t>WHY A CHATBOT FOR GLA ?</a:t>
            </a:r>
            <a:endParaRPr lang="en-US" sz="5400" b="1" cap="none" spc="0" dirty="0">
              <a:ln w="12700">
                <a:solidFill>
                  <a:schemeClr val="accent1"/>
                </a:solidFill>
                <a:prstDash val="solid"/>
              </a:ln>
              <a:solidFill>
                <a:srgbClr val="7030A0"/>
              </a:solidFill>
              <a:effectLst>
                <a:outerShdw dist="38100" dir="2640000" algn="bl" rotWithShape="0">
                  <a:schemeClr val="accent1"/>
                </a:outerShdw>
              </a:effectLst>
            </a:endParaRPr>
          </a:p>
        </p:txBody>
      </p:sp>
    </p:spTree>
    <p:extLst>
      <p:ext uri="{BB962C8B-B14F-4D97-AF65-F5344CB8AC3E}">
        <p14:creationId xmlns:p14="http://schemas.microsoft.com/office/powerpoint/2010/main" val="2140673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F92095-8F45-44F6-0BC5-8C1B8F43C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angle 6">
            <a:extLst>
              <a:ext uri="{FF2B5EF4-FFF2-40B4-BE49-F238E27FC236}">
                <a16:creationId xmlns:a16="http://schemas.microsoft.com/office/drawing/2014/main" id="{8E09CE17-A228-47B8-80AD-B47999A98CF2}"/>
              </a:ext>
            </a:extLst>
          </p:cNvPr>
          <p:cNvSpPr/>
          <p:nvPr/>
        </p:nvSpPr>
        <p:spPr>
          <a:xfrm>
            <a:off x="1219200" y="1634421"/>
            <a:ext cx="9556376" cy="4524315"/>
          </a:xfrm>
          <a:prstGeom prst="rect">
            <a:avLst/>
          </a:prstGeom>
          <a:solidFill>
            <a:srgbClr val="D0C3F1"/>
          </a:solidFill>
          <a:ln>
            <a:solidFill>
              <a:srgbClr val="D0C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0837EAA7-E9A0-D039-CE71-0D0529B8CDC8}"/>
              </a:ext>
            </a:extLst>
          </p:cNvPr>
          <p:cNvSpPr txBox="1"/>
          <p:nvPr/>
        </p:nvSpPr>
        <p:spPr>
          <a:xfrm>
            <a:off x="1416423" y="1730153"/>
            <a:ext cx="9359153" cy="4524315"/>
          </a:xfrm>
          <a:prstGeom prst="rect">
            <a:avLst/>
          </a:prstGeom>
          <a:noFill/>
        </p:spPr>
        <p:txBody>
          <a:bodyPr wrap="square" rtlCol="0">
            <a:spAutoFit/>
          </a:bodyPr>
          <a:lstStyle/>
          <a:p>
            <a:pPr marL="285750" indent="-285750" algn="ctr">
              <a:buFont typeface="Arial" panose="020B0604020202020204" pitchFamily="34" charset="0"/>
              <a:buChar char="•"/>
            </a:pPr>
            <a:r>
              <a:rPr lang="en-US" b="1" dirty="0">
                <a:solidFill>
                  <a:schemeClr val="tx1">
                    <a:lumMod val="75000"/>
                    <a:lumOff val="25000"/>
                  </a:schemeClr>
                </a:solidFill>
              </a:rPr>
              <a:t>Our Natural Language Toolkit (NLTK) project “</a:t>
            </a:r>
            <a:r>
              <a:rPr lang="en-US" b="1" dirty="0" err="1">
                <a:solidFill>
                  <a:schemeClr val="tx1">
                    <a:lumMod val="75000"/>
                    <a:lumOff val="25000"/>
                  </a:schemeClr>
                </a:solidFill>
              </a:rPr>
              <a:t>GLALex</a:t>
            </a:r>
            <a:r>
              <a:rPr lang="en-US" b="1" dirty="0">
                <a:solidFill>
                  <a:schemeClr val="tx1">
                    <a:lumMod val="75000"/>
                    <a:lumOff val="25000"/>
                  </a:schemeClr>
                </a:solidFill>
              </a:rPr>
              <a:t>” is a retrieval-chatbot which allows simulating a conversation with a user giving automatic answers to different doubts and common questions about GLA University.</a:t>
            </a:r>
          </a:p>
          <a:p>
            <a:pPr marL="285750" indent="-285750" algn="ctr">
              <a:buFont typeface="Arial" panose="020B0604020202020204" pitchFamily="34" charset="0"/>
              <a:buChar char="•"/>
            </a:pPr>
            <a:r>
              <a:rPr lang="en-US" b="1" dirty="0">
                <a:solidFill>
                  <a:schemeClr val="tx1">
                    <a:lumMod val="75000"/>
                    <a:lumOff val="25000"/>
                  </a:schemeClr>
                </a:solidFill>
              </a:rPr>
              <a:t>Retrieval-based chatbots use techniques like keywords matching, machine learning or deep learning to identify the most appropriate response</a:t>
            </a:r>
          </a:p>
          <a:p>
            <a:pPr marL="285750" indent="-285750" algn="ctr">
              <a:buFont typeface="Arial" panose="020B0604020202020204" pitchFamily="34" charset="0"/>
              <a:buChar char="•"/>
            </a:pPr>
            <a:r>
              <a:rPr lang="en-US" b="1" dirty="0">
                <a:solidFill>
                  <a:schemeClr val="tx1">
                    <a:lumMod val="75000"/>
                    <a:lumOff val="25000"/>
                  </a:schemeClr>
                </a:solidFill>
              </a:rPr>
              <a:t>It returns a response to the user depending on the most suitable or we can say most matchable condition that it has fetched from text corpus.</a:t>
            </a:r>
          </a:p>
          <a:p>
            <a:pPr marL="285750" indent="-285750" algn="ctr">
              <a:buFont typeface="Arial" panose="020B0604020202020204" pitchFamily="34" charset="0"/>
              <a:buChar char="•"/>
            </a:pPr>
            <a:r>
              <a:rPr lang="en-US" b="1" dirty="0">
                <a:solidFill>
                  <a:schemeClr val="tx1">
                    <a:lumMod val="75000"/>
                    <a:lumOff val="25000"/>
                  </a:schemeClr>
                </a:solidFill>
              </a:rPr>
              <a:t>The chatbot are ignoring all the errors and reading the data.txt file. The chatbot will translate and remove the punctuation and loaded and pre-process data file using tokenizing and lemmatizing</a:t>
            </a:r>
          </a:p>
          <a:p>
            <a:pPr marL="285750" indent="-285750" algn="ctr">
              <a:buFont typeface="Arial" panose="020B0604020202020204" pitchFamily="34" charset="0"/>
              <a:buChar char="•"/>
            </a:pPr>
            <a:r>
              <a:rPr lang="en-US" b="1" dirty="0">
                <a:solidFill>
                  <a:schemeClr val="tx1">
                    <a:lumMod val="75000"/>
                    <a:lumOff val="25000"/>
                  </a:schemeClr>
                </a:solidFill>
              </a:rPr>
              <a:t>The bot  is rule-free, it is intelligent enough to provide the most suitable answer based on the corpus. </a:t>
            </a:r>
          </a:p>
          <a:p>
            <a:pPr marL="285750" indent="-285750" algn="ctr">
              <a:buFont typeface="Arial" panose="020B0604020202020204" pitchFamily="34" charset="0"/>
              <a:buChar char="•"/>
            </a:pPr>
            <a:r>
              <a:rPr lang="en-US" dirty="0">
                <a:solidFill>
                  <a:schemeClr val="tx1">
                    <a:lumMod val="75000"/>
                    <a:lumOff val="25000"/>
                  </a:schemeClr>
                </a:solidFill>
              </a:rPr>
              <a:t> </a:t>
            </a:r>
            <a:r>
              <a:rPr lang="en-US" b="1" dirty="0">
                <a:solidFill>
                  <a:schemeClr val="tx1">
                    <a:lumMod val="75000"/>
                    <a:lumOff val="25000"/>
                  </a:schemeClr>
                </a:solidFill>
              </a:rPr>
              <a:t>The responses are based on existing information. Our chatbot completes three main tasks: intent classification, entity recognition, and response selection. </a:t>
            </a:r>
          </a:p>
          <a:p>
            <a:pPr marL="285750" indent="-285750" algn="ctr">
              <a:buFont typeface="Arial" panose="020B0604020202020204" pitchFamily="34" charset="0"/>
              <a:buChar char="•"/>
            </a:pPr>
            <a:r>
              <a:rPr lang="en-US" b="1" dirty="0">
                <a:solidFill>
                  <a:schemeClr val="tx1">
                    <a:lumMod val="75000"/>
                    <a:lumOff val="25000"/>
                  </a:schemeClr>
                </a:solidFill>
              </a:rPr>
              <a:t>Since the bot gives information regarding the GLA University, so is the name, GLA-Alex!</a:t>
            </a:r>
          </a:p>
          <a:p>
            <a:pPr marL="285750" indent="-285750" algn="ctr">
              <a:buFont typeface="Arial" panose="020B0604020202020204" pitchFamily="34" charset="0"/>
              <a:buChar char="•"/>
            </a:pPr>
            <a:endParaRPr lang="en-US" b="1" dirty="0">
              <a:solidFill>
                <a:schemeClr val="tx1">
                  <a:lumMod val="75000"/>
                  <a:lumOff val="25000"/>
                </a:schemeClr>
              </a:solidFill>
            </a:endParaRPr>
          </a:p>
        </p:txBody>
      </p:sp>
      <p:sp>
        <p:nvSpPr>
          <p:cNvPr id="9" name="Rectangle 8">
            <a:extLst>
              <a:ext uri="{FF2B5EF4-FFF2-40B4-BE49-F238E27FC236}">
                <a16:creationId xmlns:a16="http://schemas.microsoft.com/office/drawing/2014/main" id="{8D27A562-5D0F-130E-2147-A533C6D8E7A1}"/>
              </a:ext>
            </a:extLst>
          </p:cNvPr>
          <p:cNvSpPr/>
          <p:nvPr/>
        </p:nvSpPr>
        <p:spPr>
          <a:xfrm>
            <a:off x="2401601" y="797463"/>
            <a:ext cx="7145812" cy="836958"/>
          </a:xfrm>
          <a:prstGeom prst="rect">
            <a:avLst/>
          </a:prstGeom>
          <a:solidFill>
            <a:srgbClr val="D0C3F1"/>
          </a:solidFill>
          <a:ln>
            <a:solidFill>
              <a:srgbClr val="D0C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0E9A9DE-864C-F64F-5E8D-A541FBA3A2E1}"/>
              </a:ext>
            </a:extLst>
          </p:cNvPr>
          <p:cNvSpPr/>
          <p:nvPr/>
        </p:nvSpPr>
        <p:spPr>
          <a:xfrm>
            <a:off x="2401601" y="699264"/>
            <a:ext cx="6671635"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solidFill>
                  <a:srgbClr val="7030A0"/>
                </a:solidFill>
                <a:effectLst>
                  <a:outerShdw dist="38100" dir="2640000" algn="bl" rotWithShape="0">
                    <a:schemeClr val="accent1"/>
                  </a:outerShdw>
                </a:effectLst>
              </a:rPr>
              <a:t>Introduction to </a:t>
            </a:r>
            <a:r>
              <a:rPr lang="en-US" sz="5400" b="1" cap="none" spc="0" dirty="0" err="1">
                <a:ln w="12700">
                  <a:solidFill>
                    <a:schemeClr val="accent1"/>
                  </a:solidFill>
                  <a:prstDash val="solid"/>
                </a:ln>
                <a:solidFill>
                  <a:srgbClr val="7030A0"/>
                </a:solidFill>
                <a:effectLst>
                  <a:outerShdw dist="38100" dir="2640000" algn="bl" rotWithShape="0">
                    <a:schemeClr val="accent1"/>
                  </a:outerShdw>
                </a:effectLst>
              </a:rPr>
              <a:t>GLAlex</a:t>
            </a:r>
            <a:endParaRPr lang="en-US" sz="5400" b="1" cap="none" spc="0" dirty="0">
              <a:ln w="12700">
                <a:solidFill>
                  <a:schemeClr val="accent1"/>
                </a:solidFill>
                <a:prstDash val="solid"/>
              </a:ln>
              <a:solidFill>
                <a:srgbClr val="7030A0"/>
              </a:solidFill>
              <a:effectLst>
                <a:outerShdw dist="38100" dir="2640000" algn="bl" rotWithShape="0">
                  <a:schemeClr val="accent1"/>
                </a:outerShdw>
              </a:effectLst>
            </a:endParaRPr>
          </a:p>
        </p:txBody>
      </p:sp>
    </p:spTree>
    <p:extLst>
      <p:ext uri="{BB962C8B-B14F-4D97-AF65-F5344CB8AC3E}">
        <p14:creationId xmlns:p14="http://schemas.microsoft.com/office/powerpoint/2010/main" val="2351010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9DA33E-9364-7B3A-BD4A-B68339EEB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0C4F8D58-C6A7-3131-EAB4-570016244DA3}"/>
              </a:ext>
            </a:extLst>
          </p:cNvPr>
          <p:cNvSpPr/>
          <p:nvPr/>
        </p:nvSpPr>
        <p:spPr>
          <a:xfrm>
            <a:off x="4207982" y="849375"/>
            <a:ext cx="3776034"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solidFill>
                  <a:srgbClr val="7030A0"/>
                </a:solidFill>
                <a:effectLst>
                  <a:outerShdw dist="38100" dir="2640000" algn="bl" rotWithShape="0">
                    <a:schemeClr val="accent1"/>
                  </a:outerShdw>
                </a:effectLst>
              </a:rPr>
              <a:t>TOOLS USED</a:t>
            </a:r>
          </a:p>
        </p:txBody>
      </p:sp>
      <p:sp>
        <p:nvSpPr>
          <p:cNvPr id="7" name="Rectangle 6">
            <a:extLst>
              <a:ext uri="{FF2B5EF4-FFF2-40B4-BE49-F238E27FC236}">
                <a16:creationId xmlns:a16="http://schemas.microsoft.com/office/drawing/2014/main" id="{99FF2D66-D28B-6148-77A8-2E102D02512E}"/>
              </a:ext>
            </a:extLst>
          </p:cNvPr>
          <p:cNvSpPr/>
          <p:nvPr/>
        </p:nvSpPr>
        <p:spPr>
          <a:xfrm>
            <a:off x="2420469" y="2332053"/>
            <a:ext cx="7611036" cy="3383117"/>
          </a:xfrm>
          <a:prstGeom prst="rect">
            <a:avLst/>
          </a:prstGeom>
          <a:solidFill>
            <a:srgbClr val="D0C3F1"/>
          </a:solidFill>
          <a:ln>
            <a:solidFill>
              <a:srgbClr val="D0C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63B6EEE-2B51-8176-ACFC-45F32F40AEDE}"/>
              </a:ext>
            </a:extLst>
          </p:cNvPr>
          <p:cNvSpPr txBox="1"/>
          <p:nvPr/>
        </p:nvSpPr>
        <p:spPr>
          <a:xfrm>
            <a:off x="2290481" y="2402371"/>
            <a:ext cx="7611035" cy="3447098"/>
          </a:xfrm>
          <a:prstGeom prst="rect">
            <a:avLst/>
          </a:prstGeom>
          <a:noFill/>
        </p:spPr>
        <p:txBody>
          <a:bodyPr wrap="square" rtlCol="0">
            <a:spAutoFit/>
          </a:bodyPr>
          <a:lstStyle/>
          <a:p>
            <a:pPr algn="ctr"/>
            <a:r>
              <a:rPr lang="en-US" sz="2400" b="1" dirty="0">
                <a:solidFill>
                  <a:schemeClr val="tx1">
                    <a:lumMod val="75000"/>
                    <a:lumOff val="25000"/>
                  </a:schemeClr>
                </a:solidFill>
              </a:rPr>
              <a:t>PYTHON: </a:t>
            </a:r>
            <a:r>
              <a:rPr lang="en-US" sz="2000" dirty="0">
                <a:solidFill>
                  <a:schemeClr val="tx1">
                    <a:lumMod val="75000"/>
                    <a:lumOff val="25000"/>
                  </a:schemeClr>
                </a:solidFill>
                <a:effectLst/>
              </a:rPr>
              <a:t>Python is a computer programming language often used to build websites and software, automate tasks, and conduct data analysis. Python is a general-purpose language, meaning it can be used to create a variety of different programs and isn't specialized for any specific problems.</a:t>
            </a:r>
            <a:endParaRPr lang="en-US" dirty="0">
              <a:solidFill>
                <a:schemeClr val="tx1">
                  <a:lumMod val="75000"/>
                  <a:lumOff val="25000"/>
                </a:schemeClr>
              </a:solidFill>
              <a:effectLst/>
              <a:latin typeface="arial" panose="020B0604020202020204" pitchFamily="34" charset="0"/>
            </a:endParaRPr>
          </a:p>
          <a:p>
            <a:pPr algn="ctr"/>
            <a:endParaRPr lang="en-US" b="0" i="0" dirty="0">
              <a:solidFill>
                <a:schemeClr val="tx1">
                  <a:lumMod val="75000"/>
                  <a:lumOff val="25000"/>
                </a:schemeClr>
              </a:solidFill>
              <a:effectLst/>
              <a:latin typeface="arial" panose="020B0604020202020204" pitchFamily="34" charset="0"/>
            </a:endParaRPr>
          </a:p>
          <a:p>
            <a:pPr algn="ctr"/>
            <a:r>
              <a:rPr lang="en-US" sz="2400" b="1" dirty="0">
                <a:solidFill>
                  <a:schemeClr val="tx1">
                    <a:lumMod val="75000"/>
                    <a:lumOff val="25000"/>
                  </a:schemeClr>
                </a:solidFill>
              </a:rPr>
              <a:t>COLAB:</a:t>
            </a:r>
            <a:r>
              <a:rPr lang="en-US" dirty="0">
                <a:solidFill>
                  <a:schemeClr val="tx1">
                    <a:lumMod val="75000"/>
                    <a:lumOff val="25000"/>
                  </a:schemeClr>
                </a:solidFill>
              </a:rPr>
              <a:t> </a:t>
            </a:r>
            <a:r>
              <a:rPr lang="en-US" i="0" dirty="0" err="1">
                <a:solidFill>
                  <a:schemeClr val="tx1">
                    <a:lumMod val="75000"/>
                    <a:lumOff val="25000"/>
                  </a:schemeClr>
                </a:solidFill>
                <a:effectLst/>
                <a:latin typeface="arial" panose="020B0604020202020204" pitchFamily="34" charset="0"/>
              </a:rPr>
              <a:t>Colaboratory</a:t>
            </a:r>
            <a:r>
              <a:rPr lang="en-US" i="0" dirty="0">
                <a:solidFill>
                  <a:schemeClr val="tx1">
                    <a:lumMod val="75000"/>
                    <a:lumOff val="25000"/>
                  </a:schemeClr>
                </a:solidFill>
                <a:effectLst/>
                <a:latin typeface="arial" panose="020B0604020202020204" pitchFamily="34" charset="0"/>
              </a:rPr>
              <a:t>, or “</a:t>
            </a:r>
            <a:r>
              <a:rPr lang="en-US" i="0" dirty="0" err="1">
                <a:solidFill>
                  <a:schemeClr val="tx1">
                    <a:lumMod val="75000"/>
                    <a:lumOff val="25000"/>
                  </a:schemeClr>
                </a:solidFill>
                <a:effectLst/>
                <a:latin typeface="arial" panose="020B0604020202020204" pitchFamily="34" charset="0"/>
              </a:rPr>
              <a:t>Colab</a:t>
            </a:r>
            <a:r>
              <a:rPr lang="en-US" i="0" dirty="0">
                <a:solidFill>
                  <a:schemeClr val="tx1">
                    <a:lumMod val="75000"/>
                    <a:lumOff val="25000"/>
                  </a:schemeClr>
                </a:solidFill>
                <a:effectLst/>
                <a:latin typeface="arial" panose="020B0604020202020204" pitchFamily="34" charset="0"/>
              </a:rPr>
              <a:t>” for short, is a product from Google Research. </a:t>
            </a:r>
            <a:r>
              <a:rPr lang="en-US" i="0" dirty="0" err="1">
                <a:solidFill>
                  <a:schemeClr val="tx1">
                    <a:lumMod val="75000"/>
                    <a:lumOff val="25000"/>
                  </a:schemeClr>
                </a:solidFill>
                <a:effectLst/>
                <a:latin typeface="arial" panose="020B0604020202020204" pitchFamily="34" charset="0"/>
              </a:rPr>
              <a:t>Colab</a:t>
            </a:r>
            <a:r>
              <a:rPr lang="en-US" i="0" dirty="0">
                <a:solidFill>
                  <a:schemeClr val="tx1">
                    <a:lumMod val="75000"/>
                    <a:lumOff val="25000"/>
                  </a:schemeClr>
                </a:solidFill>
                <a:effectLst/>
                <a:latin typeface="arial" panose="020B0604020202020204" pitchFamily="34" charset="0"/>
              </a:rPr>
              <a:t> allows anybody to write and execute arbitrary python code through the browser, and is especially well suited to machine learning, data analysis and education.</a:t>
            </a:r>
            <a:br>
              <a:rPr lang="en-US" dirty="0">
                <a:solidFill>
                  <a:schemeClr val="tx1">
                    <a:lumMod val="75000"/>
                    <a:lumOff val="25000"/>
                  </a:schemeClr>
                </a:solidFill>
              </a:rPr>
            </a:br>
            <a:endParaRPr lang="en-US" dirty="0">
              <a:solidFill>
                <a:schemeClr val="tx1">
                  <a:lumMod val="75000"/>
                  <a:lumOff val="25000"/>
                </a:schemeClr>
              </a:solidFill>
            </a:endParaRPr>
          </a:p>
        </p:txBody>
      </p:sp>
      <p:pic>
        <p:nvPicPr>
          <p:cNvPr id="13" name="Picture 12">
            <a:extLst>
              <a:ext uri="{FF2B5EF4-FFF2-40B4-BE49-F238E27FC236}">
                <a16:creationId xmlns:a16="http://schemas.microsoft.com/office/drawing/2014/main" id="{F143270D-E690-54D8-20E6-4BA51BD46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9154" y="4911257"/>
            <a:ext cx="3048000" cy="1876425"/>
          </a:xfrm>
          <a:prstGeom prst="rect">
            <a:avLst/>
          </a:prstGeom>
        </p:spPr>
      </p:pic>
      <p:pic>
        <p:nvPicPr>
          <p:cNvPr id="21" name="Picture 20">
            <a:extLst>
              <a:ext uri="{FF2B5EF4-FFF2-40B4-BE49-F238E27FC236}">
                <a16:creationId xmlns:a16="http://schemas.microsoft.com/office/drawing/2014/main" id="{D68D321B-ACBC-6686-A912-522454E502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278"/>
            <a:ext cx="2537819" cy="2823882"/>
          </a:xfrm>
          <a:prstGeom prst="rect">
            <a:avLst/>
          </a:prstGeom>
        </p:spPr>
      </p:pic>
    </p:spTree>
    <p:extLst>
      <p:ext uri="{BB962C8B-B14F-4D97-AF65-F5344CB8AC3E}">
        <p14:creationId xmlns:p14="http://schemas.microsoft.com/office/powerpoint/2010/main" val="3542483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F7CA38-6CD1-2E72-9CB8-2F31D9479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15F9185F-BD45-8815-F462-36AC5C331C5C}"/>
              </a:ext>
            </a:extLst>
          </p:cNvPr>
          <p:cNvSpPr/>
          <p:nvPr/>
        </p:nvSpPr>
        <p:spPr>
          <a:xfrm>
            <a:off x="3507729" y="238678"/>
            <a:ext cx="4656596"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solidFill>
                  <a:srgbClr val="7030A0"/>
                </a:solidFill>
                <a:effectLst>
                  <a:outerShdw dist="38100" dir="2640000" algn="bl" rotWithShape="0">
                    <a:schemeClr val="accent1"/>
                  </a:outerShdw>
                </a:effectLst>
              </a:rPr>
              <a:t>CODE SNIPPETS</a:t>
            </a:r>
          </a:p>
        </p:txBody>
      </p:sp>
      <p:sp>
        <p:nvSpPr>
          <p:cNvPr id="6" name="TextBox 5">
            <a:extLst>
              <a:ext uri="{FF2B5EF4-FFF2-40B4-BE49-F238E27FC236}">
                <a16:creationId xmlns:a16="http://schemas.microsoft.com/office/drawing/2014/main" id="{4A2CB26A-85C1-0D1A-92A3-2DA403ABC08A}"/>
              </a:ext>
            </a:extLst>
          </p:cNvPr>
          <p:cNvSpPr txBox="1"/>
          <p:nvPr/>
        </p:nvSpPr>
        <p:spPr>
          <a:xfrm>
            <a:off x="2994211" y="1277929"/>
            <a:ext cx="6140823" cy="461665"/>
          </a:xfrm>
          <a:prstGeom prst="rect">
            <a:avLst/>
          </a:prstGeom>
          <a:noFill/>
        </p:spPr>
        <p:txBody>
          <a:bodyPr wrap="square" rtlCol="0">
            <a:spAutoFit/>
          </a:bodyPr>
          <a:lstStyle/>
          <a:p>
            <a:pPr algn="ctr"/>
            <a:r>
              <a:rPr lang="en-US" sz="2400" b="1" dirty="0">
                <a:solidFill>
                  <a:schemeClr val="tx1">
                    <a:lumMod val="85000"/>
                    <a:lumOff val="15000"/>
                  </a:schemeClr>
                </a:solidFill>
              </a:rPr>
              <a:t>Importing the python libraries:</a:t>
            </a:r>
          </a:p>
        </p:txBody>
      </p:sp>
      <p:pic>
        <p:nvPicPr>
          <p:cNvPr id="8" name="Picture 7">
            <a:extLst>
              <a:ext uri="{FF2B5EF4-FFF2-40B4-BE49-F238E27FC236}">
                <a16:creationId xmlns:a16="http://schemas.microsoft.com/office/drawing/2014/main" id="{E7476D91-6070-39D3-1AEE-EC14C4C7A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479" y="1844607"/>
            <a:ext cx="11017624" cy="1352550"/>
          </a:xfrm>
          <a:prstGeom prst="rect">
            <a:avLst/>
          </a:prstGeom>
        </p:spPr>
      </p:pic>
      <p:sp>
        <p:nvSpPr>
          <p:cNvPr id="9" name="Rectangle 8">
            <a:extLst>
              <a:ext uri="{FF2B5EF4-FFF2-40B4-BE49-F238E27FC236}">
                <a16:creationId xmlns:a16="http://schemas.microsoft.com/office/drawing/2014/main" id="{E285CAD3-0121-A2B9-C16F-F0FA4C32FCD4}"/>
              </a:ext>
            </a:extLst>
          </p:cNvPr>
          <p:cNvSpPr/>
          <p:nvPr/>
        </p:nvSpPr>
        <p:spPr>
          <a:xfrm>
            <a:off x="555811" y="3497014"/>
            <a:ext cx="11017624" cy="3244445"/>
          </a:xfrm>
          <a:prstGeom prst="rect">
            <a:avLst/>
          </a:prstGeom>
          <a:solidFill>
            <a:srgbClr val="D0C3F1"/>
          </a:solidFill>
          <a:ln>
            <a:solidFill>
              <a:srgbClr val="D0C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27073FAB-88FC-3287-63C8-E40FB58A2403}"/>
              </a:ext>
            </a:extLst>
          </p:cNvPr>
          <p:cNvSpPr txBox="1"/>
          <p:nvPr/>
        </p:nvSpPr>
        <p:spPr>
          <a:xfrm>
            <a:off x="587188" y="3302170"/>
            <a:ext cx="11017624" cy="3785652"/>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chemeClr val="tx1">
                    <a:lumMod val="75000"/>
                    <a:lumOff val="25000"/>
                  </a:schemeClr>
                </a:solidFill>
                <a:effectLst/>
                <a:latin typeface="urw-din"/>
              </a:rPr>
              <a:t>NumPy</a:t>
            </a:r>
            <a:r>
              <a:rPr lang="en-US" b="0" i="0" dirty="0">
                <a:solidFill>
                  <a:schemeClr val="tx1">
                    <a:lumMod val="85000"/>
                    <a:lumOff val="15000"/>
                  </a:schemeClr>
                </a:solidFill>
                <a:effectLst/>
                <a:latin typeface="urw-din"/>
              </a:rPr>
              <a:t> is a general-purpose array-processing package. It provides a high-performance multidimensional array object, and tools for working with these arrays. It</a:t>
            </a:r>
            <a:r>
              <a:rPr lang="en-US" sz="1600" b="0" i="0" dirty="0">
                <a:solidFill>
                  <a:schemeClr val="tx1">
                    <a:lumMod val="85000"/>
                    <a:lumOff val="15000"/>
                  </a:schemeClr>
                </a:solidFill>
                <a:effectLst/>
                <a:latin typeface="urw-din"/>
              </a:rPr>
              <a:t> is the fundamental package for scientific computing with Python.</a:t>
            </a:r>
          </a:p>
          <a:p>
            <a:pPr marL="285750" indent="-285750">
              <a:buFont typeface="Arial" panose="020B0604020202020204" pitchFamily="34" charset="0"/>
              <a:buChar char="•"/>
            </a:pPr>
            <a:endParaRPr lang="en-US" sz="1600" dirty="0">
              <a:solidFill>
                <a:schemeClr val="tx1">
                  <a:lumMod val="85000"/>
                  <a:lumOff val="15000"/>
                </a:schemeClr>
              </a:solidFill>
            </a:endParaRPr>
          </a:p>
          <a:p>
            <a:pPr marL="285750" indent="-285750">
              <a:buFont typeface="Arial" panose="020B0604020202020204" pitchFamily="34" charset="0"/>
              <a:buChar char="•"/>
            </a:pPr>
            <a:r>
              <a:rPr lang="en-US" sz="1600" b="1" i="0" dirty="0">
                <a:solidFill>
                  <a:schemeClr val="tx1">
                    <a:lumMod val="75000"/>
                    <a:lumOff val="25000"/>
                  </a:schemeClr>
                </a:solidFill>
                <a:effectLst/>
                <a:latin typeface="Source Sans Pro" panose="020B0604020202020204" pitchFamily="34" charset="0"/>
              </a:rPr>
              <a:t>NLTK (Natural Language Toolkit)</a:t>
            </a:r>
            <a:r>
              <a:rPr lang="en-US" sz="1600" b="0" i="0" dirty="0">
                <a:solidFill>
                  <a:schemeClr val="tx1">
                    <a:lumMod val="75000"/>
                    <a:lumOff val="25000"/>
                  </a:schemeClr>
                </a:solidFill>
                <a:effectLst/>
                <a:latin typeface="Source Sans Pro" panose="020B0604020202020204" pitchFamily="34" charset="0"/>
              </a:rPr>
              <a:t> </a:t>
            </a:r>
            <a:r>
              <a:rPr lang="en-US" sz="1600" b="0" i="0" dirty="0">
                <a:solidFill>
                  <a:srgbClr val="222222"/>
                </a:solidFill>
                <a:effectLst/>
                <a:latin typeface="Source Sans Pro" panose="020B0604020202020204" pitchFamily="34" charset="0"/>
              </a:rPr>
              <a:t>Library is a suite that contains libraries and programs for statistical language processing. It is one of the most powerful NLP libraries, which contains packages to make machines understand human language and reply to it with an appropriate response</a:t>
            </a:r>
            <a:r>
              <a:rPr lang="en-US" b="0" i="0" dirty="0">
                <a:solidFill>
                  <a:srgbClr val="222222"/>
                </a:solidFill>
                <a:effectLst/>
                <a:latin typeface="Source Sans Pro" panose="020B0604020202020204" pitchFamily="34" charset="0"/>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tx1">
                    <a:lumMod val="75000"/>
                    <a:lumOff val="25000"/>
                  </a:schemeClr>
                </a:solidFill>
              </a:rPr>
              <a:t>String</a:t>
            </a:r>
            <a:r>
              <a:rPr lang="en-US" b="1" dirty="0"/>
              <a:t> </a:t>
            </a:r>
            <a:r>
              <a:rPr lang="en-US" sz="1600" b="0" i="0" dirty="0">
                <a:solidFill>
                  <a:schemeClr val="tx1">
                    <a:lumMod val="95000"/>
                    <a:lumOff val="5000"/>
                  </a:schemeClr>
                </a:solidFill>
                <a:effectLst/>
              </a:rPr>
              <a:t> This function split the specified string into words using str. split(). Then it capitalizes each word using str. capitalize() function</a:t>
            </a:r>
            <a:r>
              <a:rPr lang="en-US" sz="1600" dirty="0">
                <a:solidFill>
                  <a:srgbClr val="BDC1C6"/>
                </a:solidFill>
                <a:latin typeface="arial" panose="020B0604020202020204" pitchFamily="34" charset="0"/>
              </a:rPr>
              <a:t>.</a:t>
            </a:r>
          </a:p>
          <a:p>
            <a:pPr marL="285750" indent="-285750">
              <a:buFont typeface="Arial" panose="020B0604020202020204" pitchFamily="34" charset="0"/>
              <a:buChar char="•"/>
            </a:pPr>
            <a:endParaRPr lang="en-US" b="1" dirty="0"/>
          </a:p>
          <a:p>
            <a:pPr marL="285750" indent="-285750" algn="l">
              <a:buFont typeface="Arial" panose="020B0604020202020204" pitchFamily="34" charset="0"/>
              <a:buChar char="•"/>
            </a:pPr>
            <a:r>
              <a:rPr lang="en-US" sz="1600" b="1" i="0" dirty="0">
                <a:solidFill>
                  <a:schemeClr val="tx1">
                    <a:lumMod val="75000"/>
                    <a:lumOff val="25000"/>
                  </a:schemeClr>
                </a:solidFill>
                <a:effectLst/>
              </a:rPr>
              <a:t>Random</a:t>
            </a:r>
            <a:r>
              <a:rPr lang="en-US" sz="1600" b="0" i="0" dirty="0">
                <a:solidFill>
                  <a:schemeClr val="tx1">
                    <a:lumMod val="85000"/>
                    <a:lumOff val="15000"/>
                  </a:schemeClr>
                </a:solidFill>
                <a:effectLst/>
              </a:rPr>
              <a:t> module is </a:t>
            </a:r>
            <a:r>
              <a:rPr lang="en-US" sz="1600" b="1" i="0" dirty="0">
                <a:solidFill>
                  <a:schemeClr val="tx1">
                    <a:lumMod val="65000"/>
                    <a:lumOff val="35000"/>
                  </a:schemeClr>
                </a:solidFill>
                <a:effectLst/>
              </a:rPr>
              <a:t>an in-built module of Python which is used to generate random numbers</a:t>
            </a:r>
            <a:r>
              <a:rPr lang="en-US" sz="1600" b="0" i="0" dirty="0">
                <a:solidFill>
                  <a:schemeClr val="tx1">
                    <a:lumMod val="85000"/>
                    <a:lumOff val="15000"/>
                  </a:schemeClr>
                </a:solidFill>
                <a:effectLst/>
              </a:rPr>
              <a:t>. This module can be used to perform random actions such as generating random numbers, print random a value for a list or string, etc.</a:t>
            </a:r>
          </a:p>
          <a:p>
            <a:pPr marL="285750" indent="-285750">
              <a:buFont typeface="Arial" panose="020B0604020202020204" pitchFamily="34" charset="0"/>
              <a:buChar char="•"/>
            </a:pPr>
            <a:endParaRPr lang="en-US" b="1" dirty="0"/>
          </a:p>
          <a:p>
            <a:pPr algn="ctr"/>
            <a:endParaRPr lang="en-US" dirty="0"/>
          </a:p>
        </p:txBody>
      </p:sp>
    </p:spTree>
    <p:extLst>
      <p:ext uri="{BB962C8B-B14F-4D97-AF65-F5344CB8AC3E}">
        <p14:creationId xmlns:p14="http://schemas.microsoft.com/office/powerpoint/2010/main" val="4258737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557FAD6-DF64-099A-4C64-D7E7C2FCB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16" y="0"/>
            <a:ext cx="12192000" cy="6858000"/>
          </a:xfrm>
          <a:prstGeom prst="rect">
            <a:avLst/>
          </a:prstGeom>
        </p:spPr>
      </p:pic>
      <p:pic>
        <p:nvPicPr>
          <p:cNvPr id="8" name="Picture 7">
            <a:extLst>
              <a:ext uri="{FF2B5EF4-FFF2-40B4-BE49-F238E27FC236}">
                <a16:creationId xmlns:a16="http://schemas.microsoft.com/office/drawing/2014/main" id="{C11929F5-DBDF-37F8-1E9F-939FDA84DB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368" y="1766326"/>
            <a:ext cx="11391900" cy="600075"/>
          </a:xfrm>
          <a:prstGeom prst="rect">
            <a:avLst/>
          </a:prstGeom>
        </p:spPr>
      </p:pic>
      <p:pic>
        <p:nvPicPr>
          <p:cNvPr id="10" name="Picture 9">
            <a:extLst>
              <a:ext uri="{FF2B5EF4-FFF2-40B4-BE49-F238E27FC236}">
                <a16:creationId xmlns:a16="http://schemas.microsoft.com/office/drawing/2014/main" id="{A93611EB-9B40-B16A-94B4-E7554E6A4F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368" y="3649752"/>
            <a:ext cx="11391900" cy="1257300"/>
          </a:xfrm>
          <a:prstGeom prst="rect">
            <a:avLst/>
          </a:prstGeom>
        </p:spPr>
      </p:pic>
      <p:sp>
        <p:nvSpPr>
          <p:cNvPr id="13" name="Rectangle 12">
            <a:extLst>
              <a:ext uri="{FF2B5EF4-FFF2-40B4-BE49-F238E27FC236}">
                <a16:creationId xmlns:a16="http://schemas.microsoft.com/office/drawing/2014/main" id="{49857530-2AAA-A030-0673-DF17E13DAD6B}"/>
              </a:ext>
            </a:extLst>
          </p:cNvPr>
          <p:cNvSpPr/>
          <p:nvPr/>
        </p:nvSpPr>
        <p:spPr>
          <a:xfrm>
            <a:off x="968187" y="5069585"/>
            <a:ext cx="10372165" cy="1222527"/>
          </a:xfrm>
          <a:prstGeom prst="rect">
            <a:avLst/>
          </a:prstGeom>
          <a:solidFill>
            <a:srgbClr val="D0C3F1"/>
          </a:solidFill>
          <a:ln>
            <a:solidFill>
              <a:srgbClr val="D0C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1625256-F832-46DD-6E8D-5B2A297CA814}"/>
              </a:ext>
            </a:extLst>
          </p:cNvPr>
          <p:cNvSpPr/>
          <p:nvPr/>
        </p:nvSpPr>
        <p:spPr>
          <a:xfrm>
            <a:off x="2617694" y="2432416"/>
            <a:ext cx="7225553" cy="1063397"/>
          </a:xfrm>
          <a:prstGeom prst="rect">
            <a:avLst/>
          </a:prstGeom>
          <a:solidFill>
            <a:srgbClr val="D0C3F1"/>
          </a:solidFill>
          <a:ln>
            <a:solidFill>
              <a:srgbClr val="D0C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7D6CFC9B-4E38-8215-6980-8858305F3B94}"/>
              </a:ext>
            </a:extLst>
          </p:cNvPr>
          <p:cNvSpPr txBox="1"/>
          <p:nvPr/>
        </p:nvSpPr>
        <p:spPr>
          <a:xfrm>
            <a:off x="1770530" y="2418545"/>
            <a:ext cx="8489576" cy="923330"/>
          </a:xfrm>
          <a:prstGeom prst="rect">
            <a:avLst/>
          </a:prstGeom>
          <a:noFill/>
        </p:spPr>
        <p:txBody>
          <a:bodyPr wrap="square" rtlCol="0">
            <a:spAutoFit/>
          </a:bodyPr>
          <a:lstStyle/>
          <a:p>
            <a:pPr marL="285750" indent="-285750" algn="ctr">
              <a:buFont typeface="Arial" panose="020B0604020202020204" pitchFamily="34" charset="0"/>
              <a:buChar char="•"/>
            </a:pPr>
            <a:r>
              <a:rPr lang="en-US" dirty="0">
                <a:solidFill>
                  <a:schemeClr val="tx1">
                    <a:lumMod val="85000"/>
                    <a:lumOff val="15000"/>
                  </a:schemeClr>
                </a:solidFill>
              </a:rPr>
              <a:t>we are ignoring all the error here and reading the data.txt file</a:t>
            </a:r>
          </a:p>
          <a:p>
            <a:pPr marL="285750" indent="-285750" algn="ctr">
              <a:buFont typeface="Arial" panose="020B0604020202020204" pitchFamily="34" charset="0"/>
              <a:buChar char="•"/>
            </a:pPr>
            <a:r>
              <a:rPr lang="en-US" dirty="0">
                <a:solidFill>
                  <a:schemeClr val="tx1">
                    <a:lumMod val="85000"/>
                    <a:lumOff val="15000"/>
                  </a:schemeClr>
                </a:solidFill>
              </a:rPr>
              <a:t>f is the object of the file</a:t>
            </a:r>
          </a:p>
          <a:p>
            <a:pPr marL="285750" indent="-285750" algn="ctr">
              <a:buFont typeface="Arial" panose="020B0604020202020204" pitchFamily="34" charset="0"/>
              <a:buChar char="•"/>
            </a:pPr>
            <a:r>
              <a:rPr lang="en-US" dirty="0" err="1">
                <a:solidFill>
                  <a:schemeClr val="tx1">
                    <a:lumMod val="85000"/>
                    <a:lumOff val="15000"/>
                  </a:schemeClr>
                </a:solidFill>
              </a:rPr>
              <a:t>raw_doc</a:t>
            </a:r>
            <a:r>
              <a:rPr lang="en-US" dirty="0">
                <a:solidFill>
                  <a:schemeClr val="tx1">
                    <a:lumMod val="85000"/>
                    <a:lumOff val="15000"/>
                  </a:schemeClr>
                </a:solidFill>
              </a:rPr>
              <a:t> is the variable where all the data of data.txt file is storing</a:t>
            </a:r>
          </a:p>
        </p:txBody>
      </p:sp>
      <p:sp>
        <p:nvSpPr>
          <p:cNvPr id="12" name="TextBox 11">
            <a:extLst>
              <a:ext uri="{FF2B5EF4-FFF2-40B4-BE49-F238E27FC236}">
                <a16:creationId xmlns:a16="http://schemas.microsoft.com/office/drawing/2014/main" id="{7927C88D-739D-53C1-E856-438CB5906CDA}"/>
              </a:ext>
            </a:extLst>
          </p:cNvPr>
          <p:cNvSpPr txBox="1"/>
          <p:nvPr/>
        </p:nvSpPr>
        <p:spPr>
          <a:xfrm>
            <a:off x="319368" y="5174009"/>
            <a:ext cx="11469220" cy="1200329"/>
          </a:xfrm>
          <a:prstGeom prst="rect">
            <a:avLst/>
          </a:prstGeom>
          <a:noFill/>
        </p:spPr>
        <p:txBody>
          <a:bodyPr wrap="square" rtlCol="0">
            <a:spAutoFit/>
          </a:bodyPr>
          <a:lstStyle/>
          <a:p>
            <a:pPr marL="285750" indent="-285750" algn="ctr">
              <a:buFont typeface="Arial" panose="020B0604020202020204" pitchFamily="34" charset="0"/>
              <a:buChar char="•"/>
            </a:pPr>
            <a:r>
              <a:rPr lang="en-US" dirty="0" err="1">
                <a:solidFill>
                  <a:schemeClr val="tx1">
                    <a:lumMod val="85000"/>
                    <a:lumOff val="15000"/>
                  </a:schemeClr>
                </a:solidFill>
              </a:rPr>
              <a:t>Punkt</a:t>
            </a:r>
            <a:r>
              <a:rPr lang="en-US" dirty="0">
                <a:solidFill>
                  <a:schemeClr val="tx1">
                    <a:lumMod val="85000"/>
                    <a:lumOff val="15000"/>
                  </a:schemeClr>
                </a:solidFill>
              </a:rPr>
              <a:t> </a:t>
            </a:r>
            <a:r>
              <a:rPr lang="en-US" i="0" dirty="0">
                <a:solidFill>
                  <a:schemeClr val="tx1">
                    <a:lumMod val="85000"/>
                    <a:lumOff val="15000"/>
                  </a:schemeClr>
                </a:solidFill>
                <a:effectLst/>
              </a:rPr>
              <a:t>tokenizer divides a text into a list of sentences by using an unsupervised algorithm to build a model for abbreviation words, collocations, and words that start sentences.</a:t>
            </a:r>
          </a:p>
          <a:p>
            <a:pPr marL="285750" indent="-285750" algn="ctr">
              <a:buFont typeface="Arial" panose="020B0604020202020204" pitchFamily="34" charset="0"/>
              <a:buChar char="•"/>
            </a:pPr>
            <a:endParaRPr lang="en-US" i="0" dirty="0">
              <a:solidFill>
                <a:schemeClr val="tx1">
                  <a:lumMod val="85000"/>
                  <a:lumOff val="15000"/>
                </a:schemeClr>
              </a:solidFill>
              <a:effectLst/>
            </a:endParaRPr>
          </a:p>
          <a:p>
            <a:pPr marL="285750" indent="-285750" algn="ctr">
              <a:buFont typeface="Arial" panose="020B0604020202020204" pitchFamily="34" charset="0"/>
              <a:buChar char="•"/>
            </a:pPr>
            <a:r>
              <a:rPr lang="en-US" i="0" dirty="0">
                <a:solidFill>
                  <a:schemeClr val="tx1">
                    <a:lumMod val="85000"/>
                    <a:lumOff val="15000"/>
                  </a:schemeClr>
                </a:solidFill>
                <a:effectLst/>
              </a:rPr>
              <a:t>WordNet is a dictionary of English, similar to a traditional thesaurus NLTK includes the English WordNet.</a:t>
            </a:r>
            <a:endParaRPr lang="en-US" dirty="0">
              <a:solidFill>
                <a:schemeClr val="tx1">
                  <a:lumMod val="85000"/>
                  <a:lumOff val="15000"/>
                </a:schemeClr>
              </a:solidFill>
            </a:endParaRPr>
          </a:p>
        </p:txBody>
      </p:sp>
      <p:sp>
        <p:nvSpPr>
          <p:cNvPr id="16" name="Rectangle 15">
            <a:extLst>
              <a:ext uri="{FF2B5EF4-FFF2-40B4-BE49-F238E27FC236}">
                <a16:creationId xmlns:a16="http://schemas.microsoft.com/office/drawing/2014/main" id="{6B934B77-6CA5-6B01-09D2-A99FF40FBD91}"/>
              </a:ext>
            </a:extLst>
          </p:cNvPr>
          <p:cNvSpPr/>
          <p:nvPr/>
        </p:nvSpPr>
        <p:spPr>
          <a:xfrm>
            <a:off x="1658470" y="801137"/>
            <a:ext cx="8184777" cy="523221"/>
          </a:xfrm>
          <a:prstGeom prst="rect">
            <a:avLst/>
          </a:prstGeom>
          <a:solidFill>
            <a:srgbClr val="D0C3F1"/>
          </a:solidFill>
          <a:ln>
            <a:solidFill>
              <a:srgbClr val="D0C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5904D00-6060-4998-2D8A-0B53A61917A2}"/>
              </a:ext>
            </a:extLst>
          </p:cNvPr>
          <p:cNvSpPr txBox="1"/>
          <p:nvPr/>
        </p:nvSpPr>
        <p:spPr>
          <a:xfrm>
            <a:off x="1223682" y="801138"/>
            <a:ext cx="9036424" cy="523220"/>
          </a:xfrm>
          <a:prstGeom prst="rect">
            <a:avLst/>
          </a:prstGeom>
          <a:noFill/>
        </p:spPr>
        <p:txBody>
          <a:bodyPr wrap="square" rtlCol="0">
            <a:spAutoFit/>
          </a:bodyPr>
          <a:lstStyle/>
          <a:p>
            <a:pPr algn="ctr"/>
            <a:r>
              <a:rPr lang="en-US" sz="2800" b="1" dirty="0">
                <a:solidFill>
                  <a:schemeClr val="tx1">
                    <a:lumMod val="85000"/>
                    <a:lumOff val="15000"/>
                  </a:schemeClr>
                </a:solidFill>
              </a:rPr>
              <a:t>Handling errors and downloading necessary packages</a:t>
            </a:r>
          </a:p>
        </p:txBody>
      </p:sp>
    </p:spTree>
    <p:extLst>
      <p:ext uri="{BB962C8B-B14F-4D97-AF65-F5344CB8AC3E}">
        <p14:creationId xmlns:p14="http://schemas.microsoft.com/office/powerpoint/2010/main" val="1279496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3D82ED-35BE-8D83-8D14-FE731BE609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B752AD94-0A46-1BD5-3478-2F02D3BD9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5733" y="2195662"/>
            <a:ext cx="4723298" cy="2867042"/>
          </a:xfrm>
          <a:prstGeom prst="rect">
            <a:avLst/>
          </a:prstGeom>
        </p:spPr>
      </p:pic>
      <p:sp>
        <p:nvSpPr>
          <p:cNvPr id="5" name="TextBox 4">
            <a:extLst>
              <a:ext uri="{FF2B5EF4-FFF2-40B4-BE49-F238E27FC236}">
                <a16:creationId xmlns:a16="http://schemas.microsoft.com/office/drawing/2014/main" id="{6A54AEE8-20B9-BB70-3985-3F7DEE72F240}"/>
              </a:ext>
            </a:extLst>
          </p:cNvPr>
          <p:cNvSpPr txBox="1"/>
          <p:nvPr/>
        </p:nvSpPr>
        <p:spPr>
          <a:xfrm>
            <a:off x="2057399" y="713111"/>
            <a:ext cx="7808259" cy="769441"/>
          </a:xfrm>
          <a:prstGeom prst="rect">
            <a:avLst/>
          </a:prstGeom>
          <a:noFill/>
        </p:spPr>
        <p:txBody>
          <a:bodyPr wrap="square" rtlCol="0">
            <a:spAutoFit/>
          </a:bodyPr>
          <a:lstStyle/>
          <a:p>
            <a:pPr algn="ctr"/>
            <a:r>
              <a:rPr lang="en-US" sz="4400" b="1" dirty="0">
                <a:solidFill>
                  <a:schemeClr val="tx1">
                    <a:lumMod val="75000"/>
                    <a:lumOff val="25000"/>
                  </a:schemeClr>
                </a:solidFill>
              </a:rPr>
              <a:t>Tokenization</a:t>
            </a:r>
          </a:p>
        </p:txBody>
      </p:sp>
      <p:sp>
        <p:nvSpPr>
          <p:cNvPr id="7" name="Rectangle 6">
            <a:extLst>
              <a:ext uri="{FF2B5EF4-FFF2-40B4-BE49-F238E27FC236}">
                <a16:creationId xmlns:a16="http://schemas.microsoft.com/office/drawing/2014/main" id="{9A6D3999-300C-80EC-FCDE-1193A1BD5FF0}"/>
              </a:ext>
            </a:extLst>
          </p:cNvPr>
          <p:cNvSpPr/>
          <p:nvPr/>
        </p:nvSpPr>
        <p:spPr>
          <a:xfrm>
            <a:off x="742969" y="1981200"/>
            <a:ext cx="5350826" cy="3076784"/>
          </a:xfrm>
          <a:prstGeom prst="rect">
            <a:avLst/>
          </a:prstGeom>
          <a:solidFill>
            <a:srgbClr val="D0C3F1"/>
          </a:solidFill>
          <a:ln>
            <a:solidFill>
              <a:srgbClr val="D0C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0213125-BF8F-4CE0-DEF6-5463B7403F9E}"/>
              </a:ext>
            </a:extLst>
          </p:cNvPr>
          <p:cNvSpPr txBox="1"/>
          <p:nvPr/>
        </p:nvSpPr>
        <p:spPr>
          <a:xfrm>
            <a:off x="745173" y="2195662"/>
            <a:ext cx="5350827" cy="2862322"/>
          </a:xfrm>
          <a:prstGeom prst="rect">
            <a:avLst/>
          </a:prstGeom>
          <a:noFill/>
        </p:spPr>
        <p:txBody>
          <a:bodyPr wrap="square" rtlCol="0">
            <a:spAutoFit/>
          </a:bodyPr>
          <a:lstStyle/>
          <a:p>
            <a:pPr marL="285750" indent="-285750" algn="ctr">
              <a:buFont typeface="Arial" panose="020B0604020202020204" pitchFamily="34" charset="0"/>
              <a:buChar char="•"/>
            </a:pPr>
            <a:r>
              <a:rPr lang="en-US" b="1" dirty="0"/>
              <a:t>A tokenizer divides a text into a list of sentences by using an unsupervised algorithm to build a model for abbreviation words, collocations, and words that start sentences. </a:t>
            </a:r>
          </a:p>
          <a:p>
            <a:pPr marL="285750" indent="-285750" algn="ctr">
              <a:buFont typeface="Arial" panose="020B0604020202020204" pitchFamily="34" charset="0"/>
              <a:buChar char="•"/>
            </a:pPr>
            <a:endParaRPr lang="en-US" b="1" dirty="0"/>
          </a:p>
          <a:p>
            <a:pPr marL="285750" indent="-285750" algn="ctr">
              <a:buFont typeface="Arial" panose="020B0604020202020204" pitchFamily="34" charset="0"/>
              <a:buChar char="•"/>
            </a:pPr>
            <a:r>
              <a:rPr lang="en-US" b="1" dirty="0"/>
              <a:t>It must be trained on a large collection of plaintext in the target language before it can be used. </a:t>
            </a:r>
          </a:p>
          <a:p>
            <a:pPr marL="285750" indent="-285750" algn="ctr">
              <a:buFont typeface="Arial" panose="020B0604020202020204" pitchFamily="34" charset="0"/>
              <a:buChar char="•"/>
            </a:pPr>
            <a:endParaRPr lang="en-US" b="1" dirty="0"/>
          </a:p>
          <a:p>
            <a:pPr marL="285750" indent="-285750" algn="ctr">
              <a:buFont typeface="Arial" panose="020B0604020202020204" pitchFamily="34" charset="0"/>
              <a:buChar char="•"/>
            </a:pPr>
            <a:r>
              <a:rPr lang="en-US" b="1" dirty="0"/>
              <a:t>The NLTK data package includes a pre-trained </a:t>
            </a:r>
            <a:r>
              <a:rPr lang="en-US" b="1" dirty="0" err="1"/>
              <a:t>Punkt</a:t>
            </a:r>
            <a:r>
              <a:rPr lang="en-US" b="1" dirty="0"/>
              <a:t> tokenizer for English.</a:t>
            </a:r>
          </a:p>
        </p:txBody>
      </p:sp>
    </p:spTree>
    <p:extLst>
      <p:ext uri="{BB962C8B-B14F-4D97-AF65-F5344CB8AC3E}">
        <p14:creationId xmlns:p14="http://schemas.microsoft.com/office/powerpoint/2010/main" val="3142499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ct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TotalTime>
  <Words>1265</Words>
  <Application>Microsoft Office PowerPoint</Application>
  <PresentationFormat>Widescreen</PresentationFormat>
  <Paragraphs>113</Paragraphs>
  <Slides>18</Slides>
  <Notes>0</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vt:lpstr>
      <vt:lpstr>Calibri</vt:lpstr>
      <vt:lpstr>Calibri Light</vt:lpstr>
      <vt:lpstr>Source Sans Pro</vt:lpstr>
      <vt:lpstr>urw-din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 Khan</dc:creator>
  <cp:lastModifiedBy>Ana Khan</cp:lastModifiedBy>
  <cp:revision>14</cp:revision>
  <dcterms:created xsi:type="dcterms:W3CDTF">2022-11-19T09:11:34Z</dcterms:created>
  <dcterms:modified xsi:type="dcterms:W3CDTF">2022-11-21T05:08:44Z</dcterms:modified>
</cp:coreProperties>
</file>