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9" r:id="rId3"/>
    <p:sldId id="258"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FCD879-0495-4AC6-86D6-1C817E189939}" type="datetimeFigureOut">
              <a:rPr lang="en-IN" smtClean="0"/>
              <a:t>14-08-2023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BDC251-D2CA-44D9-8237-CD252F7A1B4C}" type="slidenum">
              <a:rPr lang="en-IN" smtClean="0"/>
              <a:t>‹#›</a:t>
            </a:fld>
            <a:endParaRPr lang="en-IN"/>
          </a:p>
        </p:txBody>
      </p:sp>
    </p:spTree>
    <p:extLst>
      <p:ext uri="{BB962C8B-B14F-4D97-AF65-F5344CB8AC3E}">
        <p14:creationId xmlns:p14="http://schemas.microsoft.com/office/powerpoint/2010/main" val="30389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BDC251-D2CA-44D9-8237-CD252F7A1B4C}" type="slidenum">
              <a:rPr lang="en-IN" smtClean="0"/>
              <a:t>6</a:t>
            </a:fld>
            <a:endParaRPr lang="en-IN"/>
          </a:p>
        </p:txBody>
      </p:sp>
    </p:spTree>
    <p:extLst>
      <p:ext uri="{BB962C8B-B14F-4D97-AF65-F5344CB8AC3E}">
        <p14:creationId xmlns:p14="http://schemas.microsoft.com/office/powerpoint/2010/main" val="95112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28DFCC-D727-47F9-A1CE-A29B6238C671}"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99BBD-E53E-4CB1-A6BA-52B3EDC5554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28DFCC-D727-47F9-A1CE-A29B6238C671}"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99BBD-E53E-4CB1-A6BA-52B3EDC5554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28DFCC-D727-47F9-A1CE-A29B6238C671}"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99BBD-E53E-4CB1-A6BA-52B3EDC5554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8DFCC-D727-47F9-A1CE-A29B6238C671}"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99BBD-E53E-4CB1-A6BA-52B3EDC5554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328DFCC-D727-47F9-A1CE-A29B6238C671}"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99BBD-E53E-4CB1-A6BA-52B3EDC5554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28DFCC-D727-47F9-A1CE-A29B6238C671}" type="datetimeFigureOut">
              <a:rPr lang="en-IN" smtClean="0"/>
              <a:t>14-08-2023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99BBD-E53E-4CB1-A6BA-52B3EDC5554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28DFCC-D727-47F9-A1CE-A29B6238C671}" type="datetimeFigureOut">
              <a:rPr lang="en-IN" smtClean="0"/>
              <a:t>14-08-2023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B99BBD-E53E-4CB1-A6BA-52B3EDC5554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28DFCC-D727-47F9-A1CE-A29B6238C671}" type="datetimeFigureOut">
              <a:rPr lang="en-IN" smtClean="0"/>
              <a:t>14-08-2023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B99BBD-E53E-4CB1-A6BA-52B3EDC5554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8DFCC-D727-47F9-A1CE-A29B6238C671}" type="datetimeFigureOut">
              <a:rPr lang="en-IN" smtClean="0"/>
              <a:t>14-08-2023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B99BBD-E53E-4CB1-A6BA-52B3EDC5554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328DFCC-D727-47F9-A1CE-A29B6238C671}" type="datetimeFigureOut">
              <a:rPr lang="en-IN" smtClean="0"/>
              <a:t>14-08-2023</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5B99BBD-E53E-4CB1-A6BA-52B3EDC5554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8DFCC-D727-47F9-A1CE-A29B6238C671}" type="datetimeFigureOut">
              <a:rPr lang="en-IN" smtClean="0"/>
              <a:t>14-08-2023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99BBD-E53E-4CB1-A6BA-52B3EDC5554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328DFCC-D727-47F9-A1CE-A29B6238C671}" type="datetimeFigureOut">
              <a:rPr lang="en-IN" smtClean="0"/>
              <a:t>14-08-2023</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5B99BBD-E53E-4CB1-A6BA-52B3EDC5554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2"/>
                </a:solidFill>
              </a:rPr>
              <a:t>Tata Data Visualization: Empowering Business with Effective Insights</a:t>
            </a:r>
            <a:endParaRPr lang="en-IN" dirty="0"/>
          </a:p>
        </p:txBody>
      </p:sp>
      <p:sp>
        <p:nvSpPr>
          <p:cNvPr id="3" name="Subtitle 2"/>
          <p:cNvSpPr>
            <a:spLocks noGrp="1"/>
          </p:cNvSpPr>
          <p:nvPr>
            <p:ph type="subTitle" idx="1"/>
          </p:nvPr>
        </p:nvSpPr>
        <p:spPr/>
        <p:txBody>
          <a:bodyPr/>
          <a:lstStyle/>
          <a:p>
            <a:r>
              <a:rPr lang="en-IN" dirty="0" smtClean="0"/>
              <a:t>By </a:t>
            </a:r>
            <a:r>
              <a:rPr lang="en-IN" dirty="0" err="1" smtClean="0"/>
              <a:t>Madhav</a:t>
            </a:r>
            <a:r>
              <a:rPr lang="en-IN" dirty="0" smtClean="0"/>
              <a:t> </a:t>
            </a:r>
            <a:r>
              <a:rPr lang="en-IN" dirty="0" err="1" smtClean="0"/>
              <a:t>agarwal</a:t>
            </a:r>
            <a:endParaRPr lang="en-IN" dirty="0"/>
          </a:p>
        </p:txBody>
      </p:sp>
    </p:spTree>
    <p:extLst>
      <p:ext uri="{BB962C8B-B14F-4D97-AF65-F5344CB8AC3E}">
        <p14:creationId xmlns:p14="http://schemas.microsoft.com/office/powerpoint/2010/main" val="304922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smtClean="0">
                <a:solidFill>
                  <a:srgbClr val="FF0000"/>
                </a:solidFill>
                <a:latin typeface="Times New Roman" pitchFamily="18" charset="0"/>
                <a:cs typeface="Times New Roman" pitchFamily="18" charset="0"/>
              </a:rPr>
              <a:t>INTRODUCTION</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22960" y="1100628"/>
            <a:ext cx="7520940" cy="4200580"/>
          </a:xfrm>
        </p:spPr>
        <p:txBody>
          <a:bodyPr>
            <a:noAutofit/>
          </a:bodyPr>
          <a:lstStyle/>
          <a:p>
            <a:pPr>
              <a:buFont typeface="Arial" pitchFamily="34" charset="0"/>
              <a:buChar char="•"/>
            </a:pPr>
            <a:r>
              <a:rPr lang="en-US" sz="2400" dirty="0" smtClean="0">
                <a:latin typeface="Times New Roman" pitchFamily="18" charset="0"/>
                <a:cs typeface="Times New Roman" pitchFamily="18" charset="0"/>
              </a:rPr>
              <a:t>Hello! In this presentation, I will take you through our company’s sales performance for the years 2010 and 2011.</a:t>
            </a:r>
          </a:p>
          <a:p>
            <a:pPr>
              <a:buFont typeface="Arial" pitchFamily="34" charset="0"/>
              <a:buChar char="•"/>
            </a:pPr>
            <a:r>
              <a:rPr lang="en-US" sz="2400" dirty="0" smtClean="0">
                <a:latin typeface="Times New Roman" pitchFamily="18" charset="0"/>
                <a:cs typeface="Times New Roman" pitchFamily="18" charset="0"/>
              </a:rPr>
              <a:t>I appreciate the opportunity you gave me to dive into this data to gain insightful information about the store’s performance.</a:t>
            </a:r>
          </a:p>
          <a:p>
            <a:pPr>
              <a:buFont typeface="Arial" pitchFamily="34" charset="0"/>
              <a:buChar char="•"/>
            </a:pPr>
            <a:r>
              <a:rPr lang="en-US" sz="2400" dirty="0" smtClean="0">
                <a:latin typeface="Times New Roman" pitchFamily="18" charset="0"/>
                <a:cs typeface="Times New Roman" pitchFamily="18" charset="0"/>
              </a:rPr>
              <a:t>Thank you also for the questions you asked since they provided a general direction for the kind of insights you are looking to get from this analysis.</a:t>
            </a:r>
          </a:p>
          <a:p>
            <a:endParaRPr lang="en-IN" dirty="0"/>
          </a:p>
        </p:txBody>
      </p:sp>
    </p:spTree>
    <p:extLst>
      <p:ext uri="{BB962C8B-B14F-4D97-AF65-F5344CB8AC3E}">
        <p14:creationId xmlns:p14="http://schemas.microsoft.com/office/powerpoint/2010/main" val="316186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smtClean="0">
                <a:solidFill>
                  <a:srgbClr val="FF0000"/>
                </a:solidFill>
                <a:latin typeface="Times New Roman" pitchFamily="18" charset="0"/>
                <a:cs typeface="Times New Roman" pitchFamily="18" charset="0"/>
              </a:rPr>
              <a:t>Thought process</a:t>
            </a:r>
            <a:endParaRPr lang="en-IN"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2400" dirty="0">
                <a:latin typeface="Times New Roman" pitchFamily="18" charset="0"/>
                <a:cs typeface="Times New Roman" pitchFamily="18" charset="0"/>
              </a:rPr>
              <a:t>I assure you that I took all the necessary steps to ensure that this analysis is accurate and correct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I cleaned up the data you provided by removing all the negative values in the Unit Price and Quantity columns and also filtered the data as required for all the visualizations. </a:t>
            </a:r>
          </a:p>
          <a:p>
            <a:endParaRPr lang="en-IN" sz="1400" dirty="0"/>
          </a:p>
        </p:txBody>
      </p:sp>
    </p:spTree>
    <p:extLst>
      <p:ext uri="{BB962C8B-B14F-4D97-AF65-F5344CB8AC3E}">
        <p14:creationId xmlns:p14="http://schemas.microsoft.com/office/powerpoint/2010/main" val="74308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373216"/>
            <a:ext cx="8208912" cy="1368152"/>
          </a:xfrm>
        </p:spPr>
        <p:txBody>
          <a:bodyPr/>
          <a:lstStyle/>
          <a:p>
            <a:r>
              <a:rPr lang="en-US" sz="1400" dirty="0">
                <a:solidFill>
                  <a:schemeClr val="bg2">
                    <a:lumMod val="10000"/>
                  </a:schemeClr>
                </a:solidFill>
                <a:latin typeface="Times New Roman" pitchFamily="18" charset="0"/>
                <a:cs typeface="Times New Roman" pitchFamily="18" charset="0"/>
              </a:rPr>
              <a:t>The first 8 months had stable monthly revenues with an average of $685,000</a:t>
            </a:r>
            <a:br>
              <a:rPr lang="en-US" sz="1400" dirty="0">
                <a:solidFill>
                  <a:schemeClr val="bg2">
                    <a:lumMod val="10000"/>
                  </a:schemeClr>
                </a:solidFill>
                <a:latin typeface="Times New Roman" pitchFamily="18" charset="0"/>
                <a:cs typeface="Times New Roman" pitchFamily="18" charset="0"/>
              </a:rPr>
            </a:br>
            <a:r>
              <a:rPr lang="en-US" sz="1400" dirty="0">
                <a:solidFill>
                  <a:schemeClr val="bg2">
                    <a:lumMod val="10000"/>
                  </a:schemeClr>
                </a:solidFill>
                <a:latin typeface="Times New Roman" pitchFamily="18" charset="0"/>
                <a:cs typeface="Times New Roman" pitchFamily="18" charset="0"/>
              </a:rPr>
              <a:t>We had a significant increase in revenue from September with the revenue peaking at $1.51 Million in November and an average of 21.18% increase in revenue from August to November.</a:t>
            </a:r>
            <a:br>
              <a:rPr lang="en-US" sz="1400" dirty="0">
                <a:solidFill>
                  <a:schemeClr val="bg2">
                    <a:lumMod val="10000"/>
                  </a:schemeClr>
                </a:solidFill>
                <a:latin typeface="Times New Roman" pitchFamily="18" charset="0"/>
                <a:cs typeface="Times New Roman" pitchFamily="18" charset="0"/>
              </a:rPr>
            </a:br>
            <a:r>
              <a:rPr lang="en-US" sz="1400" dirty="0">
                <a:solidFill>
                  <a:schemeClr val="bg2">
                    <a:lumMod val="10000"/>
                  </a:schemeClr>
                </a:solidFill>
                <a:latin typeface="Times New Roman" pitchFamily="18" charset="0"/>
                <a:cs typeface="Times New Roman" pitchFamily="18" charset="0"/>
              </a:rPr>
              <a:t>The revenue trend from August to December demonstrates how seasonality affects retail store sales.</a:t>
            </a:r>
            <a:br>
              <a:rPr lang="en-US" sz="1400" dirty="0">
                <a:solidFill>
                  <a:schemeClr val="bg2">
                    <a:lumMod val="10000"/>
                  </a:schemeClr>
                </a:solidFill>
                <a:latin typeface="Times New Roman" pitchFamily="18" charset="0"/>
                <a:cs typeface="Times New Roman" pitchFamily="18" charset="0"/>
              </a:rPr>
            </a:br>
            <a:endParaRPr lang="en-IN" sz="1400" dirty="0">
              <a:solidFill>
                <a:schemeClr val="bg2">
                  <a:lumMod val="10000"/>
                </a:schemeClr>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095" t="14664" r="14160" b="10333"/>
          <a:stretch/>
        </p:blipFill>
        <p:spPr>
          <a:xfrm>
            <a:off x="179512" y="188640"/>
            <a:ext cx="8856984" cy="4824536"/>
          </a:xfrm>
          <a:prstGeom prst="rect">
            <a:avLst/>
          </a:prstGeom>
        </p:spPr>
      </p:pic>
    </p:spTree>
    <p:extLst>
      <p:ext uri="{BB962C8B-B14F-4D97-AF65-F5344CB8AC3E}">
        <p14:creationId xmlns:p14="http://schemas.microsoft.com/office/powerpoint/2010/main" val="321615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32" y="5129808"/>
            <a:ext cx="8712968" cy="1728192"/>
          </a:xfrm>
        </p:spPr>
        <p:txBody>
          <a:bodyPr/>
          <a:lstStyle/>
          <a:p>
            <a:r>
              <a:rPr lang="en-US" sz="1400" dirty="0">
                <a:solidFill>
                  <a:schemeClr val="bg2">
                    <a:lumMod val="10000"/>
                  </a:schemeClr>
                </a:solidFill>
                <a:latin typeface="Times New Roman" pitchFamily="18" charset="0"/>
                <a:cs typeface="Times New Roman" pitchFamily="18" charset="0"/>
              </a:rPr>
              <a:t>The first 8 months had stable monthly revenues with an average of $685,000</a:t>
            </a:r>
            <a:br>
              <a:rPr lang="en-US" sz="1400" dirty="0">
                <a:solidFill>
                  <a:schemeClr val="bg2">
                    <a:lumMod val="10000"/>
                  </a:schemeClr>
                </a:solidFill>
                <a:latin typeface="Times New Roman" pitchFamily="18" charset="0"/>
                <a:cs typeface="Times New Roman" pitchFamily="18" charset="0"/>
              </a:rPr>
            </a:br>
            <a:r>
              <a:rPr lang="en-US" sz="1400" dirty="0">
                <a:solidFill>
                  <a:schemeClr val="bg2">
                    <a:lumMod val="10000"/>
                  </a:schemeClr>
                </a:solidFill>
                <a:latin typeface="Times New Roman" pitchFamily="18" charset="0"/>
                <a:cs typeface="Times New Roman" pitchFamily="18" charset="0"/>
              </a:rPr>
              <a:t>We had a significant increase in revenue from September with the revenue peaking at $1.51 Million in November and an average of 21.18% increase in revenue from August to November.</a:t>
            </a:r>
            <a:br>
              <a:rPr lang="en-US" sz="1400" dirty="0">
                <a:solidFill>
                  <a:schemeClr val="bg2">
                    <a:lumMod val="10000"/>
                  </a:schemeClr>
                </a:solidFill>
                <a:latin typeface="Times New Roman" pitchFamily="18" charset="0"/>
                <a:cs typeface="Times New Roman" pitchFamily="18" charset="0"/>
              </a:rPr>
            </a:br>
            <a:r>
              <a:rPr lang="en-US" sz="1400" dirty="0">
                <a:solidFill>
                  <a:schemeClr val="bg2">
                    <a:lumMod val="10000"/>
                  </a:schemeClr>
                </a:solidFill>
                <a:latin typeface="Times New Roman" pitchFamily="18" charset="0"/>
                <a:cs typeface="Times New Roman" pitchFamily="18" charset="0"/>
              </a:rPr>
              <a:t>The revenue trend from August to December demonstrates how seasonality affects retail store sales.</a:t>
            </a:r>
            <a:br>
              <a:rPr lang="en-US" sz="1400" dirty="0">
                <a:solidFill>
                  <a:schemeClr val="bg2">
                    <a:lumMod val="10000"/>
                  </a:schemeClr>
                </a:solidFill>
                <a:latin typeface="Times New Roman" pitchFamily="18" charset="0"/>
                <a:cs typeface="Times New Roman" pitchFamily="18" charset="0"/>
              </a:rPr>
            </a:br>
            <a:endParaRPr lang="en-IN" sz="1400" dirty="0">
              <a:solidFill>
                <a:schemeClr val="bg2">
                  <a:lumMod val="10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022" t="14794" r="16350" b="10463"/>
          <a:stretch/>
        </p:blipFill>
        <p:spPr>
          <a:xfrm>
            <a:off x="467544" y="116632"/>
            <a:ext cx="8496944" cy="4918832"/>
          </a:xfrm>
          <a:prstGeom prst="rect">
            <a:avLst/>
          </a:prstGeom>
        </p:spPr>
      </p:pic>
    </p:spTree>
    <p:extLst>
      <p:ext uri="{BB962C8B-B14F-4D97-AF65-F5344CB8AC3E}">
        <p14:creationId xmlns:p14="http://schemas.microsoft.com/office/powerpoint/2010/main" val="341559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57192"/>
            <a:ext cx="8712968" cy="1584176"/>
          </a:xfrm>
        </p:spPr>
        <p:txBody>
          <a:bodyPr/>
          <a:lstStyle/>
          <a:p>
            <a:pPr marL="285750" indent="-285750">
              <a:buFont typeface="Arial" pitchFamily="34" charset="0"/>
              <a:buChar char="•"/>
            </a:pPr>
            <a:r>
              <a:rPr lang="en-US" sz="1400" dirty="0">
                <a:solidFill>
                  <a:schemeClr val="tx2">
                    <a:lumMod val="50000"/>
                  </a:schemeClr>
                </a:solidFill>
                <a:latin typeface="Times New Roman" pitchFamily="18" charset="0"/>
                <a:cs typeface="Times New Roman" pitchFamily="18" charset="0"/>
              </a:rPr>
              <a:t>The chart shows that there is no major difference between the top 10 customers in terms of revenue </a:t>
            </a:r>
            <a:r>
              <a:rPr lang="en-US" sz="1400" dirty="0" smtClean="0">
                <a:solidFill>
                  <a:schemeClr val="tx2">
                    <a:lumMod val="50000"/>
                  </a:schemeClr>
                </a:solidFill>
                <a:latin typeface="Times New Roman" pitchFamily="18" charset="0"/>
                <a:cs typeface="Times New Roman" pitchFamily="18" charset="0"/>
              </a:rPr>
              <a:t>generated.</a:t>
            </a:r>
            <a:br>
              <a:rPr lang="en-US" sz="1400" dirty="0" smtClean="0">
                <a:solidFill>
                  <a:schemeClr val="tx2">
                    <a:lumMod val="50000"/>
                  </a:schemeClr>
                </a:solidFill>
                <a:latin typeface="Times New Roman" pitchFamily="18" charset="0"/>
                <a:cs typeface="Times New Roman" pitchFamily="18" charset="0"/>
              </a:rPr>
            </a:br>
            <a:r>
              <a:rPr lang="en-US" sz="1400" dirty="0" smtClean="0">
                <a:solidFill>
                  <a:schemeClr val="tx2">
                    <a:lumMod val="50000"/>
                  </a:schemeClr>
                </a:solidFill>
                <a:latin typeface="Times New Roman" pitchFamily="18" charset="0"/>
                <a:cs typeface="Times New Roman" pitchFamily="18" charset="0"/>
              </a:rPr>
              <a:t>The </a:t>
            </a:r>
            <a:r>
              <a:rPr lang="en-US" sz="1400" dirty="0">
                <a:solidFill>
                  <a:schemeClr val="tx2">
                    <a:lumMod val="50000"/>
                  </a:schemeClr>
                </a:solidFill>
                <a:latin typeface="Times New Roman" pitchFamily="18" charset="0"/>
                <a:cs typeface="Times New Roman" pitchFamily="18" charset="0"/>
              </a:rPr>
              <a:t>average difference in revenue between the top 10 customers is 15.8%.</a:t>
            </a:r>
            <a:br>
              <a:rPr lang="en-US" sz="1400" dirty="0">
                <a:solidFill>
                  <a:schemeClr val="tx2">
                    <a:lumMod val="50000"/>
                  </a:schemeClr>
                </a:solidFill>
                <a:latin typeface="Times New Roman" pitchFamily="18" charset="0"/>
                <a:cs typeface="Times New Roman" pitchFamily="18" charset="0"/>
              </a:rPr>
            </a:br>
            <a:r>
              <a:rPr lang="en-US" sz="1400" dirty="0">
                <a:solidFill>
                  <a:schemeClr val="tx2">
                    <a:lumMod val="50000"/>
                  </a:schemeClr>
                </a:solidFill>
                <a:latin typeface="Times New Roman" pitchFamily="18" charset="0"/>
                <a:cs typeface="Times New Roman" pitchFamily="18" charset="0"/>
              </a:rPr>
              <a:t>The company can aim to strengthen the relationship with these customers to increase customer loyalty and retention, and ultimately drive more sales and revenue for the company.</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0949" t="14794" r="14379" b="10462"/>
          <a:stretch/>
        </p:blipFill>
        <p:spPr>
          <a:xfrm>
            <a:off x="179512" y="67350"/>
            <a:ext cx="8795572" cy="4938432"/>
          </a:xfrm>
          <a:prstGeom prst="rect">
            <a:avLst/>
          </a:prstGeom>
        </p:spPr>
      </p:pic>
    </p:spTree>
    <p:extLst>
      <p:ext uri="{BB962C8B-B14F-4D97-AF65-F5344CB8AC3E}">
        <p14:creationId xmlns:p14="http://schemas.microsoft.com/office/powerpoint/2010/main" val="164083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57192"/>
            <a:ext cx="9144000" cy="1772816"/>
          </a:xfrm>
        </p:spPr>
        <p:txBody>
          <a:bodyPr/>
          <a:lstStyle/>
          <a:p>
            <a:pPr marL="171450" indent="-171450"/>
            <a:r>
              <a:rPr lang="en-US" sz="1200" dirty="0" smtClean="0">
                <a:solidFill>
                  <a:schemeClr val="bg2">
                    <a:lumMod val="10000"/>
                  </a:schemeClr>
                </a:solidFill>
                <a:latin typeface="Times New Roman" pitchFamily="18" charset="0"/>
                <a:cs typeface="Times New Roman" pitchFamily="18" charset="0"/>
              </a:rPr>
              <a:t>    The </a:t>
            </a:r>
            <a:r>
              <a:rPr lang="en-US" sz="1200" dirty="0">
                <a:solidFill>
                  <a:schemeClr val="bg2">
                    <a:lumMod val="10000"/>
                  </a:schemeClr>
                </a:solidFill>
                <a:latin typeface="Times New Roman" pitchFamily="18" charset="0"/>
                <a:cs typeface="Times New Roman" pitchFamily="18" charset="0"/>
              </a:rPr>
              <a:t>map chart concludes by comparing the places that have produced the greatest revenue to those that have not.</a:t>
            </a:r>
            <a:br>
              <a:rPr lang="en-US" sz="1200" dirty="0">
                <a:solidFill>
                  <a:schemeClr val="bg2">
                    <a:lumMod val="10000"/>
                  </a:schemeClr>
                </a:solidFill>
                <a:latin typeface="Times New Roman" pitchFamily="18" charset="0"/>
                <a:cs typeface="Times New Roman" pitchFamily="18" charset="0"/>
              </a:rPr>
            </a:br>
            <a:r>
              <a:rPr lang="en-US" sz="1200" dirty="0">
                <a:solidFill>
                  <a:schemeClr val="bg2">
                    <a:lumMod val="10000"/>
                  </a:schemeClr>
                </a:solidFill>
                <a:latin typeface="Times New Roman" pitchFamily="18" charset="0"/>
                <a:cs typeface="Times New Roman" pitchFamily="18" charset="0"/>
              </a:rPr>
              <a:t>The map also reveals that the majority of sales occur only in the European zone, with only a small number in the American region</a:t>
            </a:r>
            <a:br>
              <a:rPr lang="en-US" sz="1200" dirty="0">
                <a:solidFill>
                  <a:schemeClr val="bg2">
                    <a:lumMod val="10000"/>
                  </a:schemeClr>
                </a:solidFill>
                <a:latin typeface="Times New Roman" pitchFamily="18" charset="0"/>
                <a:cs typeface="Times New Roman" pitchFamily="18" charset="0"/>
              </a:rPr>
            </a:br>
            <a:r>
              <a:rPr lang="en-US" sz="1200" dirty="0">
                <a:solidFill>
                  <a:schemeClr val="bg2">
                    <a:lumMod val="10000"/>
                  </a:schemeClr>
                </a:solidFill>
                <a:latin typeface="Times New Roman" pitchFamily="18" charset="0"/>
                <a:cs typeface="Times New Roman" pitchFamily="18" charset="0"/>
              </a:rPr>
              <a:t>Along with Russia, there is no market for the items in Africa or Asia.</a:t>
            </a:r>
            <a:br>
              <a:rPr lang="en-US" sz="1200" dirty="0">
                <a:solidFill>
                  <a:schemeClr val="bg2">
                    <a:lumMod val="10000"/>
                  </a:schemeClr>
                </a:solidFill>
                <a:latin typeface="Times New Roman" pitchFamily="18" charset="0"/>
                <a:cs typeface="Times New Roman" pitchFamily="18" charset="0"/>
              </a:rPr>
            </a:br>
            <a:r>
              <a:rPr lang="en-US" sz="1200" dirty="0">
                <a:solidFill>
                  <a:schemeClr val="bg2">
                    <a:lumMod val="10000"/>
                  </a:schemeClr>
                </a:solidFill>
                <a:latin typeface="Times New Roman" pitchFamily="18" charset="0"/>
                <a:cs typeface="Times New Roman" pitchFamily="18" charset="0"/>
              </a:rPr>
              <a:t>The company can concentrate on the European market more and dive deeper into countries in the region to come up with strategies that will maximize sales from each country in the region alongside Australia and Japan.</a:t>
            </a:r>
            <a:br>
              <a:rPr lang="en-US" sz="1200" dirty="0">
                <a:solidFill>
                  <a:schemeClr val="bg2">
                    <a:lumMod val="10000"/>
                  </a:schemeClr>
                </a:solidFill>
                <a:latin typeface="Times New Roman" pitchFamily="18" charset="0"/>
                <a:cs typeface="Times New Roman" pitchFamily="18" charset="0"/>
              </a:rPr>
            </a:br>
            <a:endParaRPr lang="en-IN" sz="1200" dirty="0">
              <a:solidFill>
                <a:schemeClr val="bg2">
                  <a:lumMod val="10000"/>
                </a:schemeClr>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1094" t="14794" r="19562" b="10461"/>
          <a:stretch/>
        </p:blipFill>
        <p:spPr>
          <a:xfrm>
            <a:off x="323528" y="76277"/>
            <a:ext cx="8424936" cy="4897560"/>
          </a:xfrm>
          <a:prstGeom prst="rect">
            <a:avLst/>
          </a:prstGeom>
        </p:spPr>
      </p:pic>
    </p:spTree>
    <p:extLst>
      <p:ext uri="{BB962C8B-B14F-4D97-AF65-F5344CB8AC3E}">
        <p14:creationId xmlns:p14="http://schemas.microsoft.com/office/powerpoint/2010/main" val="116008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992888" cy="5184576"/>
          </a:xfrm>
        </p:spPr>
        <p:txBody>
          <a:bodyPr/>
          <a:lstStyle/>
          <a:p>
            <a:pPr marL="285750" indent="-285750">
              <a:buFont typeface="Wingdings" pitchFamily="2" charset="2"/>
              <a:buChar char="Ø"/>
            </a:pPr>
            <a:r>
              <a:rPr lang="en-US" sz="1600" dirty="0" smtClean="0">
                <a:solidFill>
                  <a:schemeClr val="bg2">
                    <a:lumMod val="10000"/>
                  </a:schemeClr>
                </a:solidFill>
                <a:latin typeface="Times New Roman" pitchFamily="18" charset="0"/>
                <a:cs typeface="Times New Roman" pitchFamily="18" charset="0"/>
              </a:rPr>
              <a:t>The company should come up with strategies that aim at stocking and advertising seasonal products to maximize sales when the demand for these goods goes up.</a:t>
            </a:r>
            <a:br>
              <a:rPr lang="en-US" sz="1600" dirty="0" smtClean="0">
                <a:solidFill>
                  <a:schemeClr val="bg2">
                    <a:lumMod val="10000"/>
                  </a:schemeClr>
                </a:solidFill>
                <a:latin typeface="Times New Roman" pitchFamily="18" charset="0"/>
                <a:cs typeface="Times New Roman" pitchFamily="18" charset="0"/>
              </a:rPr>
            </a:br>
            <a:r>
              <a:rPr lang="en-US" sz="1600" dirty="0" smtClean="0">
                <a:solidFill>
                  <a:schemeClr val="bg2">
                    <a:lumMod val="10000"/>
                  </a:schemeClr>
                </a:solidFill>
                <a:latin typeface="Times New Roman" pitchFamily="18" charset="0"/>
                <a:cs typeface="Times New Roman" pitchFamily="18" charset="0"/>
              </a:rPr>
              <a:t/>
            </a:r>
            <a:br>
              <a:rPr lang="en-US" sz="1600" dirty="0" smtClean="0">
                <a:solidFill>
                  <a:schemeClr val="bg2">
                    <a:lumMod val="10000"/>
                  </a:schemeClr>
                </a:solidFill>
                <a:latin typeface="Times New Roman" pitchFamily="18" charset="0"/>
                <a:cs typeface="Times New Roman" pitchFamily="18" charset="0"/>
              </a:rPr>
            </a:br>
            <a:r>
              <a:rPr lang="en-US" sz="1600" dirty="0" smtClean="0">
                <a:solidFill>
                  <a:schemeClr val="bg2">
                    <a:lumMod val="10000"/>
                  </a:schemeClr>
                </a:solidFill>
                <a:latin typeface="Times New Roman" pitchFamily="18" charset="0"/>
                <a:cs typeface="Times New Roman" pitchFamily="18" charset="0"/>
              </a:rPr>
              <a:t>The company should do a deeper analysis of products that are usually in high demand during low-sales months to come up with strategies for marketing these products.</a:t>
            </a:r>
            <a:br>
              <a:rPr lang="en-US" sz="1600" dirty="0" smtClean="0">
                <a:solidFill>
                  <a:schemeClr val="bg2">
                    <a:lumMod val="10000"/>
                  </a:schemeClr>
                </a:solidFill>
                <a:latin typeface="Times New Roman" pitchFamily="18" charset="0"/>
                <a:cs typeface="Times New Roman" pitchFamily="18" charset="0"/>
              </a:rPr>
            </a:br>
            <a:r>
              <a:rPr lang="en-US" sz="1600" dirty="0" smtClean="0">
                <a:solidFill>
                  <a:schemeClr val="bg2">
                    <a:lumMod val="10000"/>
                  </a:schemeClr>
                </a:solidFill>
                <a:latin typeface="Times New Roman" pitchFamily="18" charset="0"/>
                <a:cs typeface="Times New Roman" pitchFamily="18" charset="0"/>
              </a:rPr>
              <a:t/>
            </a:r>
            <a:br>
              <a:rPr lang="en-US" sz="1600" dirty="0" smtClean="0">
                <a:solidFill>
                  <a:schemeClr val="bg2">
                    <a:lumMod val="10000"/>
                  </a:schemeClr>
                </a:solidFill>
                <a:latin typeface="Times New Roman" pitchFamily="18" charset="0"/>
                <a:cs typeface="Times New Roman" pitchFamily="18" charset="0"/>
              </a:rPr>
            </a:br>
            <a:r>
              <a:rPr lang="en-US" sz="1600" dirty="0" smtClean="0">
                <a:solidFill>
                  <a:schemeClr val="bg2">
                    <a:lumMod val="10000"/>
                  </a:schemeClr>
                </a:solidFill>
                <a:latin typeface="Times New Roman" pitchFamily="18" charset="0"/>
                <a:cs typeface="Times New Roman" pitchFamily="18" charset="0"/>
              </a:rPr>
              <a:t>A deeper dive into the type of products and the revenue generated from these products for each region would be key in guiding region-specific marketing strategies.</a:t>
            </a:r>
            <a:br>
              <a:rPr lang="en-US" sz="1600" dirty="0" smtClean="0">
                <a:solidFill>
                  <a:schemeClr val="bg2">
                    <a:lumMod val="10000"/>
                  </a:schemeClr>
                </a:solidFill>
                <a:latin typeface="Times New Roman" pitchFamily="18" charset="0"/>
                <a:cs typeface="Times New Roman" pitchFamily="18" charset="0"/>
              </a:rPr>
            </a:br>
            <a:r>
              <a:rPr lang="en-US" sz="1600" dirty="0" smtClean="0">
                <a:solidFill>
                  <a:schemeClr val="bg2">
                    <a:lumMod val="10000"/>
                  </a:schemeClr>
                </a:solidFill>
                <a:latin typeface="Times New Roman" pitchFamily="18" charset="0"/>
                <a:cs typeface="Times New Roman" pitchFamily="18" charset="0"/>
              </a:rPr>
              <a:t/>
            </a:r>
            <a:br>
              <a:rPr lang="en-US" sz="1600" dirty="0" smtClean="0">
                <a:solidFill>
                  <a:schemeClr val="bg2">
                    <a:lumMod val="10000"/>
                  </a:schemeClr>
                </a:solidFill>
                <a:latin typeface="Times New Roman" pitchFamily="18" charset="0"/>
                <a:cs typeface="Times New Roman" pitchFamily="18" charset="0"/>
              </a:rPr>
            </a:br>
            <a:r>
              <a:rPr lang="en-US" sz="1600" dirty="0" smtClean="0">
                <a:solidFill>
                  <a:schemeClr val="bg2">
                    <a:lumMod val="10000"/>
                  </a:schemeClr>
                </a:solidFill>
                <a:latin typeface="Times New Roman" pitchFamily="18" charset="0"/>
                <a:cs typeface="Times New Roman" pitchFamily="18" charset="0"/>
              </a:rPr>
              <a:t>The company should consider incentivizing top revenue-generating customers to strengthen the relationship with these customers.</a:t>
            </a:r>
            <a:br>
              <a:rPr lang="en-US" sz="1600" dirty="0" smtClean="0">
                <a:solidFill>
                  <a:schemeClr val="bg2">
                    <a:lumMod val="10000"/>
                  </a:schemeClr>
                </a:solidFill>
                <a:latin typeface="Times New Roman" pitchFamily="18" charset="0"/>
                <a:cs typeface="Times New Roman" pitchFamily="18" charset="0"/>
              </a:rPr>
            </a:br>
            <a:r>
              <a:rPr lang="en-US" sz="1600" dirty="0" smtClean="0">
                <a:solidFill>
                  <a:schemeClr val="bg2">
                    <a:lumMod val="10000"/>
                  </a:schemeClr>
                </a:solidFill>
                <a:latin typeface="Times New Roman" pitchFamily="18" charset="0"/>
                <a:cs typeface="Times New Roman" pitchFamily="18" charset="0"/>
              </a:rPr>
              <a:t/>
            </a:r>
            <a:br>
              <a:rPr lang="en-US" sz="1600" dirty="0" smtClean="0">
                <a:solidFill>
                  <a:schemeClr val="bg2">
                    <a:lumMod val="10000"/>
                  </a:schemeClr>
                </a:solidFill>
                <a:latin typeface="Times New Roman" pitchFamily="18" charset="0"/>
                <a:cs typeface="Times New Roman" pitchFamily="18" charset="0"/>
              </a:rPr>
            </a:br>
            <a:r>
              <a:rPr lang="en-US" sz="1600" dirty="0" smtClean="0">
                <a:solidFill>
                  <a:schemeClr val="bg2">
                    <a:lumMod val="10000"/>
                  </a:schemeClr>
                </a:solidFill>
                <a:latin typeface="Times New Roman" pitchFamily="18" charset="0"/>
                <a:cs typeface="Times New Roman" pitchFamily="18" charset="0"/>
              </a:rPr>
              <a:t>The European Market has more potential for growth and the company should aim at strategies that will increase its market positioning in the region.</a:t>
            </a:r>
            <a:br>
              <a:rPr lang="en-US" sz="1600" dirty="0" smtClean="0">
                <a:solidFill>
                  <a:schemeClr val="bg2">
                    <a:lumMod val="10000"/>
                  </a:schemeClr>
                </a:solidFill>
                <a:latin typeface="Times New Roman" pitchFamily="18" charset="0"/>
                <a:cs typeface="Times New Roman" pitchFamily="18" charset="0"/>
              </a:rPr>
            </a:br>
            <a:endParaRPr lang="en-IN" sz="16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24088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348880"/>
            <a:ext cx="7520940" cy="548640"/>
          </a:xfrm>
        </p:spPr>
        <p:txBody>
          <a:bodyPr/>
          <a:lstStyle/>
          <a:p>
            <a:pPr algn="ctr"/>
            <a:r>
              <a:rPr lang="en-IN" sz="4000" dirty="0" smtClean="0">
                <a:latin typeface="Times New Roman" pitchFamily="18" charset="0"/>
                <a:cs typeface="Times New Roman" pitchFamily="18" charset="0"/>
              </a:rPr>
              <a:t>THANK YOU!!</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16160362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16</TotalTime>
  <Words>238</Words>
  <Application>Microsoft Office PowerPoint</Application>
  <PresentationFormat>On-screen Show (4:3)</PresentationFormat>
  <Paragraphs>16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Tata Data Visualization: Empowering Business with Effective Insights</vt:lpstr>
      <vt:lpstr>INTRODUCTION</vt:lpstr>
      <vt:lpstr>Thought process</vt:lpstr>
      <vt:lpstr>The first 8 months had stable monthly revenues with an average of $685,000 We had a significant increase in revenue from September with the revenue peaking at $1.51 Million in November and an average of 21.18% increase in revenue from August to November. The revenue trend from August to December demonstrates how seasonality affects retail store sales. </vt:lpstr>
      <vt:lpstr>The first 8 months had stable monthly revenues with an average of $685,000 We had a significant increase in revenue from September with the revenue peaking at $1.51 Million in November and an average of 21.18% increase in revenue from August to November. The revenue trend from August to December demonstrates how seasonality affects retail store sales. </vt:lpstr>
      <vt:lpstr>The chart shows that there is no major difference between the top 10 customers in terms of revenue generated. The average difference in revenue between the top 10 customers is 15.8%. The company can aim to strengthen the relationship with these customers to increase customer loyalty and retention, and ultimately drive more sales and revenue for the company.</vt:lpstr>
      <vt:lpstr>    The map chart concludes by comparing the places that have produced the greatest revenue to those that have not. The map also reveals that the majority of sales occur only in the European zone, with only a small number in the American region Along with Russia, there is no market for the items in Africa or Asia. The company can concentrate on the European market more and dive deeper into countries in the region to come up with strategies that will maximize sales from each country in the region alongside Australia and Japan. </vt:lpstr>
      <vt:lpstr>The company should come up with strategies that aim at stocking and advertising seasonal products to maximize sales when the demand for these goods goes up.  The company should do a deeper analysis of products that are usually in high demand during low-sales months to come up with strategies for marketing these products.  A deeper dive into the type of products and the revenue generated from these products for each region would be key in guiding region-specific marketing strategies.  The company should consider incentivizing top revenue-generating customers to strengthen the relationship with these customers.  The European Market has more potential for growth and the company should aim at strategies that will increase its market positioning in the region.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Windows User</dc:creator>
  <cp:lastModifiedBy>Windows User</cp:lastModifiedBy>
  <cp:revision>2</cp:revision>
  <dcterms:created xsi:type="dcterms:W3CDTF">2023-08-14T17:38:11Z</dcterms:created>
  <dcterms:modified xsi:type="dcterms:W3CDTF">2023-08-14T17:54:39Z</dcterms:modified>
</cp:coreProperties>
</file>