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changesInfos/changesInfo1.xml" ContentType="application/vnd.ms-powerpoint.changesinfo+xml"/>
  <Override PartName="/ppt/authors.xml" ContentType="application/vnd.ms-powerpoint.author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0"/>
  </p:notesMasterIdLst>
  <p:handoutMasterIdLst>
    <p:handoutMasterId r:id="rId21"/>
  </p:handoutMasterIdLst>
  <p:sldIdLst>
    <p:sldId id="312" r:id="rId5"/>
    <p:sldId id="304" r:id="rId6"/>
    <p:sldId id="307" r:id="rId7"/>
    <p:sldId id="281" r:id="rId8"/>
    <p:sldId id="282" r:id="rId9"/>
    <p:sldId id="314" r:id="rId10"/>
    <p:sldId id="315" r:id="rId11"/>
    <p:sldId id="317" r:id="rId12"/>
    <p:sldId id="318" r:id="rId13"/>
    <p:sldId id="319" r:id="rId14"/>
    <p:sldId id="321" r:id="rId15"/>
    <p:sldId id="322" r:id="rId16"/>
    <p:sldId id="323" r:id="rId17"/>
    <p:sldId id="324" r:id="rId18"/>
    <p:sldId id="297" r:id="rId19"/>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0B26BCA-8780-45F0-A5BA-F4C9EACAB813}">
          <p14:sldIdLst>
            <p14:sldId id="312"/>
            <p14:sldId id="304"/>
            <p14:sldId id="307"/>
            <p14:sldId id="281"/>
            <p14:sldId id="282"/>
            <p14:sldId id="314"/>
            <p14:sldId id="315"/>
            <p14:sldId id="317"/>
            <p14:sldId id="318"/>
            <p14:sldId id="319"/>
            <p14:sldId id="321"/>
            <p14:sldId id="322"/>
            <p14:sldId id="323"/>
            <p14:sldId id="324"/>
            <p14:sldId id="297"/>
          </p14:sldIdLst>
        </p14:section>
      </p14:sectionLst>
    </p:ex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CDCE"/>
    <a:srgbClr val="1F2C8F"/>
    <a:srgbClr val="FDFAF6"/>
    <a:srgbClr val="202C8F"/>
    <a:srgbClr val="FDFBF6"/>
    <a:srgbClr val="AAC4E9"/>
    <a:srgbClr val="DF8C8C"/>
    <a:srgbClr val="D4D593"/>
    <a:srgbClr val="E6F0FE"/>
    <a:srgbClr val="CDBE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178F0E-7BDE-4CB5-AF17-A9FA66C93FB3}" v="47" dt="2025-01-20T16:09:00.466"/>
  </p1510:revLst>
</p1510:revInfo>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876" y="60"/>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 Singh" userId="e7aaa781497f4519" providerId="LiveId" clId="{0C178F0E-7BDE-4CB5-AF17-A9FA66C93FB3}"/>
    <pc:docChg chg="custSel addSld modSld modSection">
      <pc:chgData name="Jaya Singh" userId="e7aaa781497f4519" providerId="LiveId" clId="{0C178F0E-7BDE-4CB5-AF17-A9FA66C93FB3}" dt="2025-01-20T16:09:00.466" v="47" actId="14100"/>
      <pc:docMkLst>
        <pc:docMk/>
      </pc:docMkLst>
      <pc:sldChg chg="addSp modSp mod">
        <pc:chgData name="Jaya Singh" userId="e7aaa781497f4519" providerId="LiveId" clId="{0C178F0E-7BDE-4CB5-AF17-A9FA66C93FB3}" dt="2025-01-20T16:09:00.466" v="47" actId="14100"/>
        <pc:sldMkLst>
          <pc:docMk/>
          <pc:sldMk cId="1973173046" sldId="297"/>
        </pc:sldMkLst>
        <pc:spChg chg="mod">
          <ac:chgData name="Jaya Singh" userId="e7aaa781497f4519" providerId="LiveId" clId="{0C178F0E-7BDE-4CB5-AF17-A9FA66C93FB3}" dt="2025-01-20T16:08:49.867" v="43" actId="1076"/>
          <ac:spMkLst>
            <pc:docMk/>
            <pc:sldMk cId="1973173046" sldId="297"/>
            <ac:spMk id="2" creationId="{509D22C5-0C9E-B582-A8FE-B45E70A01E7F}"/>
          </ac:spMkLst>
        </pc:spChg>
        <pc:spChg chg="add mod">
          <ac:chgData name="Jaya Singh" userId="e7aaa781497f4519" providerId="LiveId" clId="{0C178F0E-7BDE-4CB5-AF17-A9FA66C93FB3}" dt="2025-01-20T16:09:00.466" v="47" actId="14100"/>
          <ac:spMkLst>
            <pc:docMk/>
            <pc:sldMk cId="1973173046" sldId="297"/>
            <ac:spMk id="3" creationId="{EB1B8493-E5EA-2411-8A13-F2EF748F9BE0}"/>
          </ac:spMkLst>
        </pc:spChg>
      </pc:sldChg>
      <pc:sldChg chg="addSp delSp modSp new mod">
        <pc:chgData name="Jaya Singh" userId="e7aaa781497f4519" providerId="LiveId" clId="{0C178F0E-7BDE-4CB5-AF17-A9FA66C93FB3}" dt="2025-01-20T16:03:55.989" v="39" actId="1076"/>
        <pc:sldMkLst>
          <pc:docMk/>
          <pc:sldMk cId="2602714301" sldId="324"/>
        </pc:sldMkLst>
        <pc:spChg chg="del">
          <ac:chgData name="Jaya Singh" userId="e7aaa781497f4519" providerId="LiveId" clId="{0C178F0E-7BDE-4CB5-AF17-A9FA66C93FB3}" dt="2025-01-20T15:59:59.809" v="1"/>
          <ac:spMkLst>
            <pc:docMk/>
            <pc:sldMk cId="2602714301" sldId="324"/>
            <ac:spMk id="2" creationId="{50738E74-61E0-6745-CAC6-CBCF2E1282B9}"/>
          </ac:spMkLst>
        </pc:spChg>
        <pc:spChg chg="add del">
          <ac:chgData name="Jaya Singh" userId="e7aaa781497f4519" providerId="LiveId" clId="{0C178F0E-7BDE-4CB5-AF17-A9FA66C93FB3}" dt="2025-01-20T16:00:37.875" v="5" actId="478"/>
          <ac:spMkLst>
            <pc:docMk/>
            <pc:sldMk cId="2602714301" sldId="324"/>
            <ac:spMk id="3" creationId="{3237E085-0D7D-F3DB-A108-469707CF4579}"/>
          </ac:spMkLst>
        </pc:spChg>
        <pc:spChg chg="add mod">
          <ac:chgData name="Jaya Singh" userId="e7aaa781497f4519" providerId="LiveId" clId="{0C178F0E-7BDE-4CB5-AF17-A9FA66C93FB3}" dt="2025-01-20T16:00:09.734" v="2" actId="207"/>
          <ac:spMkLst>
            <pc:docMk/>
            <pc:sldMk cId="2602714301" sldId="324"/>
            <ac:spMk id="5" creationId="{6C0D0D2F-CC81-BCFC-FF03-A27674150E82}"/>
          </ac:spMkLst>
        </pc:spChg>
        <pc:spChg chg="add mod">
          <ac:chgData name="Jaya Singh" userId="e7aaa781497f4519" providerId="LiveId" clId="{0C178F0E-7BDE-4CB5-AF17-A9FA66C93FB3}" dt="2025-01-20T16:00:34.646" v="4"/>
          <ac:spMkLst>
            <pc:docMk/>
            <pc:sldMk cId="2602714301" sldId="324"/>
            <ac:spMk id="6" creationId="{5DCDE20A-CDEE-9C9E-A119-1673F15F7741}"/>
          </ac:spMkLst>
        </pc:spChg>
        <pc:spChg chg="add mod">
          <ac:chgData name="Jaya Singh" userId="e7aaa781497f4519" providerId="LiveId" clId="{0C178F0E-7BDE-4CB5-AF17-A9FA66C93FB3}" dt="2025-01-20T16:01:09.791" v="11" actId="207"/>
          <ac:spMkLst>
            <pc:docMk/>
            <pc:sldMk cId="2602714301" sldId="324"/>
            <ac:spMk id="7" creationId="{9CE7E985-B0FC-0AB6-BC4C-BA30F972CCB2}"/>
          </ac:spMkLst>
        </pc:spChg>
        <pc:spChg chg="add mod">
          <ac:chgData name="Jaya Singh" userId="e7aaa781497f4519" providerId="LiveId" clId="{0C178F0E-7BDE-4CB5-AF17-A9FA66C93FB3}" dt="2025-01-20T16:02:00.776" v="18" actId="14100"/>
          <ac:spMkLst>
            <pc:docMk/>
            <pc:sldMk cId="2602714301" sldId="324"/>
            <ac:spMk id="8" creationId="{C1D382A2-6273-3451-1847-21F1D217E259}"/>
          </ac:spMkLst>
        </pc:spChg>
        <pc:spChg chg="add mod">
          <ac:chgData name="Jaya Singh" userId="e7aaa781497f4519" providerId="LiveId" clId="{0C178F0E-7BDE-4CB5-AF17-A9FA66C93FB3}" dt="2025-01-20T16:03:42.407" v="36" actId="1076"/>
          <ac:spMkLst>
            <pc:docMk/>
            <pc:sldMk cId="2602714301" sldId="324"/>
            <ac:spMk id="9" creationId="{9980C884-BD12-C774-2B4D-9B2E9BD38D36}"/>
          </ac:spMkLst>
        </pc:spChg>
        <pc:spChg chg="add mod">
          <ac:chgData name="Jaya Singh" userId="e7aaa781497f4519" providerId="LiveId" clId="{0C178F0E-7BDE-4CB5-AF17-A9FA66C93FB3}" dt="2025-01-20T16:03:45.897" v="37" actId="1076"/>
          <ac:spMkLst>
            <pc:docMk/>
            <pc:sldMk cId="2602714301" sldId="324"/>
            <ac:spMk id="10" creationId="{3713AF6F-59DE-C161-5ADE-1B7FCD5417E8}"/>
          </ac:spMkLst>
        </pc:spChg>
        <pc:spChg chg="add mod">
          <ac:chgData name="Jaya Singh" userId="e7aaa781497f4519" providerId="LiveId" clId="{0C178F0E-7BDE-4CB5-AF17-A9FA66C93FB3}" dt="2025-01-20T16:03:50.806" v="38" actId="1076"/>
          <ac:spMkLst>
            <pc:docMk/>
            <pc:sldMk cId="2602714301" sldId="324"/>
            <ac:spMk id="11" creationId="{813FF216-D7A4-C936-A749-45D271338CF9}"/>
          </ac:spMkLst>
        </pc:spChg>
        <pc:spChg chg="add mod">
          <ac:chgData name="Jaya Singh" userId="e7aaa781497f4519" providerId="LiveId" clId="{0C178F0E-7BDE-4CB5-AF17-A9FA66C93FB3}" dt="2025-01-20T16:03:55.989" v="39" actId="1076"/>
          <ac:spMkLst>
            <pc:docMk/>
            <pc:sldMk cId="2602714301" sldId="324"/>
            <ac:spMk id="12" creationId="{81F8B620-7163-5492-5D4C-232F4B106C53}"/>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xmlns=""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a:p>
        </p:txBody>
      </p:sp>
      <p:sp>
        <p:nvSpPr>
          <p:cNvPr id="4" name="Footer Placeholder 3">
            <a:extLst>
              <a:ext uri="{FF2B5EF4-FFF2-40B4-BE49-F238E27FC236}">
                <a16:creationId xmlns:a16="http://schemas.microsoft.com/office/drawing/2014/main" xmlns=""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xmlns=""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0476683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2508814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019397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87667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1779146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xmlns="" id="{BA5D5A72-CB6F-F8DE-E2C9-90459C8C3DC1}"/>
              </a:ext>
              <a:ext uri="{C183D7F6-B498-43B3-948B-1728B52AA6E4}">
                <adec:decorative xmlns:adec="http://schemas.microsoft.com/office/drawing/2017/decorative" xmlns=""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xmlns="" id="{E66FD7FF-2869-7902-36B2-2B229AB9AB19}"/>
              </a:ext>
              <a:ext uri="{C183D7F6-B498-43B3-948B-1728B52AA6E4}">
                <adec:decorative xmlns:adec="http://schemas.microsoft.com/office/drawing/2017/decorative" xmlns=""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xmlns="" id="{B1457C88-4472-81CF-02AF-4421E0A3084B}"/>
              </a:ext>
              <a:ext uri="{C183D7F6-B498-43B3-948B-1728B52AA6E4}">
                <adec:decorative xmlns:adec="http://schemas.microsoft.com/office/drawing/2017/decorative" xmlns=""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xmlns="" id="{D014917C-8694-B4A4-A211-0F31F00E247E}"/>
              </a:ext>
              <a:ext uri="{C183D7F6-B498-43B3-948B-1728B52AA6E4}">
                <adec:decorative xmlns:adec="http://schemas.microsoft.com/office/drawing/2017/decorative" xmlns=""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0" name="Freeform 9">
            <a:extLst>
              <a:ext uri="{FF2B5EF4-FFF2-40B4-BE49-F238E27FC236}">
                <a16:creationId xmlns:a16="http://schemas.microsoft.com/office/drawing/2014/main" xmlns="" id="{A7DB6972-BB75-254A-BA88-C0C3E6E93BDB}"/>
              </a:ext>
              <a:ext uri="{C183D7F6-B498-43B3-948B-1728B52AA6E4}">
                <adec:decorative xmlns:adec="http://schemas.microsoft.com/office/drawing/2017/decorative" xmlns=""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0" name="Image 2">
            <a:extLst>
              <a:ext uri="{FF2B5EF4-FFF2-40B4-BE49-F238E27FC236}">
                <a16:creationId xmlns:a16="http://schemas.microsoft.com/office/drawing/2014/main" xmlns="" id="{790E862E-398F-571C-EC2C-3D17164DE059}"/>
              </a:ext>
              <a:ext uri="{C183D7F6-B498-43B3-948B-1728B52AA6E4}">
                <adec:decorative xmlns:adec="http://schemas.microsoft.com/office/drawing/2017/decorative" xmlns=""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6" name="Title 1">
            <a:extLst>
              <a:ext uri="{FF2B5EF4-FFF2-40B4-BE49-F238E27FC236}">
                <a16:creationId xmlns:a16="http://schemas.microsoft.com/office/drawing/2014/main" xmlns=""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a:t>Click to add title</a:t>
            </a:r>
          </a:p>
        </p:txBody>
      </p:sp>
      <p:sp>
        <p:nvSpPr>
          <p:cNvPr id="4" name="Text Placeholder 54">
            <a:extLst>
              <a:ext uri="{FF2B5EF4-FFF2-40B4-BE49-F238E27FC236}">
                <a16:creationId xmlns:a16="http://schemas.microsoft.com/office/drawing/2014/main" xmlns=""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a:t>Click to add subtitle</a:t>
            </a:r>
          </a:p>
        </p:txBody>
      </p:sp>
      <p:sp>
        <p:nvSpPr>
          <p:cNvPr id="9" name="Content Placeholder 2">
            <a:extLst>
              <a:ext uri="{FF2B5EF4-FFF2-40B4-BE49-F238E27FC236}">
                <a16:creationId xmlns:a16="http://schemas.microsoft.com/office/drawing/2014/main" xmlns=""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0" name="Slide Number Placeholder 2">
            <a:extLst>
              <a:ext uri="{FF2B5EF4-FFF2-40B4-BE49-F238E27FC236}">
                <a16:creationId xmlns:a16="http://schemas.microsoft.com/office/drawing/2014/main" xmlns=""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xmlns="" id="{D5595DD5-43B0-252F-8BC6-6B74340C5BC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a:t>Click to add title</a:t>
            </a:r>
          </a:p>
        </p:txBody>
      </p:sp>
      <p:sp>
        <p:nvSpPr>
          <p:cNvPr id="49" name="Freeform 48">
            <a:extLst>
              <a:ext uri="{FF2B5EF4-FFF2-40B4-BE49-F238E27FC236}">
                <a16:creationId xmlns:a16="http://schemas.microsoft.com/office/drawing/2014/main" xmlns="" id="{BC3A3767-6C5E-8188-0A49-955BBACE37F0}"/>
              </a:ext>
              <a:ext uri="{C183D7F6-B498-43B3-948B-1728B52AA6E4}">
                <adec:decorative xmlns:adec="http://schemas.microsoft.com/office/drawing/2017/decorative" xmlns=""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a:p>
        </p:txBody>
      </p:sp>
      <p:sp>
        <p:nvSpPr>
          <p:cNvPr id="16" name="Content Placeholder 3">
            <a:extLst>
              <a:ext uri="{FF2B5EF4-FFF2-40B4-BE49-F238E27FC236}">
                <a16:creationId xmlns:a16="http://schemas.microsoft.com/office/drawing/2014/main" xmlns=""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Content Placeholder 3">
            <a:extLst>
              <a:ext uri="{FF2B5EF4-FFF2-40B4-BE49-F238E27FC236}">
                <a16:creationId xmlns:a16="http://schemas.microsoft.com/office/drawing/2014/main" xmlns=""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7" name="Slide Number Placeholder 2">
            <a:extLst>
              <a:ext uri="{FF2B5EF4-FFF2-40B4-BE49-F238E27FC236}">
                <a16:creationId xmlns:a16="http://schemas.microsoft.com/office/drawing/2014/main" xmlns=""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pic>
        <p:nvPicPr>
          <p:cNvPr id="43" name="Graphic 42">
            <a:extLst>
              <a:ext uri="{FF2B5EF4-FFF2-40B4-BE49-F238E27FC236}">
                <a16:creationId xmlns:a16="http://schemas.microsoft.com/office/drawing/2014/main" xmlns="" id="{C6639AD7-128F-B39D-B45F-0F22A2C6D68B}"/>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xmlns="" id="{48479A23-C29C-C711-510C-05B69B882268}"/>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xmlns="" id="{F3DC42FA-4B8F-2EFC-CAB4-1CCAB93BEB7B}"/>
              </a:ext>
              <a:ext uri="{C183D7F6-B498-43B3-948B-1728B52AA6E4}">
                <adec:decorative xmlns:adec="http://schemas.microsoft.com/office/drawing/2017/decorative" xmlns=""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a:t>Click to add title</a:t>
            </a:r>
          </a:p>
        </p:txBody>
      </p:sp>
      <p:sp>
        <p:nvSpPr>
          <p:cNvPr id="14" name="Content Placeholder 5">
            <a:extLst>
              <a:ext uri="{FF2B5EF4-FFF2-40B4-BE49-F238E27FC236}">
                <a16:creationId xmlns:a16="http://schemas.microsoft.com/office/drawing/2014/main" xmlns=""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2">
            <a:extLst>
              <a:ext uri="{FF2B5EF4-FFF2-40B4-BE49-F238E27FC236}">
                <a16:creationId xmlns:a16="http://schemas.microsoft.com/office/drawing/2014/main" xmlns=""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xmlns="" id="{AEF1F750-031C-BDB7-BD7B-9CBE17406FDB}"/>
              </a:ext>
              <a:ext uri="{C183D7F6-B498-43B3-948B-1728B52AA6E4}">
                <adec:decorative xmlns:adec="http://schemas.microsoft.com/office/drawing/2017/decorative" xmlns=""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a:extLst>
              <a:ext uri="{FF2B5EF4-FFF2-40B4-BE49-F238E27FC236}">
                <a16:creationId xmlns:a16="http://schemas.microsoft.com/office/drawing/2014/main" xmlns="" id="{FEB515B5-2D9F-58E1-6E3C-CCBF105D891E}"/>
              </a:ext>
              <a:ext uri="{C183D7F6-B498-43B3-948B-1728B52AA6E4}">
                <adec:decorative xmlns:adec="http://schemas.microsoft.com/office/drawing/2017/decorative" xmlns=""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a:extLst>
              <a:ext uri="{FF2B5EF4-FFF2-40B4-BE49-F238E27FC236}">
                <a16:creationId xmlns:a16="http://schemas.microsoft.com/office/drawing/2014/main" xmlns="" id="{5CCFEDF9-5B69-87BA-8A33-35033DA4013F}"/>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a:t>Click to add title</a:t>
            </a:r>
          </a:p>
        </p:txBody>
      </p:sp>
      <p:sp>
        <p:nvSpPr>
          <p:cNvPr id="6" name="Subtitle 2">
            <a:extLst>
              <a:ext uri="{FF2B5EF4-FFF2-40B4-BE49-F238E27FC236}">
                <a16:creationId xmlns:a16="http://schemas.microsoft.com/office/drawing/2014/main" xmlns=""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xmlns="" id="{2C6B5F91-ABF5-D0B6-E43F-40CEDC3A6DF8}"/>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xmlns="" id="{A52D64F1-27B6-A1E5-4F44-A6029FAB307B}"/>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p:txBody>
          <a:bodyPr anchor="ctr" anchorCtr="0"/>
          <a:lstStyle/>
          <a:p>
            <a:r>
              <a:rPr lang="en-US"/>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xmlns="" id="{A626DE4B-D4E5-B36A-89FA-7C0E87AFC31D}"/>
              </a:ext>
              <a:ext uri="{C183D7F6-B498-43B3-948B-1728B52AA6E4}">
                <adec:decorative xmlns:adec="http://schemas.microsoft.com/office/drawing/2017/decorative" xmlns=""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xmlns="" id="{95243571-BE64-3777-F992-88FC43A60537}"/>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ADFAE2CB-0EAD-E788-FCB7-FB12F6939199}"/>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xmlns="" id="{CAA6B609-D718-DB49-892F-7E49376CC913}"/>
              </a:ext>
              <a:ext uri="{C183D7F6-B498-43B3-948B-1728B52AA6E4}">
                <adec:decorative xmlns:adec="http://schemas.microsoft.com/office/drawing/2017/decorative" xmlns=""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75923D9E-9381-3D11-B31A-1BF5C97F35B0}"/>
              </a:ext>
              <a:ext uri="{C183D7F6-B498-43B3-948B-1728B52AA6E4}">
                <adec:decorative xmlns:adec="http://schemas.microsoft.com/office/drawing/2017/decorative" xmlns=""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xmlns=""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xmlns=""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xmlns="" id="{0F297964-0B81-31DC-6D6D-1414832238B1}"/>
              </a:ext>
              <a:ext uri="{C183D7F6-B498-43B3-948B-1728B52AA6E4}">
                <adec:decorative xmlns:adec="http://schemas.microsoft.com/office/drawing/2017/decorative" xmlns=""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xmlns=""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xmlns=""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a:extLst>
              <a:ext uri="{FF2B5EF4-FFF2-40B4-BE49-F238E27FC236}">
                <a16:creationId xmlns:a16="http://schemas.microsoft.com/office/drawing/2014/main" xmlns="" id="{EFFAEAD9-58A9-096B-C6D0-58F7AD08EB20}"/>
              </a:ext>
              <a:ext uri="{C183D7F6-B498-43B3-948B-1728B52AA6E4}">
                <adec:decorative xmlns:adec="http://schemas.microsoft.com/office/drawing/2017/decorative" xmlns=""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xmlns=""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a:t>Click to add title</a:t>
            </a:r>
          </a:p>
        </p:txBody>
      </p:sp>
      <p:sp>
        <p:nvSpPr>
          <p:cNvPr id="13" name="Content Placeholder 2">
            <a:extLst>
              <a:ext uri="{FF2B5EF4-FFF2-40B4-BE49-F238E27FC236}">
                <a16:creationId xmlns:a16="http://schemas.microsoft.com/office/drawing/2014/main" xmlns=""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add text</a:t>
            </a:r>
          </a:p>
          <a:p>
            <a:pPr lvl="1"/>
            <a:r>
              <a:rPr lang="en-US"/>
              <a:t>Second level</a:t>
            </a:r>
          </a:p>
          <a:p>
            <a:pPr lvl="2"/>
            <a:r>
              <a:rPr lang="en-US"/>
              <a:t>Third level</a:t>
            </a:r>
          </a:p>
        </p:txBody>
      </p:sp>
      <p:sp>
        <p:nvSpPr>
          <p:cNvPr id="3" name="Slide Number Placeholder 2">
            <a:extLst>
              <a:ext uri="{FF2B5EF4-FFF2-40B4-BE49-F238E27FC236}">
                <a16:creationId xmlns:a16="http://schemas.microsoft.com/office/drawing/2014/main" xmlns=""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7537D12D-0FCA-3396-988D-452D3D526E3D}"/>
              </a:ext>
              <a:ext uri="{C183D7F6-B498-43B3-948B-1728B52AA6E4}">
                <adec:decorative xmlns:adec="http://schemas.microsoft.com/office/drawing/2017/decorative" xmlns=""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6" name="Rectangle 5">
            <a:extLst>
              <a:ext uri="{FF2B5EF4-FFF2-40B4-BE49-F238E27FC236}">
                <a16:creationId xmlns:a16="http://schemas.microsoft.com/office/drawing/2014/main" xmlns="" id="{11710CE8-8A83-C0D3-623E-AFCC6C6A2930}"/>
              </a:ext>
              <a:ext uri="{C183D7F6-B498-43B3-948B-1728B52AA6E4}">
                <adec:decorative xmlns:adec="http://schemas.microsoft.com/office/drawing/2017/decorative" xmlns=""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grpSp>
        <p:nvGrpSpPr>
          <p:cNvPr id="18" name="Group 17">
            <a:extLst>
              <a:ext uri="{FF2B5EF4-FFF2-40B4-BE49-F238E27FC236}">
                <a16:creationId xmlns:a16="http://schemas.microsoft.com/office/drawing/2014/main" xmlns="" id="{7AA66C80-37C3-6D28-7564-733A30B2CD8D}"/>
              </a:ext>
              <a:ext uri="{C183D7F6-B498-43B3-948B-1728B52AA6E4}">
                <adec:decorative xmlns:adec="http://schemas.microsoft.com/office/drawing/2017/decorative" xmlns=""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xmlns="" id="{D9DB7C23-E0CF-A75F-BFFD-4E7679AF4AD5}"/>
                </a:ext>
                <a:ext uri="{C183D7F6-B498-43B3-948B-1728B52AA6E4}">
                  <adec:decorative xmlns:adec="http://schemas.microsoft.com/office/drawing/2017/decorative" xmlns=""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15" name="Freeform: Shape 15">
              <a:extLst>
                <a:ext uri="{FF2B5EF4-FFF2-40B4-BE49-F238E27FC236}">
                  <a16:creationId xmlns:a16="http://schemas.microsoft.com/office/drawing/2014/main" xmlns="" id="{4D62A0CC-A0CE-403A-A167-27225B2C6083}"/>
                </a:ext>
                <a:ext uri="{C183D7F6-B498-43B3-948B-1728B52AA6E4}">
                  <adec:decorative xmlns:adec="http://schemas.microsoft.com/office/drawing/2017/decorative" xmlns=""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Image 2">
              <a:extLst>
                <a:ext uri="{FF2B5EF4-FFF2-40B4-BE49-F238E27FC236}">
                  <a16:creationId xmlns:a16="http://schemas.microsoft.com/office/drawing/2014/main" xmlns="" id="{F8AD83DA-A293-6D56-F606-7C98C403A3F7}"/>
                </a:ext>
                <a:ext uri="{C183D7F6-B498-43B3-948B-1728B52AA6E4}">
                  <adec:decorative xmlns:adec="http://schemas.microsoft.com/office/drawing/2017/decorative" xmlns=""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a:t>Click to add title</a:t>
            </a:r>
          </a:p>
        </p:txBody>
      </p:sp>
      <p:sp>
        <p:nvSpPr>
          <p:cNvPr id="8" name="Picture Placeholder 7">
            <a:extLst>
              <a:ext uri="{FF2B5EF4-FFF2-40B4-BE49-F238E27FC236}">
                <a16:creationId xmlns:a16="http://schemas.microsoft.com/office/drawing/2014/main" xmlns=""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86F8B46B-EF6E-BC12-09E2-0F3B779197B4}"/>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2" name="Rectangle 21">
            <a:extLst>
              <a:ext uri="{FF2B5EF4-FFF2-40B4-BE49-F238E27FC236}">
                <a16:creationId xmlns:a16="http://schemas.microsoft.com/office/drawing/2014/main" xmlns="" id="{5D7B4F11-E150-473B-98F5-6E6AC9646863}"/>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6" name="Freeform 35">
            <a:extLst>
              <a:ext uri="{FF2B5EF4-FFF2-40B4-BE49-F238E27FC236}">
                <a16:creationId xmlns:a16="http://schemas.microsoft.com/office/drawing/2014/main" xmlns="" id="{A8E2FA61-C047-21BB-AA50-F84AD7685498}"/>
              </a:ext>
              <a:ext uri="{C183D7F6-B498-43B3-948B-1728B52AA6E4}">
                <adec:decorative xmlns:adec="http://schemas.microsoft.com/office/drawing/2017/decorative" xmlns=""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3" name="Freeform 32">
            <a:extLst>
              <a:ext uri="{FF2B5EF4-FFF2-40B4-BE49-F238E27FC236}">
                <a16:creationId xmlns:a16="http://schemas.microsoft.com/office/drawing/2014/main" xmlns="" id="{1A2791BA-760E-9FA5-8743-D0B699FC9835}"/>
              </a:ext>
              <a:ext uri="{C183D7F6-B498-43B3-948B-1728B52AA6E4}">
                <adec:decorative xmlns:adec="http://schemas.microsoft.com/office/drawing/2017/decorative" xmlns=""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4" name="Title 1">
            <a:extLst>
              <a:ext uri="{FF2B5EF4-FFF2-40B4-BE49-F238E27FC236}">
                <a16:creationId xmlns:a16="http://schemas.microsoft.com/office/drawing/2014/main" xmlns=""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a:t>Click to add text</a:t>
            </a:r>
          </a:p>
        </p:txBody>
      </p:sp>
      <p:sp>
        <p:nvSpPr>
          <p:cNvPr id="5" name="Content Placeholder 2">
            <a:extLst>
              <a:ext uri="{FF2B5EF4-FFF2-40B4-BE49-F238E27FC236}">
                <a16:creationId xmlns:a16="http://schemas.microsoft.com/office/drawing/2014/main" xmlns=""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52" name="Picture Placeholder 7">
            <a:extLst>
              <a:ext uri="{FF2B5EF4-FFF2-40B4-BE49-F238E27FC236}">
                <a16:creationId xmlns:a16="http://schemas.microsoft.com/office/drawing/2014/main" xmlns=""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xmlns="" id="{2A3EC91E-4089-D366-06D3-3E66F93DFAF3}"/>
              </a:ext>
              <a:ext uri="{C183D7F6-B498-43B3-948B-1728B52AA6E4}">
                <adec:decorative xmlns:adec="http://schemas.microsoft.com/office/drawing/2017/decorative" xmlns=""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xmlns="" id="{70F595E1-C910-3710-90E9-AF5FFCE05861}"/>
              </a:ext>
              <a:ext uri="{C183D7F6-B498-43B3-948B-1728B52AA6E4}">
                <adec:decorative xmlns:adec="http://schemas.microsoft.com/office/drawing/2017/decorative" xmlns=""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xmlns="" id="{AA39EF58-54F1-4AC9-1D83-2E7DEEAAEA6A}"/>
              </a:ext>
              <a:ext uri="{C183D7F6-B498-43B3-948B-1728B52AA6E4}">
                <adec:decorative xmlns:adec="http://schemas.microsoft.com/office/drawing/2017/decorative" xmlns=""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xmlns="" id="{0C320934-59CC-4123-C7C1-FEEE89F3045F}"/>
              </a:ext>
              <a:ext uri="{C183D7F6-B498-43B3-948B-1728B52AA6E4}">
                <adec:decorative xmlns:adec="http://schemas.microsoft.com/office/drawing/2017/decorative" xmlns=""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Image 4">
            <a:extLst>
              <a:ext uri="{FF2B5EF4-FFF2-40B4-BE49-F238E27FC236}">
                <a16:creationId xmlns:a16="http://schemas.microsoft.com/office/drawing/2014/main" xmlns="" id="{EC46DC71-C12A-96C8-3FE2-AA95AB58B349}"/>
              </a:ext>
              <a:ext uri="{C183D7F6-B498-43B3-948B-1728B52AA6E4}">
                <adec:decorative xmlns:adec="http://schemas.microsoft.com/office/drawing/2017/decorative" xmlns=""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a:t>Click to add title</a:t>
            </a:r>
          </a:p>
        </p:txBody>
      </p:sp>
      <p:sp>
        <p:nvSpPr>
          <p:cNvPr id="13" name="Content Placeholder 3">
            <a:extLst>
              <a:ext uri="{FF2B5EF4-FFF2-40B4-BE49-F238E27FC236}">
                <a16:creationId xmlns:a16="http://schemas.microsoft.com/office/drawing/2014/main" xmlns=""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2">
            <a:extLst>
              <a:ext uri="{FF2B5EF4-FFF2-40B4-BE49-F238E27FC236}">
                <a16:creationId xmlns:a16="http://schemas.microsoft.com/office/drawing/2014/main" xmlns=""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xmlns=""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a:t>Click to add title</a:t>
            </a:r>
          </a:p>
        </p:txBody>
      </p:sp>
      <p:sp>
        <p:nvSpPr>
          <p:cNvPr id="11" name="Image 0">
            <a:extLst>
              <a:ext uri="{FF2B5EF4-FFF2-40B4-BE49-F238E27FC236}">
                <a16:creationId xmlns:a16="http://schemas.microsoft.com/office/drawing/2014/main" xmlns="" id="{CD2D664E-6702-6607-A37E-2E996144917C}"/>
              </a:ext>
              <a:ext uri="{C183D7F6-B498-43B3-948B-1728B52AA6E4}">
                <adec:decorative xmlns:adec="http://schemas.microsoft.com/office/drawing/2017/decorative" xmlns=""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a:extLst>
              <a:ext uri="{FF2B5EF4-FFF2-40B4-BE49-F238E27FC236}">
                <a16:creationId xmlns:a16="http://schemas.microsoft.com/office/drawing/2014/main" xmlns="" id="{951C5737-DF7E-D671-AC74-9E488335BCA2}"/>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xmlns="" id="{F232A1E1-DD38-15EA-6CA1-A84950EC43F0}"/>
              </a:ext>
              <a:ext uri="{C183D7F6-B498-43B3-948B-1728B52AA6E4}">
                <adec:decorative xmlns:adec="http://schemas.microsoft.com/office/drawing/2017/decorative" xmlns=""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a:extLst>
              <a:ext uri="{FF2B5EF4-FFF2-40B4-BE49-F238E27FC236}">
                <a16:creationId xmlns:a16="http://schemas.microsoft.com/office/drawing/2014/main" xmlns="" id="{B9036D42-A06F-E6EE-BB91-8BAF045198BE}"/>
              </a:ext>
              <a:ext uri="{C183D7F6-B498-43B3-948B-1728B52AA6E4}">
                <adec:decorative xmlns:adec="http://schemas.microsoft.com/office/drawing/2017/decorative" xmlns=""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a:extLst>
              <a:ext uri="{FF2B5EF4-FFF2-40B4-BE49-F238E27FC236}">
                <a16:creationId xmlns:a16="http://schemas.microsoft.com/office/drawing/2014/main" xmlns="" id="{86E0540C-3355-A50D-AC61-047B54B70C64}"/>
              </a:ext>
              <a:ext uri="{C183D7F6-B498-43B3-948B-1728B52AA6E4}">
                <adec:decorative xmlns:adec="http://schemas.microsoft.com/office/drawing/2017/decorative" xmlns=""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xmlns=""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 name="Content Placeholder 2">
            <a:extLst>
              <a:ext uri="{FF2B5EF4-FFF2-40B4-BE49-F238E27FC236}">
                <a16:creationId xmlns:a16="http://schemas.microsoft.com/office/drawing/2014/main" xmlns=""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xmlns="" id="{3C7B0BB3-A5CA-7C72-DC39-AD00EC90964C}"/>
              </a:ext>
              <a:ext uri="{C183D7F6-B498-43B3-948B-1728B52AA6E4}">
                <adec:decorative xmlns:adec="http://schemas.microsoft.com/office/drawing/2017/decorative" xmlns=""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8" name="Freeform 17">
            <a:extLst>
              <a:ext uri="{FF2B5EF4-FFF2-40B4-BE49-F238E27FC236}">
                <a16:creationId xmlns:a16="http://schemas.microsoft.com/office/drawing/2014/main" xmlns="" id="{07871527-68A5-0A5C-F5A6-A80523BAC92F}"/>
              </a:ext>
              <a:ext uri="{C183D7F6-B498-43B3-948B-1728B52AA6E4}">
                <adec:decorative xmlns:adec="http://schemas.microsoft.com/office/drawing/2017/decorative" xmlns=""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13">
            <a:extLst>
              <a:ext uri="{FF2B5EF4-FFF2-40B4-BE49-F238E27FC236}">
                <a16:creationId xmlns:a16="http://schemas.microsoft.com/office/drawing/2014/main" xmlns="" id="{CEB118B3-9B06-AD11-738A-7A0651F98B7E}"/>
              </a:ext>
              <a:ext uri="{C183D7F6-B498-43B3-948B-1728B52AA6E4}">
                <adec:decorative xmlns:adec="http://schemas.microsoft.com/office/drawing/2017/decorative" xmlns=""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15">
            <a:extLst>
              <a:ext uri="{FF2B5EF4-FFF2-40B4-BE49-F238E27FC236}">
                <a16:creationId xmlns:a16="http://schemas.microsoft.com/office/drawing/2014/main" xmlns="" id="{0EA94262-504E-06F2-F383-E832C37B1250}"/>
              </a:ext>
              <a:ext uri="{C183D7F6-B498-43B3-948B-1728B52AA6E4}">
                <adec:decorative xmlns:adec="http://schemas.microsoft.com/office/drawing/2017/decorative" xmlns=""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Title 19">
            <a:extLst>
              <a:ext uri="{FF2B5EF4-FFF2-40B4-BE49-F238E27FC236}">
                <a16:creationId xmlns:a16="http://schemas.microsoft.com/office/drawing/2014/main" xmlns=""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a:t>Click to add title</a:t>
            </a:r>
          </a:p>
        </p:txBody>
      </p:sp>
      <p:sp>
        <p:nvSpPr>
          <p:cNvPr id="19" name="Slide Number Placeholder 2">
            <a:extLst>
              <a:ext uri="{FF2B5EF4-FFF2-40B4-BE49-F238E27FC236}">
                <a16:creationId xmlns:a16="http://schemas.microsoft.com/office/drawing/2014/main" xmlns=""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
        <p:nvSpPr>
          <p:cNvPr id="23" name="Content Placeholder 3">
            <a:extLst>
              <a:ext uri="{FF2B5EF4-FFF2-40B4-BE49-F238E27FC236}">
                <a16:creationId xmlns:a16="http://schemas.microsoft.com/office/drawing/2014/main" xmlns=""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25" name="Content Placeholder 5">
            <a:extLst>
              <a:ext uri="{FF2B5EF4-FFF2-40B4-BE49-F238E27FC236}">
                <a16:creationId xmlns:a16="http://schemas.microsoft.com/office/drawing/2014/main" xmlns=""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xmlns="" id="{376CF4B8-1811-BD21-43A7-560AC4724F3B}"/>
              </a:ext>
              <a:ext uri="{C183D7F6-B498-43B3-948B-1728B52AA6E4}">
                <adec:decorative xmlns:adec="http://schemas.microsoft.com/office/drawing/2017/decorative" xmlns=""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34" name="Rectangle 33">
            <a:extLst>
              <a:ext uri="{FF2B5EF4-FFF2-40B4-BE49-F238E27FC236}">
                <a16:creationId xmlns:a16="http://schemas.microsoft.com/office/drawing/2014/main" xmlns="" id="{30B7B4F0-D3BC-63DF-6429-F771BE5A3270}"/>
              </a:ext>
              <a:ext uri="{C183D7F6-B498-43B3-948B-1728B52AA6E4}">
                <adec:decorative xmlns:adec="http://schemas.microsoft.com/office/drawing/2017/decorative" xmlns=""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 name="Title 1">
            <a:extLst>
              <a:ext uri="{FF2B5EF4-FFF2-40B4-BE49-F238E27FC236}">
                <a16:creationId xmlns:a16="http://schemas.microsoft.com/office/drawing/2014/main" xmlns=""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a:t>Click to add title</a:t>
            </a:r>
          </a:p>
        </p:txBody>
      </p:sp>
      <p:sp>
        <p:nvSpPr>
          <p:cNvPr id="5" name="Content Placeholder 2">
            <a:extLst>
              <a:ext uri="{FF2B5EF4-FFF2-40B4-BE49-F238E27FC236}">
                <a16:creationId xmlns:a16="http://schemas.microsoft.com/office/drawing/2014/main" xmlns=""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p:txBody>
      </p:sp>
      <p:sp>
        <p:nvSpPr>
          <p:cNvPr id="3" name="Content Placeholder 2">
            <a:extLst>
              <a:ext uri="{FF2B5EF4-FFF2-40B4-BE49-F238E27FC236}">
                <a16:creationId xmlns:a16="http://schemas.microsoft.com/office/drawing/2014/main" xmlns=""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31" name="Picture Placeholder 30">
            <a:extLst>
              <a:ext uri="{FF2B5EF4-FFF2-40B4-BE49-F238E27FC236}">
                <a16:creationId xmlns:a16="http://schemas.microsoft.com/office/drawing/2014/main" xmlns=""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a:t>Click to add picture</a:t>
            </a:r>
          </a:p>
        </p:txBody>
      </p:sp>
      <p:grpSp>
        <p:nvGrpSpPr>
          <p:cNvPr id="32" name="Group 31">
            <a:extLst>
              <a:ext uri="{FF2B5EF4-FFF2-40B4-BE49-F238E27FC236}">
                <a16:creationId xmlns:a16="http://schemas.microsoft.com/office/drawing/2014/main" xmlns="" id="{B9152F76-E42E-3D76-6BDB-2FA0D69216AD}"/>
              </a:ext>
              <a:ext uri="{C183D7F6-B498-43B3-948B-1728B52AA6E4}">
                <adec:decorative xmlns:adec="http://schemas.microsoft.com/office/drawing/2017/decorative" xmlns=""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xmlns="" id="{ED0348C7-D83F-0AD7-2539-41219A795693}"/>
                </a:ext>
                <a:ext uri="{C183D7F6-B498-43B3-948B-1728B52AA6E4}">
                  <adec:decorative xmlns:adec="http://schemas.microsoft.com/office/drawing/2017/decorative" xmlns=""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1" name="Freeform: Shape 25">
              <a:extLst>
                <a:ext uri="{FF2B5EF4-FFF2-40B4-BE49-F238E27FC236}">
                  <a16:creationId xmlns:a16="http://schemas.microsoft.com/office/drawing/2014/main" xmlns="" id="{E911AA2D-BE77-278D-CD2E-2EB3E180F3B8}"/>
                </a:ext>
                <a:ext uri="{C183D7F6-B498-43B3-948B-1728B52AA6E4}">
                  <adec:decorative xmlns:adec="http://schemas.microsoft.com/office/drawing/2017/decorative" xmlns=""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2" name="Freeform: Shape 15">
              <a:extLst>
                <a:ext uri="{FF2B5EF4-FFF2-40B4-BE49-F238E27FC236}">
                  <a16:creationId xmlns:a16="http://schemas.microsoft.com/office/drawing/2014/main" xmlns="" id="{B6CE0BA6-C0FD-AC39-6C31-8477E0CAFDB0}"/>
                </a:ext>
                <a:ext uri="{C183D7F6-B498-43B3-948B-1728B52AA6E4}">
                  <adec:decorative xmlns:adec="http://schemas.microsoft.com/office/drawing/2017/decorative" xmlns=""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3" name="Image 2">
              <a:extLst>
                <a:ext uri="{FF2B5EF4-FFF2-40B4-BE49-F238E27FC236}">
                  <a16:creationId xmlns:a16="http://schemas.microsoft.com/office/drawing/2014/main" xmlns="" id="{666AD1A4-36DE-12F3-BB78-BA678A59572C}"/>
                </a:ext>
                <a:ext uri="{C183D7F6-B498-43B3-948B-1728B52AA6E4}">
                  <adec:decorative xmlns:adec="http://schemas.microsoft.com/office/drawing/2017/decorative" xmlns=""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grpSp>
      <p:sp>
        <p:nvSpPr>
          <p:cNvPr id="44" name="Slide Number Placeholder 2">
            <a:extLst>
              <a:ext uri="{FF2B5EF4-FFF2-40B4-BE49-F238E27FC236}">
                <a16:creationId xmlns:a16="http://schemas.microsoft.com/office/drawing/2014/main" xmlns=""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xmlns="" id="{28259CF0-6BC5-3693-6F49-C4489C07C317}"/>
              </a:ext>
              <a:ext uri="{C183D7F6-B498-43B3-948B-1728B52AA6E4}">
                <adec:decorative xmlns:adec="http://schemas.microsoft.com/office/drawing/2017/decorative" xmlns=""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a:p>
        </p:txBody>
      </p:sp>
      <p:sp>
        <p:nvSpPr>
          <p:cNvPr id="26" name="Image 4">
            <a:extLst>
              <a:ext uri="{FF2B5EF4-FFF2-40B4-BE49-F238E27FC236}">
                <a16:creationId xmlns:a16="http://schemas.microsoft.com/office/drawing/2014/main" xmlns="" id="{9019DA73-2516-F3D2-ECDB-620C90483DB3}"/>
              </a:ext>
              <a:ext uri="{C183D7F6-B498-43B3-948B-1728B52AA6E4}">
                <adec:decorative xmlns:adec="http://schemas.microsoft.com/office/drawing/2017/decorative" xmlns=""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xmlns="" id="{5665DA82-D253-8EC5-5DFB-F0266ED9FBB4}"/>
              </a:ext>
              <a:ext uri="{C183D7F6-B498-43B3-948B-1728B52AA6E4}">
                <adec:decorative xmlns:adec="http://schemas.microsoft.com/office/drawing/2017/decorative" xmlns=""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a:p>
        </p:txBody>
      </p:sp>
      <p:pic>
        <p:nvPicPr>
          <p:cNvPr id="21" name="Image 2">
            <a:extLst>
              <a:ext uri="{FF2B5EF4-FFF2-40B4-BE49-F238E27FC236}">
                <a16:creationId xmlns:a16="http://schemas.microsoft.com/office/drawing/2014/main" xmlns="" id="{A8B7F1F1-806C-8D65-7340-220A0C4653C8}"/>
              </a:ext>
              <a:ext uri="{C183D7F6-B498-43B3-948B-1728B52AA6E4}">
                <adec:decorative xmlns:adec="http://schemas.microsoft.com/office/drawing/2017/decorative" xmlns=""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xmlns="" id="{E76518D4-6149-BA03-3BE5-6A13A792C115}"/>
              </a:ext>
              <a:ext uri="{C183D7F6-B498-43B3-948B-1728B52AA6E4}">
                <adec:decorative xmlns:adec="http://schemas.microsoft.com/office/drawing/2017/decorative" xmlns=""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p>
        </p:txBody>
      </p:sp>
      <p:sp>
        <p:nvSpPr>
          <p:cNvPr id="30" name="Content Placeholder 2">
            <a:extLst>
              <a:ext uri="{FF2B5EF4-FFF2-40B4-BE49-F238E27FC236}">
                <a16:creationId xmlns:a16="http://schemas.microsoft.com/office/drawing/2014/main" xmlns=""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a:t>Click to add text</a:t>
            </a:r>
          </a:p>
          <a:p>
            <a:pPr lvl="1"/>
            <a:r>
              <a:rPr lang="en-US"/>
              <a:t>Second level</a:t>
            </a:r>
          </a:p>
          <a:p>
            <a:pPr lvl="2"/>
            <a:r>
              <a:rPr lang="en-US"/>
              <a:t>Third level</a:t>
            </a:r>
          </a:p>
        </p:txBody>
      </p:sp>
      <p:sp>
        <p:nvSpPr>
          <p:cNvPr id="10" name="Picture Placeholder 9">
            <a:extLst>
              <a:ext uri="{FF2B5EF4-FFF2-40B4-BE49-F238E27FC236}">
                <a16:creationId xmlns:a16="http://schemas.microsoft.com/office/drawing/2014/main" xmlns=""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p>
        </p:txBody>
      </p:sp>
      <p:sp>
        <p:nvSpPr>
          <p:cNvPr id="20" name="Slide Number Placeholder 2">
            <a:extLst>
              <a:ext uri="{FF2B5EF4-FFF2-40B4-BE49-F238E27FC236}">
                <a16:creationId xmlns:a16="http://schemas.microsoft.com/office/drawing/2014/main" xmlns=""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7FF65-A536-F639-8591-ED024C223308}"/>
              </a:ext>
            </a:extLst>
          </p:cNvPr>
          <p:cNvSpPr>
            <a:spLocks noGrp="1"/>
          </p:cNvSpPr>
          <p:nvPr>
            <p:ph type="ctrTitle"/>
          </p:nvPr>
        </p:nvSpPr>
        <p:spPr>
          <a:xfrm>
            <a:off x="2899790" y="810227"/>
            <a:ext cx="6392421" cy="3831221"/>
          </a:xfrm>
        </p:spPr>
        <p:txBody>
          <a:bodyPr anchor="ctr"/>
          <a:lstStyle/>
          <a:p>
            <a:r>
              <a:rPr lang="en-US"/>
              <a:t>CRIME RATE PREDICTION USING MACHINE LEARNING</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136FCF6-982C-CC37-9625-3EBFC7E7DD13}"/>
              </a:ext>
            </a:extLst>
          </p:cNvPr>
          <p:cNvSpPr>
            <a:spLocks noGrp="1"/>
          </p:cNvSpPr>
          <p:nvPr>
            <p:ph type="title"/>
          </p:nvPr>
        </p:nvSpPr>
        <p:spPr>
          <a:xfrm>
            <a:off x="1546589" y="202521"/>
            <a:ext cx="9879437" cy="980844"/>
          </a:xfrm>
        </p:spPr>
        <p:txBody>
          <a:bodyPr/>
          <a:lstStyle/>
          <a:p>
            <a:pPr marL="0" indent="0">
              <a:lnSpc>
                <a:spcPts val="5400"/>
              </a:lnSpc>
              <a:buNone/>
            </a:pPr>
            <a:r>
              <a:rPr lang="en-US" sz="3600">
                <a:solidFill>
                  <a:schemeClr val="accent6">
                    <a:lumMod val="75000"/>
                  </a:schemeClr>
                </a:solidFill>
                <a:latin typeface="Arial Rounded MT Bold" panose="020F0704030504030204" pitchFamily="34" charset="0"/>
                <a:ea typeface="Prompt Medium" panose="00000600000000000000" pitchFamily="34" charset="-122"/>
                <a:cs typeface="Prompt Medium" panose="00000600000000000000" pitchFamily="34" charset="-120"/>
              </a:rPr>
              <a:t>The Dataset</a:t>
            </a:r>
            <a:endParaRPr lang="en-US" sz="3600">
              <a:solidFill>
                <a:schemeClr val="accent6">
                  <a:lumMod val="75000"/>
                </a:schemeClr>
              </a:solidFill>
              <a:latin typeface="Arial Rounded MT Bold" panose="020F0704030504030204" pitchFamily="34" charset="0"/>
            </a:endParaRPr>
          </a:p>
        </p:txBody>
      </p:sp>
      <p:sp>
        <p:nvSpPr>
          <p:cNvPr id="2" name="Slide Number Placeholder 1">
            <a:extLst>
              <a:ext uri="{FF2B5EF4-FFF2-40B4-BE49-F238E27FC236}">
                <a16:creationId xmlns:a16="http://schemas.microsoft.com/office/drawing/2014/main" xmlns="" id="{A913EEC9-16E3-6C86-97D0-A7EC7EA09CD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10</a:t>
            </a:fld>
            <a:endParaRPr lang="en-US"/>
          </a:p>
        </p:txBody>
      </p:sp>
      <p:sp>
        <p:nvSpPr>
          <p:cNvPr id="8" name="Text 1">
            <a:extLst>
              <a:ext uri="{FF2B5EF4-FFF2-40B4-BE49-F238E27FC236}">
                <a16:creationId xmlns:a16="http://schemas.microsoft.com/office/drawing/2014/main" xmlns="" id="{B9EFAD64-4FAF-7E82-3816-25FEE35A11C0}"/>
              </a:ext>
            </a:extLst>
          </p:cNvPr>
          <p:cNvSpPr/>
          <p:nvPr/>
        </p:nvSpPr>
        <p:spPr>
          <a:xfrm>
            <a:off x="792528" y="1295648"/>
            <a:ext cx="10640647" cy="693354"/>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3100"/>
              </a:lnSpc>
              <a:buNone/>
            </a:pPr>
            <a:r>
              <a:rPr lang="en-US" sz="16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The dataset utilized for this project is sourced from the National Crime Records Bureau (NCRB) of India, providing a comprehensive overview of crime statistics from 2014 to 2024. The dataset encompasses detailed information on various crime categories, including murder, rape, theft, and assault.</a:t>
            </a:r>
            <a:endParaRPr lang="en-US" sz="160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9" name="Shape 2">
            <a:extLst>
              <a:ext uri="{FF2B5EF4-FFF2-40B4-BE49-F238E27FC236}">
                <a16:creationId xmlns:a16="http://schemas.microsoft.com/office/drawing/2014/main" xmlns="" id="{460B8DB7-88D3-6D4A-CBC7-BAC602015793}"/>
              </a:ext>
            </a:extLst>
          </p:cNvPr>
          <p:cNvSpPr/>
          <p:nvPr/>
        </p:nvSpPr>
        <p:spPr>
          <a:xfrm>
            <a:off x="785379" y="2684206"/>
            <a:ext cx="3606291" cy="3775782"/>
          </a:xfrm>
          <a:prstGeom prst="roundRect">
            <a:avLst>
              <a:gd name="adj" fmla="val 2507"/>
            </a:avLst>
          </a:prstGeom>
          <a:solidFill>
            <a:srgbClr val="F5CDCE"/>
          </a:solidFill>
          <a:ln w="15240">
            <a:solidFill>
              <a:srgbClr val="6D4562"/>
            </a:solidFill>
            <a:prstDash val="solid"/>
          </a:ln>
        </p:spPr>
      </p:sp>
      <p:sp>
        <p:nvSpPr>
          <p:cNvPr id="10" name="Shape 2">
            <a:extLst>
              <a:ext uri="{FF2B5EF4-FFF2-40B4-BE49-F238E27FC236}">
                <a16:creationId xmlns:a16="http://schemas.microsoft.com/office/drawing/2014/main" xmlns="" id="{E35B08F7-C2AD-9DA8-6BDE-3FEFB5181F7A}"/>
              </a:ext>
            </a:extLst>
          </p:cNvPr>
          <p:cNvSpPr/>
          <p:nvPr/>
        </p:nvSpPr>
        <p:spPr>
          <a:xfrm>
            <a:off x="7951557" y="2684206"/>
            <a:ext cx="3481618" cy="3775782"/>
          </a:xfrm>
          <a:prstGeom prst="roundRect">
            <a:avLst>
              <a:gd name="adj" fmla="val 2507"/>
            </a:avLst>
          </a:prstGeom>
          <a:solidFill>
            <a:srgbClr val="F5CDCE"/>
          </a:solidFill>
          <a:ln w="15240">
            <a:solidFill>
              <a:srgbClr val="6D4562"/>
            </a:solidFill>
            <a:prstDash val="solid"/>
          </a:ln>
        </p:spPr>
      </p:sp>
      <p:sp>
        <p:nvSpPr>
          <p:cNvPr id="11" name="Shape 2">
            <a:extLst>
              <a:ext uri="{FF2B5EF4-FFF2-40B4-BE49-F238E27FC236}">
                <a16:creationId xmlns:a16="http://schemas.microsoft.com/office/drawing/2014/main" xmlns="" id="{0A9FC911-A3C4-D961-8F1F-A300C5355BFF}"/>
              </a:ext>
            </a:extLst>
          </p:cNvPr>
          <p:cNvSpPr/>
          <p:nvPr/>
        </p:nvSpPr>
        <p:spPr>
          <a:xfrm>
            <a:off x="4484712" y="2684206"/>
            <a:ext cx="3373802" cy="3775782"/>
          </a:xfrm>
          <a:prstGeom prst="roundRect">
            <a:avLst>
              <a:gd name="adj" fmla="val 2507"/>
            </a:avLst>
          </a:prstGeom>
          <a:solidFill>
            <a:srgbClr val="F5CDCE"/>
          </a:solidFill>
          <a:ln w="15240">
            <a:solidFill>
              <a:srgbClr val="6D4562"/>
            </a:solidFill>
            <a:prstDash val="solid"/>
          </a:ln>
        </p:spPr>
      </p:sp>
      <p:sp>
        <p:nvSpPr>
          <p:cNvPr id="12" name="Text 4">
            <a:extLst>
              <a:ext uri="{FF2B5EF4-FFF2-40B4-BE49-F238E27FC236}">
                <a16:creationId xmlns:a16="http://schemas.microsoft.com/office/drawing/2014/main" xmlns="" id="{9AC1BBFB-EBC9-49CE-0CFA-E079BD38C214}"/>
              </a:ext>
            </a:extLst>
          </p:cNvPr>
          <p:cNvSpPr/>
          <p:nvPr/>
        </p:nvSpPr>
        <p:spPr>
          <a:xfrm>
            <a:off x="1034426" y="2871552"/>
            <a:ext cx="3108195" cy="2098840"/>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50"/>
              </a:lnSpc>
              <a:buNone/>
            </a:pPr>
            <a:r>
              <a:rPr lang="en-US" b="1">
                <a:solidFill>
                  <a:srgbClr val="1F2C8F"/>
                </a:solidFill>
                <a:latin typeface="Mongolian Baiti" panose="03000500000000000000" pitchFamily="66" charset="0"/>
                <a:ea typeface="Open Sans" panose="020B0606030504020204" pitchFamily="34" charset="-122"/>
                <a:cs typeface="Mongolian Baiti" panose="03000500000000000000" pitchFamily="66" charset="0"/>
              </a:rPr>
              <a:t>Data Availability</a:t>
            </a:r>
          </a:p>
          <a:p>
            <a:pPr marL="0" indent="0" algn="ctr">
              <a:lnSpc>
                <a:spcPts val="2850"/>
              </a:lnSpc>
              <a:buNone/>
            </a:pPr>
            <a:r>
              <a:rPr lang="en-US" sz="1600">
                <a:solidFill>
                  <a:srgbClr val="1F2C8F"/>
                </a:solidFill>
                <a:latin typeface="Mongolian Baiti" panose="03000500000000000000" pitchFamily="66" charset="0"/>
                <a:ea typeface="Open Sans" panose="020B0606030504020204" pitchFamily="34" charset="-122"/>
                <a:cs typeface="Mongolian Baiti" panose="03000500000000000000" pitchFamily="66" charset="0"/>
              </a:rPr>
              <a:t>The dataset is prepared manually based on publications available on the National Crime Rate Bureau (NCRB) official website.</a:t>
            </a:r>
            <a:endParaRPr lang="en-US" sz="1600">
              <a:solidFill>
                <a:srgbClr val="1F2C8F"/>
              </a:solidFill>
              <a:latin typeface="Mongolian Baiti" panose="03000500000000000000" pitchFamily="66" charset="0"/>
              <a:cs typeface="Mongolian Baiti" panose="03000500000000000000" pitchFamily="66" charset="0"/>
            </a:endParaRPr>
          </a:p>
        </p:txBody>
      </p:sp>
      <p:sp>
        <p:nvSpPr>
          <p:cNvPr id="13" name="Text 7">
            <a:extLst>
              <a:ext uri="{FF2B5EF4-FFF2-40B4-BE49-F238E27FC236}">
                <a16:creationId xmlns:a16="http://schemas.microsoft.com/office/drawing/2014/main" xmlns="" id="{0E130DA9-517E-5664-9BB0-71EFA28C97C1}"/>
              </a:ext>
            </a:extLst>
          </p:cNvPr>
          <p:cNvSpPr/>
          <p:nvPr/>
        </p:nvSpPr>
        <p:spPr>
          <a:xfrm>
            <a:off x="4565342" y="2871552"/>
            <a:ext cx="3212541" cy="2261087"/>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50"/>
              </a:lnSpc>
              <a:buNone/>
            </a:pPr>
            <a:r>
              <a:rPr lang="en-US" b="1">
                <a:solidFill>
                  <a:srgbClr val="1F2C8F"/>
                </a:solidFill>
                <a:latin typeface="Mongolian Baiti" panose="03000500000000000000" pitchFamily="66" charset="0"/>
                <a:ea typeface="Open Sans" panose="020B0606030504020204" pitchFamily="34" charset="-122"/>
                <a:cs typeface="Mongolian Baiti" panose="03000500000000000000" pitchFamily="66" charset="0"/>
              </a:rPr>
              <a:t>Scope</a:t>
            </a:r>
          </a:p>
          <a:p>
            <a:pPr marL="0" indent="0" algn="ctr">
              <a:lnSpc>
                <a:spcPts val="2850"/>
              </a:lnSpc>
              <a:buNone/>
            </a:pPr>
            <a:r>
              <a:rPr lang="en-US" sz="1600">
                <a:solidFill>
                  <a:srgbClr val="1F2C8F"/>
                </a:solidFill>
                <a:latin typeface="Mongolian Baiti" panose="03000500000000000000" pitchFamily="66" charset="0"/>
                <a:ea typeface="Open Sans" panose="020B0606030504020204" pitchFamily="34" charset="-122"/>
                <a:cs typeface="Mongolian Baiti" panose="03000500000000000000" pitchFamily="66" charset="0"/>
              </a:rPr>
              <a:t>The data provides statistics on the number of crimes committed in 19 Indian metropolitan cities during the year 2014 to 2024.</a:t>
            </a:r>
            <a:endParaRPr lang="en-US" sz="1600">
              <a:solidFill>
                <a:srgbClr val="1F2C8F"/>
              </a:solidFill>
              <a:latin typeface="Mongolian Baiti" panose="03000500000000000000" pitchFamily="66" charset="0"/>
              <a:cs typeface="Mongolian Baiti" panose="03000500000000000000" pitchFamily="66" charset="0"/>
            </a:endParaRPr>
          </a:p>
        </p:txBody>
      </p:sp>
      <p:sp>
        <p:nvSpPr>
          <p:cNvPr id="14" name="Text 10">
            <a:extLst>
              <a:ext uri="{FF2B5EF4-FFF2-40B4-BE49-F238E27FC236}">
                <a16:creationId xmlns:a16="http://schemas.microsoft.com/office/drawing/2014/main" xmlns="" id="{B746510A-E432-382A-A797-72CC15B4DFC8}"/>
              </a:ext>
            </a:extLst>
          </p:cNvPr>
          <p:cNvSpPr/>
          <p:nvPr/>
        </p:nvSpPr>
        <p:spPr>
          <a:xfrm>
            <a:off x="8001653" y="2871552"/>
            <a:ext cx="3381426" cy="2359209"/>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850"/>
              </a:lnSpc>
              <a:buNone/>
            </a:pPr>
            <a:r>
              <a:rPr lang="en-US" sz="1600" b="1">
                <a:solidFill>
                  <a:srgbClr val="1F2C8F"/>
                </a:solidFill>
                <a:latin typeface="Mongolian Baiti" panose="03000500000000000000" pitchFamily="66" charset="0"/>
                <a:ea typeface="Open Sans" panose="020B0606030504020204" pitchFamily="34" charset="-122"/>
                <a:cs typeface="Mongolian Baiti" panose="03000500000000000000" pitchFamily="66" charset="0"/>
              </a:rPr>
              <a:t>Crime Categories</a:t>
            </a:r>
          </a:p>
          <a:p>
            <a:pPr marL="0" indent="0" algn="ctr">
              <a:lnSpc>
                <a:spcPts val="2850"/>
              </a:lnSpc>
              <a:buNone/>
            </a:pPr>
            <a:r>
              <a:rPr lang="en-US" sz="1400">
                <a:solidFill>
                  <a:srgbClr val="1F2C8F"/>
                </a:solidFill>
                <a:latin typeface="Mongolian Baiti" panose="03000500000000000000" pitchFamily="66" charset="0"/>
                <a:ea typeface="Open Sans" panose="020B0606030504020204" pitchFamily="34" charset="-122"/>
                <a:cs typeface="Mongolian Baiti" panose="03000500000000000000" pitchFamily="66" charset="0"/>
              </a:rPr>
              <a:t>It includes statistics on 10 different categories of crime, including murder, kidnapping, crime against women, crime against children, crime committed by juveniles, crime against senior citizens, crime against SC, crime against ST, economic offenses, and cyber. </a:t>
            </a:r>
            <a:r>
              <a:rPr lang="en-US" sz="1400">
                <a:solidFill>
                  <a:srgbClr val="1F2C8F"/>
                </a:solidFill>
                <a:latin typeface="Open Sans" panose="020B0606030504020204" pitchFamily="34" charset="0"/>
                <a:ea typeface="Open Sans" panose="020B0606030504020204" pitchFamily="34" charset="-122"/>
                <a:cs typeface="Open Sans" panose="020B0606030504020204" pitchFamily="34" charset="-120"/>
              </a:rPr>
              <a:t>crimes.</a:t>
            </a:r>
            <a:endParaRPr lang="en-US" sz="1400">
              <a:solidFill>
                <a:srgbClr val="1F2C8F"/>
              </a:solidFill>
            </a:endParaRPr>
          </a:p>
        </p:txBody>
      </p:sp>
    </p:spTree>
    <p:extLst>
      <p:ext uri="{BB962C8B-B14F-4D97-AF65-F5344CB8AC3E}">
        <p14:creationId xmlns:p14="http://schemas.microsoft.com/office/powerpoint/2010/main" val="3969996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8D62608-F5E4-7EC0-5EF0-4F988DDDEC5B}"/>
              </a:ext>
            </a:extLst>
          </p:cNvPr>
          <p:cNvSpPr>
            <a:spLocks noGrp="1"/>
          </p:cNvSpPr>
          <p:nvPr>
            <p:ph type="title"/>
          </p:nvPr>
        </p:nvSpPr>
        <p:spPr>
          <a:xfrm>
            <a:off x="2199493" y="193070"/>
            <a:ext cx="9875463" cy="999746"/>
          </a:xfrm>
        </p:spPr>
        <p:txBody>
          <a:bodyPr/>
          <a:lstStyle/>
          <a:p>
            <a:pPr marL="0" indent="0">
              <a:lnSpc>
                <a:spcPts val="4550"/>
              </a:lnSpc>
              <a:buNone/>
            </a:pPr>
            <a:r>
              <a:rPr lang="en-US" sz="3600">
                <a:solidFill>
                  <a:srgbClr val="1F2C8F"/>
                </a:solidFill>
                <a:latin typeface="Arial Rounded MT Bold" panose="020F0704030504030204" pitchFamily="34" charset="0"/>
                <a:ea typeface="Prompt Medium" panose="00000600000000000000" pitchFamily="34" charset="-122"/>
                <a:cs typeface="Prompt Medium" panose="00000600000000000000" pitchFamily="34" charset="-120"/>
              </a:rPr>
              <a:t>Tools and Technologies Used</a:t>
            </a:r>
            <a:endParaRPr lang="en-US" sz="3600">
              <a:solidFill>
                <a:srgbClr val="1F2C8F"/>
              </a:solidFill>
              <a:latin typeface="Arial Rounded MT Bold" panose="020F0704030504030204" pitchFamily="34" charset="0"/>
            </a:endParaRPr>
          </a:p>
        </p:txBody>
      </p:sp>
      <p:sp>
        <p:nvSpPr>
          <p:cNvPr id="2" name="Slide Number Placeholder 1">
            <a:extLst>
              <a:ext uri="{FF2B5EF4-FFF2-40B4-BE49-F238E27FC236}">
                <a16:creationId xmlns:a16="http://schemas.microsoft.com/office/drawing/2014/main" xmlns=""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a:p>
        </p:txBody>
      </p:sp>
      <p:sp>
        <p:nvSpPr>
          <p:cNvPr id="8" name="Text 1">
            <a:extLst>
              <a:ext uri="{FF2B5EF4-FFF2-40B4-BE49-F238E27FC236}">
                <a16:creationId xmlns:a16="http://schemas.microsoft.com/office/drawing/2014/main" xmlns="" id="{5D111FC0-F0EA-B2E0-202B-18719C4C226D}"/>
              </a:ext>
            </a:extLst>
          </p:cNvPr>
          <p:cNvSpPr/>
          <p:nvPr/>
        </p:nvSpPr>
        <p:spPr>
          <a:xfrm>
            <a:off x="1419659" y="1423035"/>
            <a:ext cx="9018816" cy="1477481"/>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600"/>
              </a:lnSpc>
              <a:buNone/>
            </a:pPr>
            <a:r>
              <a:rPr lang="en-US" sz="16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The development of this crime prediction system utilizes a combination of powerful tools and technologies. We leverage Python, a versatile programming language renowned for its data analysis capabilities, along with popular libraries such as Pandas for data manipulation, </a:t>
            </a:r>
            <a:r>
              <a:rPr lang="en-US" sz="1600" dirty="0" err="1">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Scikit</a:t>
            </a:r>
            <a:r>
              <a:rPr lang="en-US" sz="16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-learn for machine learning algorithms and Databases.</a:t>
            </a:r>
            <a:endParaRPr lang="en-US" sz="1600" dirty="0">
              <a:solidFill>
                <a:srgbClr val="1F2C8F"/>
              </a:solidFill>
              <a:latin typeface="Mongolian Baiti" panose="03000500000000000000" pitchFamily="66" charset="0"/>
              <a:cs typeface="Mongolian Baiti" panose="03000500000000000000" pitchFamily="66" charset="0"/>
            </a:endParaRPr>
          </a:p>
        </p:txBody>
      </p:sp>
      <p:sp>
        <p:nvSpPr>
          <p:cNvPr id="9" name="Text 5">
            <a:extLst>
              <a:ext uri="{FF2B5EF4-FFF2-40B4-BE49-F238E27FC236}">
                <a16:creationId xmlns:a16="http://schemas.microsoft.com/office/drawing/2014/main" xmlns="" id="{C2F78679-77DC-0067-C092-371AFD44A1C1}"/>
              </a:ext>
            </a:extLst>
          </p:cNvPr>
          <p:cNvSpPr/>
          <p:nvPr/>
        </p:nvSpPr>
        <p:spPr>
          <a:xfrm>
            <a:off x="1419659" y="3023310"/>
            <a:ext cx="3057049" cy="100298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600"/>
              </a:lnSpc>
              <a:buNone/>
            </a:pPr>
            <a:r>
              <a:rPr lang="en-US" b="1">
                <a:solidFill>
                  <a:srgbClr val="1F2C8F"/>
                </a:solidFill>
                <a:latin typeface="Mongolian Baiti" panose="03000500000000000000" pitchFamily="66" charset="0"/>
                <a:cs typeface="Mongolian Baiti" panose="03000500000000000000" pitchFamily="66" charset="0"/>
              </a:rPr>
              <a:t>Front-end</a:t>
            </a:r>
          </a:p>
          <a:p>
            <a:pPr marL="0" indent="0" algn="just">
              <a:lnSpc>
                <a:spcPts val="2600"/>
              </a:lnSpc>
              <a:buNone/>
            </a:pPr>
            <a:r>
              <a:rPr lang="en-US" sz="1600">
                <a:solidFill>
                  <a:srgbClr val="1F2C8F"/>
                </a:solidFill>
                <a:latin typeface="Mongolian Baiti" panose="03000500000000000000" pitchFamily="66" charset="0"/>
                <a:cs typeface="Mongolian Baiti" panose="03000500000000000000" pitchFamily="66" charset="0"/>
              </a:rPr>
              <a:t>HTML and CSS are used for the user interface, allowing users to interact with the system through web pages </a:t>
            </a:r>
            <a:r>
              <a:rPr lang="en-US" sz="1600">
                <a:solidFill>
                  <a:schemeClr val="bg1"/>
                </a:solidFill>
                <a:latin typeface="Mongolian Baiti" panose="03000500000000000000" pitchFamily="66" charset="0"/>
                <a:cs typeface="Mongolian Baiti" panose="03000500000000000000" pitchFamily="66" charset="0"/>
              </a:rPr>
              <a:t>for adding city, year &amp; type of crime.</a:t>
            </a:r>
          </a:p>
        </p:txBody>
      </p:sp>
      <p:sp>
        <p:nvSpPr>
          <p:cNvPr id="10" name="Text 9">
            <a:extLst>
              <a:ext uri="{FF2B5EF4-FFF2-40B4-BE49-F238E27FC236}">
                <a16:creationId xmlns:a16="http://schemas.microsoft.com/office/drawing/2014/main" xmlns="" id="{3ED95B5D-0400-2D45-95A0-4EB9569EDFB9}"/>
              </a:ext>
            </a:extLst>
          </p:cNvPr>
          <p:cNvSpPr/>
          <p:nvPr/>
        </p:nvSpPr>
        <p:spPr>
          <a:xfrm>
            <a:off x="5929067" y="3018301"/>
            <a:ext cx="3057049" cy="668655"/>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600"/>
              </a:lnSpc>
              <a:buNone/>
            </a:pPr>
            <a:r>
              <a:rPr lang="en-US" b="1"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Back-end</a:t>
            </a:r>
          </a:p>
          <a:p>
            <a:pPr marL="0" indent="0" algn="just">
              <a:lnSpc>
                <a:spcPts val="2600"/>
              </a:lnSpc>
              <a:buNone/>
            </a:pPr>
            <a:r>
              <a:rPr lang="en-US" sz="16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Python, versatile programming language for data analysis and machine learning.</a:t>
            </a:r>
            <a:endParaRPr lang="en-US" sz="1600" dirty="0">
              <a:solidFill>
                <a:srgbClr val="1F2C8F"/>
              </a:solidFill>
              <a:latin typeface="Mongolian Baiti" panose="03000500000000000000" pitchFamily="66" charset="0"/>
              <a:cs typeface="Mongolian Baiti" panose="03000500000000000000" pitchFamily="66" charset="0"/>
            </a:endParaRPr>
          </a:p>
        </p:txBody>
      </p:sp>
      <p:sp>
        <p:nvSpPr>
          <p:cNvPr id="11" name="Text 13">
            <a:extLst>
              <a:ext uri="{FF2B5EF4-FFF2-40B4-BE49-F238E27FC236}">
                <a16:creationId xmlns:a16="http://schemas.microsoft.com/office/drawing/2014/main" xmlns="" id="{B2282C46-A969-F8FA-28CA-EA05667D45AA}"/>
              </a:ext>
            </a:extLst>
          </p:cNvPr>
          <p:cNvSpPr/>
          <p:nvPr/>
        </p:nvSpPr>
        <p:spPr>
          <a:xfrm>
            <a:off x="2199493" y="4844799"/>
            <a:ext cx="3057049" cy="100298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600"/>
              </a:lnSpc>
              <a:buNone/>
            </a:pPr>
            <a:r>
              <a:rPr lang="en-US" b="1">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Database</a:t>
            </a:r>
          </a:p>
          <a:p>
            <a:pPr marL="0" indent="0" algn="just">
              <a:lnSpc>
                <a:spcPts val="2600"/>
              </a:lnSpc>
              <a:buNone/>
            </a:pPr>
            <a:r>
              <a:rPr lang="en-US" sz="16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MySQL database is used to securely store and manage all the related data.</a:t>
            </a:r>
            <a:endParaRPr lang="en-US" sz="1600">
              <a:solidFill>
                <a:srgbClr val="1F2C8F"/>
              </a:solidFill>
              <a:latin typeface="Mongolian Baiti" panose="03000500000000000000" pitchFamily="66" charset="0"/>
              <a:cs typeface="Mongolian Baiti" panose="03000500000000000000" pitchFamily="66" charset="0"/>
            </a:endParaRPr>
          </a:p>
        </p:txBody>
      </p:sp>
      <p:sp>
        <p:nvSpPr>
          <p:cNvPr id="14" name="Text 17">
            <a:extLst>
              <a:ext uri="{FF2B5EF4-FFF2-40B4-BE49-F238E27FC236}">
                <a16:creationId xmlns:a16="http://schemas.microsoft.com/office/drawing/2014/main" xmlns="" id="{20359799-F41D-A53C-AF95-6AE5E5EBEAD1}"/>
              </a:ext>
            </a:extLst>
          </p:cNvPr>
          <p:cNvSpPr/>
          <p:nvPr/>
        </p:nvSpPr>
        <p:spPr>
          <a:xfrm>
            <a:off x="7381426" y="4844800"/>
            <a:ext cx="3057049" cy="100298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600"/>
              </a:lnSpc>
              <a:buNone/>
            </a:pPr>
            <a:r>
              <a:rPr lang="en-US" b="1"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Libraries</a:t>
            </a:r>
          </a:p>
          <a:p>
            <a:pPr marL="0" indent="0" algn="just">
              <a:lnSpc>
                <a:spcPts val="2600"/>
              </a:lnSpc>
              <a:buNone/>
            </a:pPr>
            <a:r>
              <a:rPr lang="en-US" sz="16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Pandas, </a:t>
            </a:r>
            <a:r>
              <a:rPr lang="en-US" sz="1600" dirty="0" err="1">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Scikit</a:t>
            </a:r>
            <a:r>
              <a:rPr lang="en-US" sz="16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-learn a machine learning library for data manipulation, analysis and algorithms.</a:t>
            </a:r>
            <a:endParaRPr lang="en-US" sz="1600" dirty="0">
              <a:solidFill>
                <a:srgbClr val="1F2C8F"/>
              </a:solidFill>
              <a:latin typeface="Mongolian Baiti" panose="03000500000000000000" pitchFamily="66" charset="0"/>
              <a:cs typeface="Mongolian Baiti" panose="03000500000000000000" pitchFamily="66" charset="0"/>
            </a:endParaRPr>
          </a:p>
        </p:txBody>
      </p:sp>
      <p:sp>
        <p:nvSpPr>
          <p:cNvPr id="15" name="Shape 2">
            <a:extLst>
              <a:ext uri="{FF2B5EF4-FFF2-40B4-BE49-F238E27FC236}">
                <a16:creationId xmlns:a16="http://schemas.microsoft.com/office/drawing/2014/main" xmlns="" id="{D1EFF76A-2452-1F58-3A82-0D934E4ECC08}"/>
              </a:ext>
            </a:extLst>
          </p:cNvPr>
          <p:cNvSpPr/>
          <p:nvPr/>
        </p:nvSpPr>
        <p:spPr>
          <a:xfrm>
            <a:off x="2054942" y="2998620"/>
            <a:ext cx="301417" cy="375557"/>
          </a:xfrm>
          <a:prstGeom prst="roundRect">
            <a:avLst>
              <a:gd name="adj" fmla="val 18669"/>
            </a:avLst>
          </a:prstGeom>
          <a:solidFill>
            <a:srgbClr val="F5CDCE"/>
          </a:solidFill>
          <a:ln w="7620">
            <a:solidFill>
              <a:srgbClr val="6D4562"/>
            </a:solidFill>
            <a:prstDash val="solid"/>
          </a:ln>
        </p:spPr>
        <p:txBody>
          <a:bodyPr/>
          <a:lstStyle/>
          <a:p>
            <a:r>
              <a:rPr lang="en-IN" b="1"/>
              <a:t>1</a:t>
            </a:r>
          </a:p>
        </p:txBody>
      </p:sp>
      <p:sp>
        <p:nvSpPr>
          <p:cNvPr id="16" name="Shape 2">
            <a:extLst>
              <a:ext uri="{FF2B5EF4-FFF2-40B4-BE49-F238E27FC236}">
                <a16:creationId xmlns:a16="http://schemas.microsoft.com/office/drawing/2014/main" xmlns="" id="{FC5DC026-3FCC-D800-F1A0-9B9A30588E60}"/>
              </a:ext>
            </a:extLst>
          </p:cNvPr>
          <p:cNvSpPr/>
          <p:nvPr/>
        </p:nvSpPr>
        <p:spPr>
          <a:xfrm>
            <a:off x="8096864" y="4759340"/>
            <a:ext cx="301417" cy="375557"/>
          </a:xfrm>
          <a:prstGeom prst="roundRect">
            <a:avLst>
              <a:gd name="adj" fmla="val 18669"/>
            </a:avLst>
          </a:prstGeom>
          <a:solidFill>
            <a:srgbClr val="F5CDCE"/>
          </a:solidFill>
          <a:ln w="7620">
            <a:solidFill>
              <a:srgbClr val="6D4562"/>
            </a:solidFill>
            <a:prstDash val="solid"/>
          </a:ln>
        </p:spPr>
        <p:txBody>
          <a:bodyPr/>
          <a:lstStyle/>
          <a:p>
            <a:r>
              <a:rPr lang="en-IN" b="1"/>
              <a:t>4</a:t>
            </a:r>
          </a:p>
        </p:txBody>
      </p:sp>
      <p:sp>
        <p:nvSpPr>
          <p:cNvPr id="17" name="Shape 2">
            <a:extLst>
              <a:ext uri="{FF2B5EF4-FFF2-40B4-BE49-F238E27FC236}">
                <a16:creationId xmlns:a16="http://schemas.microsoft.com/office/drawing/2014/main" xmlns="" id="{FC99A173-2CC1-2F44-9F05-868AB0415AF1}"/>
              </a:ext>
            </a:extLst>
          </p:cNvPr>
          <p:cNvSpPr/>
          <p:nvPr/>
        </p:nvSpPr>
        <p:spPr>
          <a:xfrm>
            <a:off x="2907360" y="4758594"/>
            <a:ext cx="301417" cy="375557"/>
          </a:xfrm>
          <a:prstGeom prst="roundRect">
            <a:avLst>
              <a:gd name="adj" fmla="val 18669"/>
            </a:avLst>
          </a:prstGeom>
          <a:solidFill>
            <a:srgbClr val="F5CDCE"/>
          </a:solidFill>
          <a:ln w="7620">
            <a:solidFill>
              <a:srgbClr val="6D4562"/>
            </a:solidFill>
            <a:prstDash val="solid"/>
          </a:ln>
        </p:spPr>
        <p:txBody>
          <a:bodyPr/>
          <a:lstStyle/>
          <a:p>
            <a:r>
              <a:rPr lang="en-IN" b="1"/>
              <a:t>3</a:t>
            </a:r>
          </a:p>
        </p:txBody>
      </p:sp>
      <p:sp>
        <p:nvSpPr>
          <p:cNvPr id="18" name="Shape 2">
            <a:extLst>
              <a:ext uri="{FF2B5EF4-FFF2-40B4-BE49-F238E27FC236}">
                <a16:creationId xmlns:a16="http://schemas.microsoft.com/office/drawing/2014/main" xmlns="" id="{2AEB2C54-F99E-6A9A-7764-CA84DADAD74F}"/>
              </a:ext>
            </a:extLst>
          </p:cNvPr>
          <p:cNvSpPr/>
          <p:nvPr/>
        </p:nvSpPr>
        <p:spPr>
          <a:xfrm>
            <a:off x="6572864" y="2973820"/>
            <a:ext cx="301417" cy="375557"/>
          </a:xfrm>
          <a:prstGeom prst="roundRect">
            <a:avLst>
              <a:gd name="adj" fmla="val 18669"/>
            </a:avLst>
          </a:prstGeom>
          <a:solidFill>
            <a:srgbClr val="F5CDCE"/>
          </a:solidFill>
          <a:ln w="7620">
            <a:solidFill>
              <a:srgbClr val="6D4562"/>
            </a:solidFill>
            <a:prstDash val="solid"/>
          </a:ln>
        </p:spPr>
        <p:txBody>
          <a:bodyPr/>
          <a:lstStyle/>
          <a:p>
            <a:r>
              <a:rPr lang="en-IN" b="1"/>
              <a:t>2</a:t>
            </a:r>
          </a:p>
        </p:txBody>
      </p:sp>
    </p:spTree>
    <p:extLst>
      <p:ext uri="{BB962C8B-B14F-4D97-AF65-F5344CB8AC3E}">
        <p14:creationId xmlns:p14="http://schemas.microsoft.com/office/powerpoint/2010/main" val="24980216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Shape 13">
            <a:extLst>
              <a:ext uri="{FF2B5EF4-FFF2-40B4-BE49-F238E27FC236}">
                <a16:creationId xmlns:a16="http://schemas.microsoft.com/office/drawing/2014/main" xmlns="" id="{8C0C62D3-DF31-F9E4-8464-25737841DEF0}"/>
              </a:ext>
            </a:extLst>
          </p:cNvPr>
          <p:cNvSpPr/>
          <p:nvPr/>
        </p:nvSpPr>
        <p:spPr>
          <a:xfrm>
            <a:off x="877771" y="5969835"/>
            <a:ext cx="598170" cy="22860"/>
          </a:xfrm>
          <a:prstGeom prst="roundRect">
            <a:avLst>
              <a:gd name="adj" fmla="val 314056"/>
            </a:avLst>
          </a:prstGeom>
          <a:solidFill>
            <a:srgbClr val="F5CDCE"/>
          </a:solidFill>
        </p:spPr>
      </p:sp>
      <p:sp>
        <p:nvSpPr>
          <p:cNvPr id="21" name="Shape 13">
            <a:extLst>
              <a:ext uri="{FF2B5EF4-FFF2-40B4-BE49-F238E27FC236}">
                <a16:creationId xmlns:a16="http://schemas.microsoft.com/office/drawing/2014/main" xmlns="" id="{BCA91B49-15F4-A171-1BAD-F549A38F201D}"/>
              </a:ext>
            </a:extLst>
          </p:cNvPr>
          <p:cNvSpPr/>
          <p:nvPr/>
        </p:nvSpPr>
        <p:spPr>
          <a:xfrm>
            <a:off x="877771" y="5318645"/>
            <a:ext cx="598170" cy="22860"/>
          </a:xfrm>
          <a:prstGeom prst="roundRect">
            <a:avLst>
              <a:gd name="adj" fmla="val 314056"/>
            </a:avLst>
          </a:prstGeom>
          <a:solidFill>
            <a:srgbClr val="F5CDCE"/>
          </a:solidFill>
        </p:spPr>
      </p:sp>
      <p:sp>
        <p:nvSpPr>
          <p:cNvPr id="22" name="Shape 13">
            <a:extLst>
              <a:ext uri="{FF2B5EF4-FFF2-40B4-BE49-F238E27FC236}">
                <a16:creationId xmlns:a16="http://schemas.microsoft.com/office/drawing/2014/main" xmlns="" id="{6A5641A0-7853-6D62-8188-6F2307C98AB5}"/>
              </a:ext>
            </a:extLst>
          </p:cNvPr>
          <p:cNvSpPr/>
          <p:nvPr/>
        </p:nvSpPr>
        <p:spPr>
          <a:xfrm>
            <a:off x="876427" y="4567235"/>
            <a:ext cx="598170" cy="22860"/>
          </a:xfrm>
          <a:prstGeom prst="roundRect">
            <a:avLst>
              <a:gd name="adj" fmla="val 314056"/>
            </a:avLst>
          </a:prstGeom>
          <a:solidFill>
            <a:srgbClr val="F5CDCE"/>
          </a:solidFill>
        </p:spPr>
      </p:sp>
      <p:sp>
        <p:nvSpPr>
          <p:cNvPr id="23" name="Shape 13">
            <a:extLst>
              <a:ext uri="{FF2B5EF4-FFF2-40B4-BE49-F238E27FC236}">
                <a16:creationId xmlns:a16="http://schemas.microsoft.com/office/drawing/2014/main" xmlns="" id="{C91F540A-B9C4-51E8-ACA0-CDFBC04D4193}"/>
              </a:ext>
            </a:extLst>
          </p:cNvPr>
          <p:cNvSpPr/>
          <p:nvPr/>
        </p:nvSpPr>
        <p:spPr>
          <a:xfrm>
            <a:off x="876427" y="3874770"/>
            <a:ext cx="598170" cy="22860"/>
          </a:xfrm>
          <a:prstGeom prst="roundRect">
            <a:avLst>
              <a:gd name="adj" fmla="val 314056"/>
            </a:avLst>
          </a:prstGeom>
          <a:solidFill>
            <a:srgbClr val="F5CDCE"/>
          </a:solidFill>
        </p:spPr>
      </p:sp>
      <p:sp>
        <p:nvSpPr>
          <p:cNvPr id="19" name="Shape 13">
            <a:extLst>
              <a:ext uri="{FF2B5EF4-FFF2-40B4-BE49-F238E27FC236}">
                <a16:creationId xmlns:a16="http://schemas.microsoft.com/office/drawing/2014/main" xmlns="" id="{43CD0917-C3DE-5B12-A177-0828FE3C6F76}"/>
              </a:ext>
            </a:extLst>
          </p:cNvPr>
          <p:cNvSpPr/>
          <p:nvPr/>
        </p:nvSpPr>
        <p:spPr>
          <a:xfrm>
            <a:off x="876427" y="3174715"/>
            <a:ext cx="598170" cy="22860"/>
          </a:xfrm>
          <a:prstGeom prst="roundRect">
            <a:avLst>
              <a:gd name="adj" fmla="val 314056"/>
            </a:avLst>
          </a:prstGeom>
          <a:solidFill>
            <a:srgbClr val="F5CDCE"/>
          </a:solidFill>
        </p:spPr>
      </p:sp>
      <p:sp>
        <p:nvSpPr>
          <p:cNvPr id="18" name="Shape 2">
            <a:extLst>
              <a:ext uri="{FF2B5EF4-FFF2-40B4-BE49-F238E27FC236}">
                <a16:creationId xmlns:a16="http://schemas.microsoft.com/office/drawing/2014/main" xmlns="" id="{2E3CB726-284E-7702-C6CE-0DC18342CA76}"/>
              </a:ext>
            </a:extLst>
          </p:cNvPr>
          <p:cNvSpPr/>
          <p:nvPr/>
        </p:nvSpPr>
        <p:spPr>
          <a:xfrm>
            <a:off x="967003" y="2517032"/>
            <a:ext cx="45719" cy="4123266"/>
          </a:xfrm>
          <a:prstGeom prst="roundRect">
            <a:avLst>
              <a:gd name="adj" fmla="val 314056"/>
            </a:avLst>
          </a:prstGeom>
          <a:solidFill>
            <a:srgbClr val="F5CDCE"/>
          </a:solidFill>
        </p:spPr>
      </p:sp>
      <p:sp>
        <p:nvSpPr>
          <p:cNvPr id="2" name="Title 1">
            <a:extLst>
              <a:ext uri="{FF2B5EF4-FFF2-40B4-BE49-F238E27FC236}">
                <a16:creationId xmlns:a16="http://schemas.microsoft.com/office/drawing/2014/main" xmlns="" id="{4730A324-0737-F0DA-1F7D-10CBE06D7C3F}"/>
              </a:ext>
            </a:extLst>
          </p:cNvPr>
          <p:cNvSpPr>
            <a:spLocks noGrp="1"/>
          </p:cNvSpPr>
          <p:nvPr>
            <p:ph type="title"/>
          </p:nvPr>
        </p:nvSpPr>
        <p:spPr>
          <a:xfrm>
            <a:off x="914400" y="186550"/>
            <a:ext cx="10511627" cy="1012785"/>
          </a:xfrm>
        </p:spPr>
        <p:txBody>
          <a:bodyPr/>
          <a:lstStyle/>
          <a:p>
            <a:pPr marL="0" indent="0">
              <a:lnSpc>
                <a:spcPts val="3700"/>
              </a:lnSpc>
              <a:buNone/>
            </a:pPr>
            <a:r>
              <a:rPr lang="en-US" sz="3600">
                <a:solidFill>
                  <a:srgbClr val="1F2C8F"/>
                </a:solidFill>
                <a:latin typeface="Arial Rounded MT Bold" panose="020F0704030504030204" pitchFamily="34" charset="0"/>
                <a:ea typeface="Prompt Medium" panose="00000600000000000000" pitchFamily="34" charset="-122"/>
                <a:cs typeface="Prompt Medium" panose="00000600000000000000" pitchFamily="34" charset="-120"/>
              </a:rPr>
              <a:t>Algorithm</a:t>
            </a:r>
            <a:endParaRPr lang="en-US" sz="3600">
              <a:solidFill>
                <a:srgbClr val="1F2C8F"/>
              </a:solidFill>
              <a:latin typeface="Arial Rounded MT Bold" panose="020F0704030504030204" pitchFamily="34" charset="0"/>
            </a:endParaRPr>
          </a:p>
        </p:txBody>
      </p:sp>
      <p:sp>
        <p:nvSpPr>
          <p:cNvPr id="3" name="Slide Number Placeholder 2">
            <a:extLst>
              <a:ext uri="{FF2B5EF4-FFF2-40B4-BE49-F238E27FC236}">
                <a16:creationId xmlns:a16="http://schemas.microsoft.com/office/drawing/2014/main" xmlns="" id="{AC21286A-7B29-3B58-1636-0F45723890AB}"/>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a:p>
        </p:txBody>
      </p:sp>
      <p:sp>
        <p:nvSpPr>
          <p:cNvPr id="7" name="Text 1">
            <a:extLst>
              <a:ext uri="{FF2B5EF4-FFF2-40B4-BE49-F238E27FC236}">
                <a16:creationId xmlns:a16="http://schemas.microsoft.com/office/drawing/2014/main" xmlns="" id="{670AB8F8-729D-086C-5772-396B50D3D27E}"/>
              </a:ext>
            </a:extLst>
          </p:cNvPr>
          <p:cNvSpPr/>
          <p:nvPr/>
        </p:nvSpPr>
        <p:spPr>
          <a:xfrm>
            <a:off x="598170" y="1229099"/>
            <a:ext cx="10915404" cy="746985"/>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150"/>
              </a:lnSpc>
              <a:buNone/>
            </a:pPr>
            <a:r>
              <a:rPr lang="en-US" sz="13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The algorithm underpinning this crime prediction system utilizes a supervised learning approach. We train a machine learning model on historical crime data, which includes factors such as location, time of day, type of crime, and demographic information. The model learns patterns and correlations within the data, allowing it to predict the likelihood of specific crimes occurring in the future. This approach allows for proactive crime prevention by identifying areas at higher risk and deploying resources accordingly.</a:t>
            </a:r>
            <a:endParaRPr lang="en-US" sz="1300" dirty="0">
              <a:solidFill>
                <a:srgbClr val="1F2C8F"/>
              </a:solidFill>
              <a:latin typeface="Mongolian Baiti" panose="03000500000000000000" pitchFamily="66" charset="0"/>
              <a:cs typeface="Mongolian Baiti" panose="03000500000000000000" pitchFamily="66" charset="0"/>
            </a:endParaRPr>
          </a:p>
        </p:txBody>
      </p:sp>
      <p:sp>
        <p:nvSpPr>
          <p:cNvPr id="8" name="Text 7">
            <a:extLst>
              <a:ext uri="{FF2B5EF4-FFF2-40B4-BE49-F238E27FC236}">
                <a16:creationId xmlns:a16="http://schemas.microsoft.com/office/drawing/2014/main" xmlns="" id="{3014B7A4-2505-4D2E-81BF-F7DBAEA0FAF3}"/>
              </a:ext>
            </a:extLst>
          </p:cNvPr>
          <p:cNvSpPr/>
          <p:nvPr/>
        </p:nvSpPr>
        <p:spPr>
          <a:xfrm>
            <a:off x="1638850" y="2867143"/>
            <a:ext cx="12237601" cy="273487"/>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Data Collection</a:t>
            </a:r>
          </a:p>
          <a:p>
            <a:pPr marL="0" indent="0" algn="l">
              <a:lnSpc>
                <a:spcPts val="2150"/>
              </a:lnSpc>
              <a:buNone/>
            </a:pPr>
            <a:r>
              <a:rPr lang="en-US" sz="13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Gathering historical crime data from various sources, including police records, news reports, and open data platforms.</a:t>
            </a:r>
            <a:endParaRPr lang="en-US" sz="1300">
              <a:solidFill>
                <a:srgbClr val="1F2C8F"/>
              </a:solidFill>
              <a:latin typeface="Mongolian Baiti" panose="03000500000000000000" pitchFamily="66" charset="0"/>
              <a:cs typeface="Mongolian Baiti" panose="03000500000000000000" pitchFamily="66" charset="0"/>
            </a:endParaRPr>
          </a:p>
        </p:txBody>
      </p:sp>
      <p:sp>
        <p:nvSpPr>
          <p:cNvPr id="9" name="Text 12">
            <a:extLst>
              <a:ext uri="{FF2B5EF4-FFF2-40B4-BE49-F238E27FC236}">
                <a16:creationId xmlns:a16="http://schemas.microsoft.com/office/drawing/2014/main" xmlns="" id="{14E05141-30A9-9F5E-8C3F-85E3DBA3B3C9}"/>
              </a:ext>
            </a:extLst>
          </p:cNvPr>
          <p:cNvSpPr/>
          <p:nvPr/>
        </p:nvSpPr>
        <p:spPr>
          <a:xfrm>
            <a:off x="1638852" y="3587489"/>
            <a:ext cx="12237601" cy="273487"/>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Data Preprocessing</a:t>
            </a:r>
          </a:p>
          <a:p>
            <a:pPr marL="0" indent="0" algn="l">
              <a:lnSpc>
                <a:spcPts val="2150"/>
              </a:lnSpc>
              <a:buNone/>
            </a:pPr>
            <a:r>
              <a:rPr lang="en-US" sz="13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Cleaning, transforming, and preparing the data for model training, addressing missing values and inconsistencies</a:t>
            </a:r>
            <a:r>
              <a:rPr lang="en-US" sz="1300">
                <a:solidFill>
                  <a:srgbClr val="DAD8E9"/>
                </a:solidFill>
                <a:latin typeface="Mukta Light" panose="02010600030101010101" pitchFamily="34" charset="-122"/>
                <a:ea typeface="Mukta Light" panose="02010600030101010101" pitchFamily="34" charset="-122"/>
                <a:cs typeface="Mukta Light" panose="02010600030101010101" pitchFamily="34" charset="-120"/>
              </a:rPr>
              <a:t>.</a:t>
            </a:r>
            <a:endParaRPr lang="en-US" sz="1300"/>
          </a:p>
        </p:txBody>
      </p:sp>
      <p:sp>
        <p:nvSpPr>
          <p:cNvPr id="10" name="Text 17">
            <a:extLst>
              <a:ext uri="{FF2B5EF4-FFF2-40B4-BE49-F238E27FC236}">
                <a16:creationId xmlns:a16="http://schemas.microsoft.com/office/drawing/2014/main" xmlns="" id="{6728685D-5D57-AED3-6A28-674929EB34D6}"/>
              </a:ext>
            </a:extLst>
          </p:cNvPr>
          <p:cNvSpPr/>
          <p:nvPr/>
        </p:nvSpPr>
        <p:spPr>
          <a:xfrm>
            <a:off x="1638852" y="4305178"/>
            <a:ext cx="12237601" cy="273487"/>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Feature Engineering</a:t>
            </a:r>
          </a:p>
          <a:p>
            <a:pPr marL="0" indent="0" algn="l">
              <a:lnSpc>
                <a:spcPts val="2150"/>
              </a:lnSpc>
              <a:buNone/>
            </a:pPr>
            <a:r>
              <a:rPr lang="en-US" sz="13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Creating new features from existing data, such as combining multiple variables or calculating derived values, to improve model accuracy</a:t>
            </a:r>
            <a:r>
              <a:rPr lang="en-US" sz="1300">
                <a:solidFill>
                  <a:srgbClr val="DAD8E9"/>
                </a:solidFill>
                <a:latin typeface="Mongolian Baiti" panose="03000500000000000000" pitchFamily="66" charset="0"/>
                <a:ea typeface="Mukta Light" panose="02010600030101010101" pitchFamily="34" charset="-122"/>
                <a:cs typeface="Mongolian Baiti" panose="03000500000000000000" pitchFamily="66" charset="0"/>
              </a:rPr>
              <a:t>.</a:t>
            </a:r>
            <a:endParaRPr lang="en-US" sz="1300">
              <a:latin typeface="Mongolian Baiti" panose="03000500000000000000" pitchFamily="66" charset="0"/>
              <a:cs typeface="Mongolian Baiti" panose="03000500000000000000" pitchFamily="66" charset="0"/>
            </a:endParaRPr>
          </a:p>
        </p:txBody>
      </p:sp>
      <p:sp>
        <p:nvSpPr>
          <p:cNvPr id="11" name="Text 22">
            <a:extLst>
              <a:ext uri="{FF2B5EF4-FFF2-40B4-BE49-F238E27FC236}">
                <a16:creationId xmlns:a16="http://schemas.microsoft.com/office/drawing/2014/main" xmlns="" id="{C26DC4A7-2D64-738A-2882-4FBCA03C82AD}"/>
              </a:ext>
            </a:extLst>
          </p:cNvPr>
          <p:cNvSpPr/>
          <p:nvPr/>
        </p:nvSpPr>
        <p:spPr>
          <a:xfrm>
            <a:off x="1638851" y="5056588"/>
            <a:ext cx="12237601" cy="273487"/>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4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Model Training</a:t>
            </a:r>
          </a:p>
          <a:p>
            <a:pPr marL="0" indent="0" algn="l">
              <a:lnSpc>
                <a:spcPts val="2150"/>
              </a:lnSpc>
              <a:buNone/>
            </a:pPr>
            <a:r>
              <a:rPr lang="en-US" sz="1300" dirty="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Training the chosen machine learning model on the processed data, allowing it to learn patterns and relationships.</a:t>
            </a:r>
            <a:endParaRPr lang="en-US" sz="1300" dirty="0">
              <a:solidFill>
                <a:srgbClr val="1F2C8F"/>
              </a:solidFill>
              <a:latin typeface="Mongolian Baiti" panose="03000500000000000000" pitchFamily="66" charset="0"/>
              <a:cs typeface="Mongolian Baiti" panose="03000500000000000000" pitchFamily="66" charset="0"/>
            </a:endParaRPr>
          </a:p>
        </p:txBody>
      </p:sp>
      <p:sp>
        <p:nvSpPr>
          <p:cNvPr id="12" name="Text 27">
            <a:extLst>
              <a:ext uri="{FF2B5EF4-FFF2-40B4-BE49-F238E27FC236}">
                <a16:creationId xmlns:a16="http://schemas.microsoft.com/office/drawing/2014/main" xmlns="" id="{05CD8CAC-151E-EE58-5A4A-079C3C13A90F}"/>
              </a:ext>
            </a:extLst>
          </p:cNvPr>
          <p:cNvSpPr/>
          <p:nvPr/>
        </p:nvSpPr>
        <p:spPr>
          <a:xfrm>
            <a:off x="1638852" y="5719208"/>
            <a:ext cx="12237601" cy="273487"/>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1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Model Evaluation</a:t>
            </a:r>
          </a:p>
          <a:p>
            <a:pPr marL="0" indent="0" algn="l">
              <a:lnSpc>
                <a:spcPts val="2150"/>
              </a:lnSpc>
              <a:buNone/>
            </a:pPr>
            <a:r>
              <a:rPr lang="en-US" sz="13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Evaluating the performance of the trained model using various metrics, such as accuracy, precision, and recall, to ensure its effectiveness.</a:t>
            </a:r>
            <a:endParaRPr lang="en-US" sz="1300">
              <a:solidFill>
                <a:srgbClr val="1F2C8F"/>
              </a:solidFill>
              <a:latin typeface="Mongolian Baiti" panose="03000500000000000000" pitchFamily="66" charset="0"/>
              <a:cs typeface="Mongolian Baiti" panose="03000500000000000000" pitchFamily="66" charset="0"/>
            </a:endParaRPr>
          </a:p>
        </p:txBody>
      </p:sp>
      <p:sp>
        <p:nvSpPr>
          <p:cNvPr id="13" name="Shape 4">
            <a:extLst>
              <a:ext uri="{FF2B5EF4-FFF2-40B4-BE49-F238E27FC236}">
                <a16:creationId xmlns:a16="http://schemas.microsoft.com/office/drawing/2014/main" xmlns="" id="{3353D6D8-0094-52C2-514E-1013CD0EAFA9}"/>
              </a:ext>
            </a:extLst>
          </p:cNvPr>
          <p:cNvSpPr/>
          <p:nvPr/>
        </p:nvSpPr>
        <p:spPr>
          <a:xfrm>
            <a:off x="790940" y="2991492"/>
            <a:ext cx="384572" cy="384572"/>
          </a:xfrm>
          <a:prstGeom prst="roundRect">
            <a:avLst>
              <a:gd name="adj" fmla="val 18668"/>
            </a:avLst>
          </a:prstGeom>
          <a:solidFill>
            <a:srgbClr val="F5CDCE"/>
          </a:solidFill>
          <a:ln w="7620">
            <a:solidFill>
              <a:srgbClr val="6D4562"/>
            </a:solidFill>
            <a:prstDash val="solid"/>
          </a:ln>
        </p:spPr>
        <p:txBody>
          <a:bodyPr/>
          <a:lstStyle/>
          <a:p>
            <a:r>
              <a:rPr lang="en-IN" sz="2000" b="1"/>
              <a:t>1</a:t>
            </a:r>
          </a:p>
        </p:txBody>
      </p:sp>
      <p:sp>
        <p:nvSpPr>
          <p:cNvPr id="14" name="Shape 4">
            <a:extLst>
              <a:ext uri="{FF2B5EF4-FFF2-40B4-BE49-F238E27FC236}">
                <a16:creationId xmlns:a16="http://schemas.microsoft.com/office/drawing/2014/main" xmlns="" id="{56366323-AC9A-8A86-8B8A-FA2B115BFDEB}"/>
              </a:ext>
            </a:extLst>
          </p:cNvPr>
          <p:cNvSpPr/>
          <p:nvPr/>
        </p:nvSpPr>
        <p:spPr>
          <a:xfrm>
            <a:off x="790940" y="3674858"/>
            <a:ext cx="384572" cy="384572"/>
          </a:xfrm>
          <a:prstGeom prst="roundRect">
            <a:avLst>
              <a:gd name="adj" fmla="val 18668"/>
            </a:avLst>
          </a:prstGeom>
          <a:solidFill>
            <a:srgbClr val="F5CDCE"/>
          </a:solidFill>
          <a:ln w="7620">
            <a:solidFill>
              <a:srgbClr val="6D4562"/>
            </a:solidFill>
            <a:prstDash val="solid"/>
          </a:ln>
        </p:spPr>
        <p:txBody>
          <a:bodyPr/>
          <a:lstStyle/>
          <a:p>
            <a:r>
              <a:rPr lang="en-IN" sz="2000" b="1"/>
              <a:t>2</a:t>
            </a:r>
          </a:p>
        </p:txBody>
      </p:sp>
      <p:sp>
        <p:nvSpPr>
          <p:cNvPr id="15" name="Shape 4">
            <a:extLst>
              <a:ext uri="{FF2B5EF4-FFF2-40B4-BE49-F238E27FC236}">
                <a16:creationId xmlns:a16="http://schemas.microsoft.com/office/drawing/2014/main" xmlns="" id="{C6D266D6-F0D7-4934-6473-F7031650889B}"/>
              </a:ext>
            </a:extLst>
          </p:cNvPr>
          <p:cNvSpPr/>
          <p:nvPr/>
        </p:nvSpPr>
        <p:spPr>
          <a:xfrm>
            <a:off x="790940" y="5800409"/>
            <a:ext cx="384572" cy="384572"/>
          </a:xfrm>
          <a:prstGeom prst="roundRect">
            <a:avLst>
              <a:gd name="adj" fmla="val 18668"/>
            </a:avLst>
          </a:prstGeom>
          <a:solidFill>
            <a:srgbClr val="F5CDCE"/>
          </a:solidFill>
          <a:ln w="7620">
            <a:solidFill>
              <a:srgbClr val="6D4562"/>
            </a:solidFill>
            <a:prstDash val="solid"/>
          </a:ln>
        </p:spPr>
        <p:txBody>
          <a:bodyPr/>
          <a:lstStyle/>
          <a:p>
            <a:r>
              <a:rPr lang="en-IN" sz="2000" b="1"/>
              <a:t>5</a:t>
            </a:r>
          </a:p>
        </p:txBody>
      </p:sp>
      <p:sp>
        <p:nvSpPr>
          <p:cNvPr id="16" name="Shape 4">
            <a:extLst>
              <a:ext uri="{FF2B5EF4-FFF2-40B4-BE49-F238E27FC236}">
                <a16:creationId xmlns:a16="http://schemas.microsoft.com/office/drawing/2014/main" xmlns="" id="{10E9DA76-F90C-BD5C-A955-5D9D9F14EAFC}"/>
              </a:ext>
            </a:extLst>
          </p:cNvPr>
          <p:cNvSpPr/>
          <p:nvPr/>
        </p:nvSpPr>
        <p:spPr>
          <a:xfrm>
            <a:off x="792284" y="5133780"/>
            <a:ext cx="384572" cy="384572"/>
          </a:xfrm>
          <a:prstGeom prst="roundRect">
            <a:avLst>
              <a:gd name="adj" fmla="val 18668"/>
            </a:avLst>
          </a:prstGeom>
          <a:solidFill>
            <a:srgbClr val="F5CDCE"/>
          </a:solidFill>
          <a:ln w="7620">
            <a:solidFill>
              <a:srgbClr val="6D4562"/>
            </a:solidFill>
            <a:prstDash val="solid"/>
          </a:ln>
        </p:spPr>
        <p:txBody>
          <a:bodyPr/>
          <a:lstStyle/>
          <a:p>
            <a:r>
              <a:rPr lang="en-IN" sz="2000" b="1"/>
              <a:t>4</a:t>
            </a:r>
          </a:p>
        </p:txBody>
      </p:sp>
      <p:sp>
        <p:nvSpPr>
          <p:cNvPr id="17" name="Shape 4">
            <a:extLst>
              <a:ext uri="{FF2B5EF4-FFF2-40B4-BE49-F238E27FC236}">
                <a16:creationId xmlns:a16="http://schemas.microsoft.com/office/drawing/2014/main" xmlns="" id="{54C592DE-95BF-50ED-F7C1-6BA0B43EA396}"/>
              </a:ext>
            </a:extLst>
          </p:cNvPr>
          <p:cNvSpPr/>
          <p:nvPr/>
        </p:nvSpPr>
        <p:spPr>
          <a:xfrm>
            <a:off x="792284" y="4404319"/>
            <a:ext cx="384572" cy="384572"/>
          </a:xfrm>
          <a:prstGeom prst="roundRect">
            <a:avLst>
              <a:gd name="adj" fmla="val 18668"/>
            </a:avLst>
          </a:prstGeom>
          <a:solidFill>
            <a:srgbClr val="F5CDCE"/>
          </a:solidFill>
          <a:ln w="7620">
            <a:solidFill>
              <a:srgbClr val="6D4562"/>
            </a:solidFill>
            <a:prstDash val="solid"/>
          </a:ln>
        </p:spPr>
        <p:txBody>
          <a:bodyPr/>
          <a:lstStyle/>
          <a:p>
            <a:r>
              <a:rPr lang="en-IN" sz="2000" b="1"/>
              <a:t>3</a:t>
            </a:r>
          </a:p>
        </p:txBody>
      </p:sp>
    </p:spTree>
    <p:extLst>
      <p:ext uri="{BB962C8B-B14F-4D97-AF65-F5344CB8AC3E}">
        <p14:creationId xmlns:p14="http://schemas.microsoft.com/office/powerpoint/2010/main" val="168621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B9AC1B5-5FAB-3F1C-DF88-E47C46C3F355}"/>
              </a:ext>
            </a:extLst>
          </p:cNvPr>
          <p:cNvSpPr>
            <a:spLocks noGrp="1"/>
          </p:cNvSpPr>
          <p:nvPr>
            <p:ph type="title"/>
          </p:nvPr>
        </p:nvSpPr>
        <p:spPr/>
        <p:txBody>
          <a:bodyPr/>
          <a:lstStyle/>
          <a:p>
            <a:r>
              <a:rPr lang="en-US" sz="3600">
                <a:solidFill>
                  <a:srgbClr val="1F2C8F"/>
                </a:solidFill>
                <a:latin typeface="Arial Rounded MT Bold" panose="020F0704030504030204" pitchFamily="34" charset="0"/>
                <a:ea typeface="Prompt Medium" panose="00000600000000000000" pitchFamily="34" charset="-122"/>
                <a:cs typeface="Prompt Medium" panose="00000600000000000000" pitchFamily="34" charset="-120"/>
              </a:rPr>
              <a:t>Feature Engineering and Selection</a:t>
            </a:r>
            <a:r>
              <a:rPr lang="en-US" sz="3600">
                <a:latin typeface="Arial Rounded MT Bold" panose="020F0704030504030204" pitchFamily="34" charset="0"/>
              </a:rPr>
              <a:t/>
            </a:r>
            <a:br>
              <a:rPr lang="en-US" sz="3600">
                <a:latin typeface="Arial Rounded MT Bold" panose="020F0704030504030204" pitchFamily="34" charset="0"/>
              </a:rPr>
            </a:br>
            <a:endParaRPr lang="en-IN"/>
          </a:p>
        </p:txBody>
      </p:sp>
      <p:sp>
        <p:nvSpPr>
          <p:cNvPr id="4" name="Slide Number Placeholder 3">
            <a:extLst>
              <a:ext uri="{FF2B5EF4-FFF2-40B4-BE49-F238E27FC236}">
                <a16:creationId xmlns:a16="http://schemas.microsoft.com/office/drawing/2014/main" xmlns="" id="{0BBDFB13-7229-51F5-18E6-796D3BBC1898}"/>
              </a:ext>
            </a:extLst>
          </p:cNvPr>
          <p:cNvSpPr>
            <a:spLocks noGrp="1"/>
          </p:cNvSpPr>
          <p:nvPr>
            <p:ph type="sldNum" sz="quarter" idx="10"/>
          </p:nvPr>
        </p:nvSpPr>
        <p:spPr/>
        <p:txBody>
          <a:bodyPr/>
          <a:lstStyle/>
          <a:p>
            <a:fld id="{48F63A3B-78C7-47BE-AE5E-E10140E04643}" type="slidenum">
              <a:rPr lang="en-US" smtClean="0"/>
              <a:pPr/>
              <a:t>13</a:t>
            </a:fld>
            <a:endParaRPr lang="en-US"/>
          </a:p>
        </p:txBody>
      </p:sp>
      <p:sp>
        <p:nvSpPr>
          <p:cNvPr id="5" name="Text 1">
            <a:extLst>
              <a:ext uri="{FF2B5EF4-FFF2-40B4-BE49-F238E27FC236}">
                <a16:creationId xmlns:a16="http://schemas.microsoft.com/office/drawing/2014/main" xmlns="" id="{A7190E35-FCBB-A8C3-8907-A43A396BA42E}"/>
              </a:ext>
            </a:extLst>
          </p:cNvPr>
          <p:cNvSpPr/>
          <p:nvPr/>
        </p:nvSpPr>
        <p:spPr>
          <a:xfrm>
            <a:off x="765972" y="1566332"/>
            <a:ext cx="10511628" cy="679926"/>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Feature engineering is a critical aspect of building an effective crime prediction model. We carefully select and engineer features that are most relevant to predicting crime, taking into account factors such as socioeconomic indicators, environmental factors, and historical crime patterns. This involves analyzing data, identifying key variables, and transforming them into features that can be effectively used by the machine learning model. This process aims to maximize the model's ability to learn and predict crime trends accurately.</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6" name="Text 4">
            <a:extLst>
              <a:ext uri="{FF2B5EF4-FFF2-40B4-BE49-F238E27FC236}">
                <a16:creationId xmlns:a16="http://schemas.microsoft.com/office/drawing/2014/main" xmlns="" id="{F191291A-4A50-B9A6-08F0-616661131DC0}"/>
              </a:ext>
            </a:extLst>
          </p:cNvPr>
          <p:cNvSpPr/>
          <p:nvPr/>
        </p:nvSpPr>
        <p:spPr>
          <a:xfrm>
            <a:off x="765972" y="3030613"/>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Feature</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7" name="Text 5">
            <a:extLst>
              <a:ext uri="{FF2B5EF4-FFF2-40B4-BE49-F238E27FC236}">
                <a16:creationId xmlns:a16="http://schemas.microsoft.com/office/drawing/2014/main" xmlns="" id="{3F81E657-EED9-3817-7A8F-8BB55B62B05C}"/>
              </a:ext>
            </a:extLst>
          </p:cNvPr>
          <p:cNvSpPr/>
          <p:nvPr/>
        </p:nvSpPr>
        <p:spPr>
          <a:xfrm>
            <a:off x="4963477" y="3030613"/>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Description</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8" name="Text 7">
            <a:extLst>
              <a:ext uri="{FF2B5EF4-FFF2-40B4-BE49-F238E27FC236}">
                <a16:creationId xmlns:a16="http://schemas.microsoft.com/office/drawing/2014/main" xmlns="" id="{196578A9-40D4-D043-0740-B8969B29319C}"/>
              </a:ext>
            </a:extLst>
          </p:cNvPr>
          <p:cNvSpPr/>
          <p:nvPr/>
        </p:nvSpPr>
        <p:spPr>
          <a:xfrm>
            <a:off x="765971" y="3429000"/>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Location</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9" name="Text 8">
            <a:extLst>
              <a:ext uri="{FF2B5EF4-FFF2-40B4-BE49-F238E27FC236}">
                <a16:creationId xmlns:a16="http://schemas.microsoft.com/office/drawing/2014/main" xmlns="" id="{05F68FB9-4442-9091-EAE3-6EDD25C9FDD7}"/>
              </a:ext>
            </a:extLst>
          </p:cNvPr>
          <p:cNvSpPr/>
          <p:nvPr/>
        </p:nvSpPr>
        <p:spPr>
          <a:xfrm>
            <a:off x="4963476" y="3425404"/>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Geographical coordinates of the crime incident, including latitude and longitude.</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0" name="Text 10">
            <a:extLst>
              <a:ext uri="{FF2B5EF4-FFF2-40B4-BE49-F238E27FC236}">
                <a16:creationId xmlns:a16="http://schemas.microsoft.com/office/drawing/2014/main" xmlns="" id="{B8B0C8FB-4023-615D-CA9C-9E508A1B30B5}"/>
              </a:ext>
            </a:extLst>
          </p:cNvPr>
          <p:cNvSpPr/>
          <p:nvPr/>
        </p:nvSpPr>
        <p:spPr>
          <a:xfrm>
            <a:off x="765970" y="3814968"/>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Time of Day</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1" name="Text 11">
            <a:extLst>
              <a:ext uri="{FF2B5EF4-FFF2-40B4-BE49-F238E27FC236}">
                <a16:creationId xmlns:a16="http://schemas.microsoft.com/office/drawing/2014/main" xmlns="" id="{C924BDAB-63F9-BEFC-6690-785AC2D59921}"/>
              </a:ext>
            </a:extLst>
          </p:cNvPr>
          <p:cNvSpPr/>
          <p:nvPr/>
        </p:nvSpPr>
        <p:spPr>
          <a:xfrm>
            <a:off x="4963475" y="3811372"/>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Hour of the day when the crime occurred, allowing for analysis of temporal patterns.</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2" name="Text 13">
            <a:extLst>
              <a:ext uri="{FF2B5EF4-FFF2-40B4-BE49-F238E27FC236}">
                <a16:creationId xmlns:a16="http://schemas.microsoft.com/office/drawing/2014/main" xmlns="" id="{9CF40154-7802-B2CE-094F-F0A0831C8186}"/>
              </a:ext>
            </a:extLst>
          </p:cNvPr>
          <p:cNvSpPr/>
          <p:nvPr/>
        </p:nvSpPr>
        <p:spPr>
          <a:xfrm>
            <a:off x="765972" y="4193744"/>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Day of Week</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3" name="Text 14">
            <a:extLst>
              <a:ext uri="{FF2B5EF4-FFF2-40B4-BE49-F238E27FC236}">
                <a16:creationId xmlns:a16="http://schemas.microsoft.com/office/drawing/2014/main" xmlns="" id="{D0AE1A82-BD13-0694-7E04-EE0D9B2E27EA}"/>
              </a:ext>
            </a:extLst>
          </p:cNvPr>
          <p:cNvSpPr/>
          <p:nvPr/>
        </p:nvSpPr>
        <p:spPr>
          <a:xfrm>
            <a:off x="4963474" y="4193744"/>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Day of the week when the crime occurred, potentially revealing weekly patterns.</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4" name="Text 16">
            <a:extLst>
              <a:ext uri="{FF2B5EF4-FFF2-40B4-BE49-F238E27FC236}">
                <a16:creationId xmlns:a16="http://schemas.microsoft.com/office/drawing/2014/main" xmlns="" id="{1C212D1C-942B-B013-960B-18D3B374F31E}"/>
              </a:ext>
            </a:extLst>
          </p:cNvPr>
          <p:cNvSpPr/>
          <p:nvPr/>
        </p:nvSpPr>
        <p:spPr>
          <a:xfrm>
            <a:off x="765972" y="4572520"/>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Type of Crime</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5" name="Text 17">
            <a:extLst>
              <a:ext uri="{FF2B5EF4-FFF2-40B4-BE49-F238E27FC236}">
                <a16:creationId xmlns:a16="http://schemas.microsoft.com/office/drawing/2014/main" xmlns="" id="{659E479C-19D8-D77C-DE62-B32B39ABE684}"/>
              </a:ext>
            </a:extLst>
          </p:cNvPr>
          <p:cNvSpPr/>
          <p:nvPr/>
        </p:nvSpPr>
        <p:spPr>
          <a:xfrm>
            <a:off x="4963473" y="4572701"/>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Category of crime, such as theft, assault, or vandalism.</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6" name="Text 19">
            <a:extLst>
              <a:ext uri="{FF2B5EF4-FFF2-40B4-BE49-F238E27FC236}">
                <a16:creationId xmlns:a16="http://schemas.microsoft.com/office/drawing/2014/main" xmlns="" id="{7277BC44-BC68-C5B1-376A-ADC5D6561686}"/>
              </a:ext>
            </a:extLst>
          </p:cNvPr>
          <p:cNvSpPr/>
          <p:nvPr/>
        </p:nvSpPr>
        <p:spPr>
          <a:xfrm>
            <a:off x="765969" y="4945241"/>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Population Density</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7" name="Text 20">
            <a:extLst>
              <a:ext uri="{FF2B5EF4-FFF2-40B4-BE49-F238E27FC236}">
                <a16:creationId xmlns:a16="http://schemas.microsoft.com/office/drawing/2014/main" xmlns="" id="{4E380A5E-0400-4D17-A5B7-FCFCB4EB03C9}"/>
              </a:ext>
            </a:extLst>
          </p:cNvPr>
          <p:cNvSpPr/>
          <p:nvPr/>
        </p:nvSpPr>
        <p:spPr>
          <a:xfrm>
            <a:off x="4963472" y="4945241"/>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Number of people per unit area, which can influence crime rates.</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8" name="Text 22">
            <a:extLst>
              <a:ext uri="{FF2B5EF4-FFF2-40B4-BE49-F238E27FC236}">
                <a16:creationId xmlns:a16="http://schemas.microsoft.com/office/drawing/2014/main" xmlns="" id="{B1427C13-3D3E-DD1E-60B8-6BADFF96AD41}"/>
              </a:ext>
            </a:extLst>
          </p:cNvPr>
          <p:cNvSpPr/>
          <p:nvPr/>
        </p:nvSpPr>
        <p:spPr>
          <a:xfrm>
            <a:off x="765972" y="5340033"/>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Unemployment Rate</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19" name="Text 23">
            <a:extLst>
              <a:ext uri="{FF2B5EF4-FFF2-40B4-BE49-F238E27FC236}">
                <a16:creationId xmlns:a16="http://schemas.microsoft.com/office/drawing/2014/main" xmlns="" id="{4749E475-1058-EBD5-343B-5B2FFB169237}"/>
              </a:ext>
            </a:extLst>
          </p:cNvPr>
          <p:cNvSpPr/>
          <p:nvPr/>
        </p:nvSpPr>
        <p:spPr>
          <a:xfrm>
            <a:off x="4963471" y="5340213"/>
            <a:ext cx="6314123" cy="575548"/>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Percentage of unemployed individuals in the area, potentially linked to economic distress and crime.</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20" name="Text 25">
            <a:extLst>
              <a:ext uri="{FF2B5EF4-FFF2-40B4-BE49-F238E27FC236}">
                <a16:creationId xmlns:a16="http://schemas.microsoft.com/office/drawing/2014/main" xmlns="" id="{0F8C19B6-33E2-6D7D-8DB4-EA1648603F53}"/>
              </a:ext>
            </a:extLst>
          </p:cNvPr>
          <p:cNvSpPr/>
          <p:nvPr/>
        </p:nvSpPr>
        <p:spPr>
          <a:xfrm>
            <a:off x="765968" y="6108372"/>
            <a:ext cx="6314123" cy="287774"/>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Income Level</a:t>
            </a:r>
            <a:endParaRPr lang="en-US" sz="1400">
              <a:solidFill>
                <a:srgbClr val="1F2C8F"/>
              </a:solidFill>
              <a:latin typeface="Mongolian Baiti" panose="03000500000000000000" pitchFamily="66" charset="0"/>
              <a:cs typeface="Mongolian Baiti" panose="03000500000000000000" pitchFamily="66" charset="0"/>
            </a:endParaRPr>
          </a:p>
        </p:txBody>
      </p:sp>
      <p:sp>
        <p:nvSpPr>
          <p:cNvPr id="21" name="Text 26">
            <a:extLst>
              <a:ext uri="{FF2B5EF4-FFF2-40B4-BE49-F238E27FC236}">
                <a16:creationId xmlns:a16="http://schemas.microsoft.com/office/drawing/2014/main" xmlns="" id="{EA378804-AA62-EF26-29AC-FCEA8F95B2FA}"/>
              </a:ext>
            </a:extLst>
          </p:cNvPr>
          <p:cNvSpPr/>
          <p:nvPr/>
        </p:nvSpPr>
        <p:spPr>
          <a:xfrm>
            <a:off x="4963477" y="6017370"/>
            <a:ext cx="6314123" cy="575548"/>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250"/>
              </a:lnSpc>
              <a:buNone/>
            </a:pPr>
            <a:r>
              <a:rPr lang="en-US" sz="1400">
                <a:solidFill>
                  <a:srgbClr val="1F2C8F"/>
                </a:solidFill>
                <a:latin typeface="Mongolian Baiti" panose="03000500000000000000" pitchFamily="66" charset="0"/>
                <a:ea typeface="Mukta Light" panose="02010600030101010101" pitchFamily="34" charset="-122"/>
                <a:cs typeface="Mongolian Baiti" panose="03000500000000000000" pitchFamily="66" charset="0"/>
              </a:rPr>
              <a:t>Average income of residents in the area, potentially reflecting socioeconomic factors contributing to crime.</a:t>
            </a:r>
            <a:endParaRPr lang="en-US" sz="1400">
              <a:solidFill>
                <a:srgbClr val="1F2C8F"/>
              </a:solidFill>
              <a:latin typeface="Mongolian Baiti" panose="03000500000000000000" pitchFamily="66" charset="0"/>
              <a:cs typeface="Mongolian Baiti" panose="03000500000000000000" pitchFamily="66" charset="0"/>
            </a:endParaRPr>
          </a:p>
        </p:txBody>
      </p:sp>
      <p:graphicFrame>
        <p:nvGraphicFramePr>
          <p:cNvPr id="22" name="Table 21">
            <a:extLst>
              <a:ext uri="{FF2B5EF4-FFF2-40B4-BE49-F238E27FC236}">
                <a16:creationId xmlns:a16="http://schemas.microsoft.com/office/drawing/2014/main" xmlns="" id="{33C34AE3-F573-CBA8-E076-66E168F52881}"/>
              </a:ext>
            </a:extLst>
          </p:cNvPr>
          <p:cNvGraphicFramePr>
            <a:graphicFrameLocks noGrp="1"/>
          </p:cNvGraphicFramePr>
          <p:nvPr>
            <p:extLst>
              <p:ext uri="{D42A27DB-BD31-4B8C-83A1-F6EECF244321}">
                <p14:modId xmlns:p14="http://schemas.microsoft.com/office/powerpoint/2010/main" val="3771541237"/>
              </p:ext>
            </p:extLst>
          </p:nvPr>
        </p:nvGraphicFramePr>
        <p:xfrm>
          <a:off x="684980" y="2874570"/>
          <a:ext cx="10592620" cy="3746968"/>
        </p:xfrm>
        <a:graphic>
          <a:graphicData uri="http://schemas.openxmlformats.org/drawingml/2006/table">
            <a:tbl>
              <a:tblPr firstRow="1" bandRow="1">
                <a:tableStyleId>{3B4B98B0-60AC-42C2-AFA5-B58CD77FA1E5}</a:tableStyleId>
              </a:tblPr>
              <a:tblGrid>
                <a:gridCol w="5296310">
                  <a:extLst>
                    <a:ext uri="{9D8B030D-6E8A-4147-A177-3AD203B41FA5}">
                      <a16:colId xmlns:a16="http://schemas.microsoft.com/office/drawing/2014/main" xmlns="" val="943827237"/>
                    </a:ext>
                  </a:extLst>
                </a:gridCol>
                <a:gridCol w="5296310">
                  <a:extLst>
                    <a:ext uri="{9D8B030D-6E8A-4147-A177-3AD203B41FA5}">
                      <a16:colId xmlns:a16="http://schemas.microsoft.com/office/drawing/2014/main" xmlns="" val="2044646824"/>
                    </a:ext>
                  </a:extLst>
                </a:gridCol>
              </a:tblGrid>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1806561621"/>
                  </a:ext>
                </a:extLst>
              </a:tr>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3319730929"/>
                  </a:ext>
                </a:extLst>
              </a:tr>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2050631716"/>
                  </a:ext>
                </a:extLst>
              </a:tr>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164260554"/>
                  </a:ext>
                </a:extLst>
              </a:tr>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2000663966"/>
                  </a:ext>
                </a:extLst>
              </a:tr>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3957813302"/>
                  </a:ext>
                </a:extLst>
              </a:tr>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3039622284"/>
                  </a:ext>
                </a:extLst>
              </a:tr>
              <a:tr h="468371">
                <a:tc>
                  <a:txBody>
                    <a:bodyPr/>
                    <a:lstStyle/>
                    <a:p>
                      <a:endParaRPr lang="en-IN"/>
                    </a:p>
                  </a:txBody>
                  <a:tcPr/>
                </a:tc>
                <a:tc>
                  <a:txBody>
                    <a:bodyPr/>
                    <a:lstStyle/>
                    <a:p>
                      <a:endParaRPr lang="en-IN"/>
                    </a:p>
                  </a:txBody>
                  <a:tcPr/>
                </a:tc>
                <a:extLst>
                  <a:ext uri="{0D108BD9-81ED-4DB2-BD59-A6C34878D82A}">
                    <a16:rowId xmlns:a16="http://schemas.microsoft.com/office/drawing/2014/main" xmlns="" val="316237951"/>
                  </a:ext>
                </a:extLst>
              </a:tr>
            </a:tbl>
          </a:graphicData>
        </a:graphic>
      </p:graphicFrame>
      <p:graphicFrame>
        <p:nvGraphicFramePr>
          <p:cNvPr id="23" name="Table 22">
            <a:extLst>
              <a:ext uri="{FF2B5EF4-FFF2-40B4-BE49-F238E27FC236}">
                <a16:creationId xmlns:a16="http://schemas.microsoft.com/office/drawing/2014/main" xmlns="" id="{0DB4D6F9-C031-F86F-FD3B-8DE41B039A03}"/>
              </a:ext>
            </a:extLst>
          </p:cNvPr>
          <p:cNvGraphicFramePr>
            <a:graphicFrameLocks noGrp="1"/>
          </p:cNvGraphicFramePr>
          <p:nvPr>
            <p:extLst>
              <p:ext uri="{D42A27DB-BD31-4B8C-83A1-F6EECF244321}">
                <p14:modId xmlns:p14="http://schemas.microsoft.com/office/powerpoint/2010/main" val="796990456"/>
              </p:ext>
            </p:extLst>
          </p:nvPr>
        </p:nvGraphicFramePr>
        <p:xfrm>
          <a:off x="678426" y="2871019"/>
          <a:ext cx="10628671" cy="3775587"/>
        </p:xfrm>
        <a:graphic>
          <a:graphicData uri="http://schemas.openxmlformats.org/drawingml/2006/table">
            <a:tbl>
              <a:tblPr firstRow="1" firstCol="1" lastRow="1">
                <a:tableStyleId>{2D5ABB26-0587-4C30-8999-92F81FD0307C}</a:tableStyleId>
              </a:tblPr>
              <a:tblGrid>
                <a:gridCol w="10628671">
                  <a:extLst>
                    <a:ext uri="{9D8B030D-6E8A-4147-A177-3AD203B41FA5}">
                      <a16:colId xmlns:a16="http://schemas.microsoft.com/office/drawing/2014/main" xmlns="" val="3560120190"/>
                    </a:ext>
                  </a:extLst>
                </a:gridCol>
              </a:tblGrid>
              <a:tr h="3775587">
                <a:tc>
                  <a:txBody>
                    <a:bodyPr/>
                    <a:lstStyle/>
                    <a:p>
                      <a:endParaRPr lang="en-IN"/>
                    </a:p>
                  </a:txBody>
                  <a:tcPr/>
                </a:tc>
                <a:extLst>
                  <a:ext uri="{0D108BD9-81ED-4DB2-BD59-A6C34878D82A}">
                    <a16:rowId xmlns:a16="http://schemas.microsoft.com/office/drawing/2014/main" xmlns="" val="2167013467"/>
                  </a:ext>
                </a:extLst>
              </a:tr>
            </a:tbl>
          </a:graphicData>
        </a:graphic>
      </p:graphicFrame>
    </p:spTree>
    <p:extLst>
      <p:ext uri="{BB962C8B-B14F-4D97-AF65-F5344CB8AC3E}">
        <p14:creationId xmlns:p14="http://schemas.microsoft.com/office/powerpoint/2010/main" val="289953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86E4D265-0CDF-3065-6F4A-42872DB163BE}"/>
              </a:ext>
            </a:extLst>
          </p:cNvPr>
          <p:cNvSpPr>
            <a:spLocks noGrp="1"/>
          </p:cNvSpPr>
          <p:nvPr>
            <p:ph type="sldNum" sz="quarter" idx="10"/>
          </p:nvPr>
        </p:nvSpPr>
        <p:spPr/>
        <p:txBody>
          <a:bodyPr/>
          <a:lstStyle/>
          <a:p>
            <a:fld id="{48F63A3B-78C7-47BE-AE5E-E10140E04643}" type="slidenum">
              <a:rPr lang="en-US" smtClean="0"/>
              <a:pPr/>
              <a:t>14</a:t>
            </a:fld>
            <a:endParaRPr lang="en-US"/>
          </a:p>
        </p:txBody>
      </p:sp>
      <p:sp>
        <p:nvSpPr>
          <p:cNvPr id="5" name="Text 0">
            <a:extLst>
              <a:ext uri="{FF2B5EF4-FFF2-40B4-BE49-F238E27FC236}">
                <a16:creationId xmlns:a16="http://schemas.microsoft.com/office/drawing/2014/main" xmlns="" id="{6C0D0D2F-CC81-BCFC-FF03-A27674150E82}"/>
              </a:ext>
            </a:extLst>
          </p:cNvPr>
          <p:cNvSpPr>
            <a:spLocks noGrp="1"/>
          </p:cNvSpPr>
          <p:nvPr>
            <p:ph type="title"/>
          </p:nvPr>
        </p:nvSpPr>
        <p:spPr>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4400"/>
              </a:lnSpc>
              <a:buNone/>
            </a:pPr>
            <a:r>
              <a:rPr lang="en-US" sz="3550">
                <a:solidFill>
                  <a:schemeClr val="accent6">
                    <a:lumMod val="75000"/>
                  </a:schemeClr>
                </a:solidFill>
                <a:latin typeface="Arial Rounded MT Bold" panose="020F0704030504030204" pitchFamily="34" charset="0"/>
                <a:ea typeface="Prompt Medium" panose="00000600000000000000" pitchFamily="34" charset="-122"/>
                <a:cs typeface="Prompt Medium" panose="00000600000000000000" pitchFamily="34" charset="-120"/>
              </a:rPr>
              <a:t>Conclusion and Future Work</a:t>
            </a:r>
            <a:endParaRPr lang="en-US" sz="3550">
              <a:solidFill>
                <a:schemeClr val="accent6">
                  <a:lumMod val="75000"/>
                </a:schemeClr>
              </a:solidFill>
              <a:latin typeface="Arial Rounded MT Bold" panose="020F0704030504030204" pitchFamily="34" charset="0"/>
            </a:endParaRPr>
          </a:p>
        </p:txBody>
      </p:sp>
      <p:sp>
        <p:nvSpPr>
          <p:cNvPr id="7" name="Text 2">
            <a:extLst>
              <a:ext uri="{FF2B5EF4-FFF2-40B4-BE49-F238E27FC236}">
                <a16:creationId xmlns:a16="http://schemas.microsoft.com/office/drawing/2014/main" xmlns="" id="{9CE7E985-B0FC-0AB6-BC4C-BA30F972CCB2}"/>
              </a:ext>
            </a:extLst>
          </p:cNvPr>
          <p:cNvSpPr/>
          <p:nvPr/>
        </p:nvSpPr>
        <p:spPr>
          <a:xfrm>
            <a:off x="914400" y="2123335"/>
            <a:ext cx="2890361" cy="281821"/>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00"/>
              </a:lnSpc>
              <a:buNone/>
            </a:pPr>
            <a:r>
              <a:rPr lang="en-US" sz="1750" b="1">
                <a:solidFill>
                  <a:schemeClr val="accent6">
                    <a:lumMod val="75000"/>
                  </a:schemeClr>
                </a:solidFill>
                <a:latin typeface="Mongolian Baiti" panose="03000500000000000000" pitchFamily="66" charset="0"/>
                <a:cs typeface="Mongolian Baiti" panose="03000500000000000000" pitchFamily="66" charset="0"/>
              </a:rPr>
              <a:t>Crime Reduction</a:t>
            </a:r>
          </a:p>
        </p:txBody>
      </p:sp>
      <p:sp>
        <p:nvSpPr>
          <p:cNvPr id="8" name="Text 3">
            <a:extLst>
              <a:ext uri="{FF2B5EF4-FFF2-40B4-BE49-F238E27FC236}">
                <a16:creationId xmlns:a16="http://schemas.microsoft.com/office/drawing/2014/main" xmlns="" id="{C1D382A2-6273-3451-1847-21F1D217E259}"/>
              </a:ext>
            </a:extLst>
          </p:cNvPr>
          <p:cNvSpPr/>
          <p:nvPr/>
        </p:nvSpPr>
        <p:spPr>
          <a:xfrm>
            <a:off x="914400" y="2671816"/>
            <a:ext cx="2890361" cy="1300416"/>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850"/>
              </a:lnSpc>
              <a:buNone/>
            </a:pPr>
            <a:r>
              <a:rPr lang="en-US" sz="160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Crime rate prediction is an important tool for law enforcement agencies to help them focus their resources in high-crime areas.</a:t>
            </a:r>
            <a:endParaRPr lang="en-US" sz="160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9" name="Text 4">
            <a:extLst>
              <a:ext uri="{FF2B5EF4-FFF2-40B4-BE49-F238E27FC236}">
                <a16:creationId xmlns:a16="http://schemas.microsoft.com/office/drawing/2014/main" xmlns="" id="{9980C884-BD12-C774-2B4D-9B2E9BD38D36}"/>
              </a:ext>
            </a:extLst>
          </p:cNvPr>
          <p:cNvSpPr/>
          <p:nvPr/>
        </p:nvSpPr>
        <p:spPr>
          <a:xfrm>
            <a:off x="4290615" y="2070059"/>
            <a:ext cx="2992279" cy="281821"/>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750"/>
              </a:lnSpc>
              <a:buNone/>
            </a:pPr>
            <a:r>
              <a:rPr lang="en-US" b="1">
                <a:solidFill>
                  <a:schemeClr val="accent6">
                    <a:lumMod val="75000"/>
                  </a:schemeClr>
                </a:solidFill>
                <a:latin typeface="Mongolian Baiti" panose="03000500000000000000" pitchFamily="66" charset="0"/>
                <a:cs typeface="Mongolian Baiti" panose="03000500000000000000" pitchFamily="66" charset="0"/>
              </a:rPr>
              <a:t>Data Analysis and Visualization</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10" name="Text 5">
            <a:extLst>
              <a:ext uri="{FF2B5EF4-FFF2-40B4-BE49-F238E27FC236}">
                <a16:creationId xmlns:a16="http://schemas.microsoft.com/office/drawing/2014/main" xmlns="" id="{3713AF6F-59DE-C161-5ADE-1B7FCD5417E8}"/>
              </a:ext>
            </a:extLst>
          </p:cNvPr>
          <p:cNvSpPr/>
          <p:nvPr/>
        </p:nvSpPr>
        <p:spPr>
          <a:xfrm>
            <a:off x="4290615" y="2671816"/>
            <a:ext cx="3113075" cy="1595384"/>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850"/>
              </a:lnSpc>
              <a:buNone/>
            </a:pPr>
            <a:r>
              <a:rPr lang="en-US" sz="160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Machine learning helps find relationships and patterns between various data, enabling easier data analysis and visualization.</a:t>
            </a:r>
            <a:endParaRPr lang="en-US" sz="160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11" name="Text 6">
            <a:extLst>
              <a:ext uri="{FF2B5EF4-FFF2-40B4-BE49-F238E27FC236}">
                <a16:creationId xmlns:a16="http://schemas.microsoft.com/office/drawing/2014/main" xmlns="" id="{813FF216-D7A4-C936-A749-45D271338CF9}"/>
              </a:ext>
            </a:extLst>
          </p:cNvPr>
          <p:cNvSpPr/>
          <p:nvPr/>
        </p:nvSpPr>
        <p:spPr>
          <a:xfrm>
            <a:off x="8036965" y="2123335"/>
            <a:ext cx="3004661" cy="281821"/>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200"/>
              </a:lnSpc>
              <a:buNone/>
            </a:pPr>
            <a:r>
              <a:rPr lang="en-US" sz="1750" b="1">
                <a:solidFill>
                  <a:schemeClr val="accent6">
                    <a:lumMod val="75000"/>
                  </a:schemeClr>
                </a:solidFill>
                <a:latin typeface="Mongolian Baiti" panose="03000500000000000000" pitchFamily="66" charset="0"/>
                <a:cs typeface="Mongolian Baiti" panose="03000500000000000000" pitchFamily="66" charset="0"/>
              </a:rPr>
              <a:t>Community Safety</a:t>
            </a:r>
          </a:p>
        </p:txBody>
      </p:sp>
      <p:sp>
        <p:nvSpPr>
          <p:cNvPr id="12" name="Text 7">
            <a:extLst>
              <a:ext uri="{FF2B5EF4-FFF2-40B4-BE49-F238E27FC236}">
                <a16:creationId xmlns:a16="http://schemas.microsoft.com/office/drawing/2014/main" xmlns="" id="{81F8B620-7163-5492-5D4C-232F4B106C53}"/>
              </a:ext>
            </a:extLst>
          </p:cNvPr>
          <p:cNvSpPr/>
          <p:nvPr/>
        </p:nvSpPr>
        <p:spPr>
          <a:xfrm>
            <a:off x="8036965" y="2669258"/>
            <a:ext cx="3113075" cy="1300416"/>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2850"/>
              </a:lnSpc>
              <a:buNone/>
            </a:pPr>
            <a:r>
              <a:rPr lang="en-US" sz="160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The model's prediction of crime rates and data visualization help in understanding different crime datasets, which can be used in implementing factors that contribute to a safer society.</a:t>
            </a:r>
            <a:endParaRPr lang="en-US" sz="1600">
              <a:solidFill>
                <a:schemeClr val="accent6">
                  <a:lumMod val="75000"/>
                </a:schemeClr>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26027143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09D22C5-0C9E-B582-A8FE-B45E70A01E7F}"/>
              </a:ext>
            </a:extLst>
          </p:cNvPr>
          <p:cNvSpPr>
            <a:spLocks noGrp="1"/>
          </p:cNvSpPr>
          <p:nvPr>
            <p:ph type="ctrTitle"/>
          </p:nvPr>
        </p:nvSpPr>
        <p:spPr>
          <a:xfrm>
            <a:off x="914401" y="-21204"/>
            <a:ext cx="5715000" cy="2727709"/>
          </a:xfrm>
        </p:spPr>
        <p:txBody>
          <a:bodyPr/>
          <a:lstStyle/>
          <a:p>
            <a:r>
              <a:rPr lang="en-US"/>
              <a:t>Thank </a:t>
            </a:r>
            <a:br>
              <a:rPr lang="en-US"/>
            </a:br>
            <a:r>
              <a:rPr lang="en-US"/>
              <a:t>you</a:t>
            </a:r>
          </a:p>
        </p:txBody>
      </p:sp>
      <p:sp>
        <p:nvSpPr>
          <p:cNvPr id="3" name="Text 1">
            <a:extLst>
              <a:ext uri="{FF2B5EF4-FFF2-40B4-BE49-F238E27FC236}">
                <a16:creationId xmlns:a16="http://schemas.microsoft.com/office/drawing/2014/main" xmlns="" id="{EB1B8493-E5EA-2411-8A13-F2EF748F9BE0}"/>
              </a:ext>
            </a:extLst>
          </p:cNvPr>
          <p:cNvSpPr/>
          <p:nvPr/>
        </p:nvSpPr>
        <p:spPr>
          <a:xfrm>
            <a:off x="1050850" y="3048489"/>
            <a:ext cx="6382337" cy="1975247"/>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just">
              <a:lnSpc>
                <a:spcPts val="3100"/>
              </a:lnSpc>
              <a:buNone/>
            </a:pPr>
            <a:r>
              <a:rPr lang="en-US" sz="19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We appreciate your time and consideration. We believe this crime prediction system holds significant potential to improve public safety in India. We are committed to developing a robust and effective system that empowers law enforcement agencies with valuable insights and tools for proactive crime prevention.</a:t>
            </a:r>
            <a:endParaRPr lang="en-US" sz="1900">
              <a:solidFill>
                <a:schemeClr val="accent6">
                  <a:lumMod val="75000"/>
                </a:schemeClr>
              </a:solidFill>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021072-4A77-DB4D-DF41-58EADB7DA94E}"/>
              </a:ext>
            </a:extLst>
          </p:cNvPr>
          <p:cNvSpPr>
            <a:spLocks noGrp="1"/>
          </p:cNvSpPr>
          <p:nvPr>
            <p:ph type="title"/>
          </p:nvPr>
        </p:nvSpPr>
        <p:spPr>
          <a:xfrm>
            <a:off x="914400" y="796017"/>
            <a:ext cx="6583680" cy="1531357"/>
          </a:xfrm>
        </p:spPr>
        <p:txBody>
          <a:bodyPr/>
          <a:lstStyle/>
          <a:p>
            <a:r>
              <a:rPr lang="en-US" dirty="0"/>
              <a:t>About the application</a:t>
            </a:r>
          </a:p>
        </p:txBody>
      </p:sp>
      <p:sp>
        <p:nvSpPr>
          <p:cNvPr id="3" name="Content Placeholder 2">
            <a:extLst>
              <a:ext uri="{FF2B5EF4-FFF2-40B4-BE49-F238E27FC236}">
                <a16:creationId xmlns:a16="http://schemas.microsoft.com/office/drawing/2014/main" xmlns="" id="{D4D22962-3C7F-E480-5C35-7F4860A098E1}"/>
              </a:ext>
            </a:extLst>
          </p:cNvPr>
          <p:cNvSpPr>
            <a:spLocks noGrp="1"/>
          </p:cNvSpPr>
          <p:nvPr>
            <p:ph idx="1"/>
          </p:nvPr>
        </p:nvSpPr>
        <p:spPr>
          <a:xfrm>
            <a:off x="914400" y="2544355"/>
            <a:ext cx="6583680" cy="3207344"/>
          </a:xfrm>
        </p:spPr>
        <p:txBody>
          <a:bodyPr/>
          <a:lstStyle/>
          <a:p>
            <a:pPr algn="just">
              <a:lnSpc>
                <a:spcPts val="2800"/>
              </a:lnSpc>
            </a:pPr>
            <a:r>
              <a:rPr lang="en-US" sz="2400" dirty="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Crime Rate Predictor is </a:t>
            </a:r>
            <a:r>
              <a:rPr lang="en-US" sz="2400" dirty="0" smtClean="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website that uses some AI (artificial intelligence) techniques to </a:t>
            </a:r>
            <a:r>
              <a:rPr lang="en-US" sz="2400" dirty="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predict crime rates in 19 Indian metropolitan </a:t>
            </a:r>
            <a:r>
              <a:rPr lang="en-US" sz="2400" dirty="0" smtClean="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cities, with 10 types of crime from the year 2014 to 2024. </a:t>
            </a:r>
          </a:p>
          <a:p>
            <a:pPr algn="just">
              <a:lnSpc>
                <a:spcPts val="2800"/>
              </a:lnSpc>
            </a:pPr>
            <a:endParaRPr lang="en-US" sz="2400" dirty="0">
              <a:solidFill>
                <a:schemeClr val="accent6">
                  <a:lumMod val="75000"/>
                </a:schemeClr>
              </a:solidFill>
              <a:latin typeface="Mongolian Baiti" panose="03000500000000000000" pitchFamily="66" charset="0"/>
              <a:cs typeface="Mongolian Baiti" panose="03000500000000000000" pitchFamily="66" charset="0"/>
            </a:endParaRPr>
          </a:p>
          <a:p>
            <a:pPr algn="just">
              <a:lnSpc>
                <a:spcPts val="2800"/>
              </a:lnSpc>
            </a:pPr>
            <a:r>
              <a:rPr lang="en-US" sz="2400" dirty="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The goal of this project is to assist law enforcement agencies in understanding crime patterns and allocating resources effectively to reduce crime rates and improve public safety.</a:t>
            </a:r>
            <a:endParaRPr lang="en-US" sz="2400" dirty="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4" name="Slide Number Placeholder 3">
            <a:extLst>
              <a:ext uri="{FF2B5EF4-FFF2-40B4-BE49-F238E27FC236}">
                <a16:creationId xmlns:a16="http://schemas.microsoft.com/office/drawing/2014/main" xmlns=""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4EDA75-0988-2AC2-87F8-8DEC83A7B9CA}"/>
              </a:ext>
            </a:extLst>
          </p:cNvPr>
          <p:cNvSpPr>
            <a:spLocks noGrp="1"/>
          </p:cNvSpPr>
          <p:nvPr>
            <p:ph type="title"/>
          </p:nvPr>
        </p:nvSpPr>
        <p:spPr>
          <a:xfrm>
            <a:off x="2890078" y="501444"/>
            <a:ext cx="5723586" cy="639097"/>
          </a:xfrm>
        </p:spPr>
        <p:txBody>
          <a:bodyPr/>
          <a:lstStyle/>
          <a:p>
            <a:pPr algn="ctr"/>
            <a:r>
              <a:rPr lang="en-US" sz="3200" smtClean="0"/>
              <a:t>Member </a:t>
            </a:r>
            <a:r>
              <a:rPr lang="en-US" sz="3200" dirty="0" smtClean="0"/>
              <a:t>and </a:t>
            </a:r>
            <a:r>
              <a:rPr lang="en-US" sz="3200" dirty="0"/>
              <a:t>guide introduction</a:t>
            </a:r>
          </a:p>
        </p:txBody>
      </p:sp>
      <p:sp>
        <p:nvSpPr>
          <p:cNvPr id="5" name="TextBox 4">
            <a:extLst>
              <a:ext uri="{FF2B5EF4-FFF2-40B4-BE49-F238E27FC236}">
                <a16:creationId xmlns:a16="http://schemas.microsoft.com/office/drawing/2014/main" xmlns="" id="{7C7C997C-4423-019A-9A89-DC9E2504B54A}"/>
              </a:ext>
            </a:extLst>
          </p:cNvPr>
          <p:cNvSpPr txBox="1"/>
          <p:nvPr/>
        </p:nvSpPr>
        <p:spPr>
          <a:xfrm>
            <a:off x="1017638" y="1745226"/>
            <a:ext cx="8814620" cy="923330"/>
          </a:xfrm>
          <a:prstGeom prst="rect">
            <a:avLst/>
          </a:prstGeom>
          <a:noFill/>
        </p:spPr>
        <p:txBody>
          <a:bodyPr wrap="square" rtlCol="0">
            <a:spAutoFit/>
          </a:bodyPr>
          <a:lstStyle/>
          <a:p>
            <a:pPr algn="just"/>
            <a:r>
              <a:rPr lang="en-US" sz="18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The project team consists of talented individuals with expertise in various fields, including data science, machine learning, and software development. Their combined skills and dedication are essential for the successful development and deployment of the application.</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6" name="TextBox 5">
            <a:extLst>
              <a:ext uri="{FF2B5EF4-FFF2-40B4-BE49-F238E27FC236}">
                <a16:creationId xmlns:a16="http://schemas.microsoft.com/office/drawing/2014/main" xmlns="" id="{8D8C287A-DBF0-C456-0475-327E41522F90}"/>
              </a:ext>
            </a:extLst>
          </p:cNvPr>
          <p:cNvSpPr txBox="1"/>
          <p:nvPr/>
        </p:nvSpPr>
        <p:spPr>
          <a:xfrm>
            <a:off x="4418664" y="5980971"/>
            <a:ext cx="4195000" cy="400110"/>
          </a:xfrm>
          <a:prstGeom prst="rect">
            <a:avLst/>
          </a:prstGeom>
          <a:noFill/>
        </p:spPr>
        <p:txBody>
          <a:bodyPr wrap="square" rtlCol="0">
            <a:spAutoFit/>
          </a:bodyPr>
          <a:lstStyle/>
          <a:p>
            <a:r>
              <a:rPr lang="en-IN" sz="2000" dirty="0" err="1" smtClean="0">
                <a:solidFill>
                  <a:schemeClr val="accent6">
                    <a:lumMod val="75000"/>
                  </a:schemeClr>
                </a:solidFill>
                <a:latin typeface="Bahnschrift Light" panose="020B0502040204020203" pitchFamily="34" charset="0"/>
              </a:rPr>
              <a:t>Madhav</a:t>
            </a:r>
            <a:r>
              <a:rPr lang="en-IN" sz="2000" dirty="0" smtClean="0">
                <a:solidFill>
                  <a:schemeClr val="accent6">
                    <a:lumMod val="75000"/>
                  </a:schemeClr>
                </a:solidFill>
                <a:latin typeface="Bahnschrift Light" panose="020B0502040204020203" pitchFamily="34" charset="0"/>
              </a:rPr>
              <a:t> </a:t>
            </a:r>
            <a:r>
              <a:rPr lang="en-IN" sz="2000" dirty="0" err="1" smtClean="0">
                <a:solidFill>
                  <a:schemeClr val="accent6">
                    <a:lumMod val="75000"/>
                  </a:schemeClr>
                </a:solidFill>
                <a:latin typeface="Bahnschrift Light" panose="020B0502040204020203" pitchFamily="34" charset="0"/>
              </a:rPr>
              <a:t>Lakhotia</a:t>
            </a:r>
            <a:endParaRPr lang="en-IN" sz="2000" dirty="0">
              <a:solidFill>
                <a:schemeClr val="accent6">
                  <a:lumMod val="75000"/>
                </a:schemeClr>
              </a:solidFill>
              <a:latin typeface="Bahnschrift Light" panose="020B0502040204020203" pitchFamily="34" charset="0"/>
            </a:endParaRPr>
          </a:p>
        </p:txBody>
      </p:sp>
      <p:sp>
        <p:nvSpPr>
          <p:cNvPr id="3" name="Rectangle 2"/>
          <p:cNvSpPr/>
          <p:nvPr/>
        </p:nvSpPr>
        <p:spPr>
          <a:xfrm>
            <a:off x="2270921" y="2773314"/>
            <a:ext cx="6342743" cy="2554545"/>
          </a:xfrm>
          <a:prstGeom prst="rect">
            <a:avLst/>
          </a:prstGeom>
        </p:spPr>
        <p:txBody>
          <a:bodyPr wrap="square">
            <a:spAutoFit/>
          </a:bodyPr>
          <a:lstStyle/>
          <a:p>
            <a:pPr algn="ctr"/>
            <a:r>
              <a:rPr lang="en-IN" sz="2000" b="1" dirty="0" smtClean="0">
                <a:solidFill>
                  <a:schemeClr val="accent6">
                    <a:lumMod val="75000"/>
                  </a:schemeClr>
                </a:solidFill>
                <a:latin typeface="Bahnschrift" panose="020B0502040204020203" pitchFamily="34" charset="0"/>
              </a:rPr>
              <a:t>Project Guide </a:t>
            </a:r>
          </a:p>
          <a:p>
            <a:pPr algn="ctr"/>
            <a:endParaRPr lang="en-IN" sz="2000" dirty="0">
              <a:solidFill>
                <a:schemeClr val="accent6">
                  <a:lumMod val="75000"/>
                </a:schemeClr>
              </a:solidFill>
              <a:latin typeface="Bahnschrift Light" panose="020B0502040204020203" pitchFamily="34" charset="0"/>
            </a:endParaRPr>
          </a:p>
          <a:p>
            <a:pPr algn="ctr"/>
            <a:r>
              <a:rPr lang="en-IN" sz="2000" dirty="0" smtClean="0">
                <a:solidFill>
                  <a:schemeClr val="accent6">
                    <a:lumMod val="75000"/>
                  </a:schemeClr>
                </a:solidFill>
                <a:latin typeface="Bahnschrift Light" panose="020B0502040204020203" pitchFamily="34" charset="0"/>
              </a:rPr>
              <a:t>The project is guided by Ms. </a:t>
            </a:r>
            <a:r>
              <a:rPr lang="en-IN" sz="2000" dirty="0" err="1" smtClean="0">
                <a:solidFill>
                  <a:schemeClr val="accent6">
                    <a:lumMod val="75000"/>
                  </a:schemeClr>
                </a:solidFill>
                <a:latin typeface="Bahnschrift Light" panose="020B0502040204020203" pitchFamily="34" charset="0"/>
              </a:rPr>
              <a:t>Harshil</a:t>
            </a:r>
            <a:r>
              <a:rPr lang="en-IN" sz="2000" dirty="0" smtClean="0">
                <a:solidFill>
                  <a:schemeClr val="accent6">
                    <a:lumMod val="75000"/>
                  </a:schemeClr>
                </a:solidFill>
                <a:latin typeface="Bahnschrift Light" panose="020B0502040204020203" pitchFamily="34" charset="0"/>
              </a:rPr>
              <a:t> Sharma a seasoned professional with extensive experience in the field of Artificial Intelligence and Data Analytics. Their </a:t>
            </a:r>
            <a:r>
              <a:rPr lang="en-IN" sz="2000" dirty="0" err="1" smtClean="0">
                <a:solidFill>
                  <a:schemeClr val="accent6">
                    <a:lumMod val="75000"/>
                  </a:schemeClr>
                </a:solidFill>
                <a:latin typeface="Bahnschrift Light" panose="020B0502040204020203" pitchFamily="34" charset="0"/>
              </a:rPr>
              <a:t>Guidence</a:t>
            </a:r>
            <a:r>
              <a:rPr lang="en-IN" sz="2000" dirty="0" smtClean="0">
                <a:solidFill>
                  <a:schemeClr val="accent6">
                    <a:lumMod val="75000"/>
                  </a:schemeClr>
                </a:solidFill>
                <a:latin typeface="Bahnschrift Light" panose="020B0502040204020203" pitchFamily="34" charset="0"/>
              </a:rPr>
              <a:t> and mentorship have been instrumental in shaping the project’s scope and ensuring it’s quality.</a:t>
            </a:r>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53B219B-7E3A-7E84-6386-37313F0CFB09}"/>
              </a:ext>
            </a:extLst>
          </p:cNvPr>
          <p:cNvSpPr>
            <a:spLocks noGrp="1"/>
          </p:cNvSpPr>
          <p:nvPr>
            <p:ph type="title"/>
          </p:nvPr>
        </p:nvSpPr>
        <p:spPr>
          <a:xfrm>
            <a:off x="914400" y="157317"/>
            <a:ext cx="6007510" cy="1966452"/>
          </a:xfrm>
        </p:spPr>
        <p:txBody>
          <a:bodyPr/>
          <a:lstStyle/>
          <a:p>
            <a:pPr marL="0" indent="0">
              <a:lnSpc>
                <a:spcPts val="5400"/>
              </a:lnSpc>
              <a:buNone/>
            </a:pPr>
            <a:r>
              <a:rPr lang="en-US" sz="3600">
                <a:solidFill>
                  <a:schemeClr val="accent6">
                    <a:lumMod val="75000"/>
                  </a:schemeClr>
                </a:solidFill>
                <a:latin typeface="Arial Rounded MT Bold" panose="020F0704030504030204" pitchFamily="34" charset="0"/>
                <a:ea typeface="Prompt Medium" panose="00000600000000000000" pitchFamily="34" charset="-122"/>
                <a:cs typeface="Prompt Medium" panose="00000600000000000000" pitchFamily="34" charset="-120"/>
              </a:rPr>
              <a:t>Importance of Crime Rate Prediction</a:t>
            </a:r>
            <a:endParaRPr lang="en-US" sz="3600">
              <a:solidFill>
                <a:schemeClr val="accent6">
                  <a:lumMod val="75000"/>
                </a:schemeClr>
              </a:solidFill>
              <a:latin typeface="Arial Rounded MT Bold" panose="020F0704030504030204" pitchFamily="34" charset="0"/>
            </a:endParaRPr>
          </a:p>
        </p:txBody>
      </p:sp>
      <p:sp>
        <p:nvSpPr>
          <p:cNvPr id="3" name="Text Placeholder 2">
            <a:extLst>
              <a:ext uri="{FF2B5EF4-FFF2-40B4-BE49-F238E27FC236}">
                <a16:creationId xmlns:a16="http://schemas.microsoft.com/office/drawing/2014/main" xmlns="" id="{A2E339BF-E6D7-DD0E-AF02-6813852EE723}"/>
              </a:ext>
            </a:extLst>
          </p:cNvPr>
          <p:cNvSpPr>
            <a:spLocks noGrp="1"/>
          </p:cNvSpPr>
          <p:nvPr>
            <p:ph idx="1"/>
          </p:nvPr>
        </p:nvSpPr>
        <p:spPr>
          <a:xfrm>
            <a:off x="856344" y="2253930"/>
            <a:ext cx="5875096" cy="4480696"/>
          </a:xfrm>
        </p:spPr>
        <p:txBody>
          <a:bodyPr>
            <a:noAutofit/>
          </a:bodyPr>
          <a:lstStyle/>
          <a:p>
            <a:r>
              <a:rPr lang="en-US" dirty="0" smtClean="0">
                <a:latin typeface="Mongolian Baiti" panose="03000500000000000000" pitchFamily="66" charset="0"/>
                <a:cs typeface="Mongolian Baiti" panose="03000500000000000000" pitchFamily="66" charset="0"/>
              </a:rPr>
              <a:t>Prevention is better than cure. Preventing a crime from occurring is far better than investigating what happened. Just like vaccination protects a child from diseases, in today's world with rising crime rates, we need proactive systems to prevent crimes before they occur.</a:t>
            </a:r>
          </a:p>
          <a:p>
            <a:r>
              <a:rPr lang="en-US" dirty="0" smtClean="0">
                <a:latin typeface="Mongolian Baiti" panose="03000500000000000000" pitchFamily="66" charset="0"/>
                <a:cs typeface="Mongolian Baiti" panose="03000500000000000000" pitchFamily="66" charset="0"/>
              </a:rPr>
              <a:t>So, for this we had made a data fetching system which help peoples that give before knowledge to the user about the crime like which type of crime is recently at the peak and which at the bottom of the list.</a:t>
            </a:r>
            <a:endParaRPr lang="en-US" dirty="0">
              <a:latin typeface="Mongolian Baiti" panose="03000500000000000000" pitchFamily="66" charset="0"/>
              <a:cs typeface="Mongolian Baiti" panose="03000500000000000000" pitchFamily="66" charset="0"/>
            </a:endParaRPr>
          </a:p>
        </p:txBody>
      </p:sp>
      <p:pic>
        <p:nvPicPr>
          <p:cNvPr id="8" name="Picture 7">
            <a:extLst>
              <a:ext uri="{FF2B5EF4-FFF2-40B4-BE49-F238E27FC236}">
                <a16:creationId xmlns:a16="http://schemas.microsoft.com/office/drawing/2014/main" xmlns="" id="{088A9599-4FB7-BC01-8491-A6E288A18DBF}"/>
              </a:ext>
            </a:extLst>
          </p:cNvPr>
          <p:cNvPicPr>
            <a:picLocks noChangeAspect="1"/>
          </p:cNvPicPr>
          <p:nvPr/>
        </p:nvPicPr>
        <p:blipFill>
          <a:blip r:embed="rId3"/>
          <a:stretch>
            <a:fillRect/>
          </a:stretch>
        </p:blipFill>
        <p:spPr>
          <a:xfrm>
            <a:off x="6847552" y="584407"/>
            <a:ext cx="4762013" cy="3290118"/>
          </a:xfrm>
          <a:prstGeom prst="rect">
            <a:avLst/>
          </a:prstGeom>
        </p:spPr>
      </p:pic>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xmlns=""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a:p>
        </p:txBody>
      </p:sp>
      <p:sp>
        <p:nvSpPr>
          <p:cNvPr id="6" name="TextBox 5">
            <a:extLst>
              <a:ext uri="{FF2B5EF4-FFF2-40B4-BE49-F238E27FC236}">
                <a16:creationId xmlns:a16="http://schemas.microsoft.com/office/drawing/2014/main" xmlns="" id="{6514858E-8789-95AA-03B6-851FDD40ACAD}"/>
              </a:ext>
            </a:extLst>
          </p:cNvPr>
          <p:cNvSpPr txBox="1"/>
          <p:nvPr/>
        </p:nvSpPr>
        <p:spPr>
          <a:xfrm>
            <a:off x="3116827" y="835603"/>
            <a:ext cx="2517059" cy="4801314"/>
          </a:xfrm>
          <a:prstGeom prst="rect">
            <a:avLst/>
          </a:prstGeom>
          <a:noFill/>
        </p:spPr>
        <p:txBody>
          <a:bodyPr wrap="square" rtlCol="0">
            <a:spAutoFit/>
          </a:bodyPr>
          <a:lstStyle/>
          <a:p>
            <a:pPr algn="ctr"/>
            <a:r>
              <a:rPr lang="en-US" sz="1800">
                <a:solidFill>
                  <a:schemeClr val="accent6">
                    <a:lumMod val="75000"/>
                  </a:schemeClr>
                </a:solidFill>
                <a:latin typeface="Prompt Medium" panose="00000600000000000000" pitchFamily="34" charset="0"/>
                <a:ea typeface="Prompt Medium" panose="00000600000000000000" pitchFamily="34" charset="-122"/>
                <a:cs typeface="Prompt Medium" panose="00000600000000000000" pitchFamily="34" charset="-120"/>
              </a:rPr>
              <a:t>Resource Allocation</a:t>
            </a:r>
          </a:p>
          <a:p>
            <a:endParaRPr lang="en-US">
              <a:solidFill>
                <a:schemeClr val="accent6">
                  <a:lumMod val="75000"/>
                </a:schemeClr>
              </a:solidFill>
              <a:latin typeface="Prompt Medium" panose="00000600000000000000" pitchFamily="34" charset="0"/>
              <a:cs typeface="Prompt Medium" panose="00000600000000000000" pitchFamily="34" charset="-120"/>
            </a:endParaRPr>
          </a:p>
          <a:p>
            <a:pPr algn="just"/>
            <a:r>
              <a:rPr lang="en-US" sz="18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Predictive analytics helps law enforcement agencies allocate resources, including personnel, equipment, and funding, to areas most likely to experience high crime rates. This ensures that limited resources are utilized effectively, enhancing overall efficiency and effectiveness.</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pPr algn="just"/>
            <a:endParaRPr lang="en-US" sz="1800">
              <a:solidFill>
                <a:schemeClr val="accent6">
                  <a:lumMod val="75000"/>
                </a:schemeClr>
              </a:solidFill>
            </a:endParaRPr>
          </a:p>
          <a:p>
            <a:endParaRPr lang="en-IN"/>
          </a:p>
        </p:txBody>
      </p:sp>
      <p:sp>
        <p:nvSpPr>
          <p:cNvPr id="7" name="Shape 2">
            <a:extLst>
              <a:ext uri="{FF2B5EF4-FFF2-40B4-BE49-F238E27FC236}">
                <a16:creationId xmlns:a16="http://schemas.microsoft.com/office/drawing/2014/main" xmlns="" id="{40D78C63-CAF6-411F-2EFE-B9802D66066F}"/>
              </a:ext>
            </a:extLst>
          </p:cNvPr>
          <p:cNvSpPr/>
          <p:nvPr/>
        </p:nvSpPr>
        <p:spPr>
          <a:xfrm>
            <a:off x="2684207" y="840704"/>
            <a:ext cx="432620" cy="471489"/>
          </a:xfrm>
          <a:prstGeom prst="roundRect">
            <a:avLst>
              <a:gd name="adj" fmla="val 18669"/>
            </a:avLst>
          </a:prstGeom>
          <a:solidFill>
            <a:srgbClr val="F5CDCE"/>
          </a:solidFill>
          <a:ln w="15240">
            <a:solidFill>
              <a:srgbClr val="6D4562"/>
            </a:solidFill>
            <a:prstDash val="solid"/>
          </a:ln>
        </p:spPr>
        <p:txBody>
          <a:bodyPr/>
          <a:lstStyle/>
          <a:p>
            <a:pPr algn="ctr"/>
            <a:r>
              <a:rPr lang="en-IN" sz="2000"/>
              <a:t>1</a:t>
            </a:r>
          </a:p>
        </p:txBody>
      </p:sp>
      <p:sp>
        <p:nvSpPr>
          <p:cNvPr id="8" name="TextBox 7">
            <a:extLst>
              <a:ext uri="{FF2B5EF4-FFF2-40B4-BE49-F238E27FC236}">
                <a16:creationId xmlns:a16="http://schemas.microsoft.com/office/drawing/2014/main" xmlns="" id="{04E060C3-1B78-C0EE-641E-490DC27FC9C1}"/>
              </a:ext>
            </a:extLst>
          </p:cNvPr>
          <p:cNvSpPr txBox="1"/>
          <p:nvPr/>
        </p:nvSpPr>
        <p:spPr>
          <a:xfrm>
            <a:off x="5946470" y="835603"/>
            <a:ext cx="2517059" cy="4801314"/>
          </a:xfrm>
          <a:prstGeom prst="rect">
            <a:avLst/>
          </a:prstGeom>
          <a:noFill/>
        </p:spPr>
        <p:txBody>
          <a:bodyPr wrap="square" rtlCol="0">
            <a:spAutoFit/>
          </a:bodyPr>
          <a:lstStyle/>
          <a:p>
            <a:pPr algn="ctr"/>
            <a:r>
              <a:rPr lang="en-US" sz="1800">
                <a:solidFill>
                  <a:schemeClr val="accent6">
                    <a:lumMod val="75000"/>
                  </a:schemeClr>
                </a:solidFill>
                <a:latin typeface="Prompt Medium" panose="00000600000000000000" pitchFamily="34" charset="0"/>
                <a:ea typeface="Prompt Medium" panose="00000600000000000000" pitchFamily="34" charset="-122"/>
                <a:cs typeface="Prompt Medium" panose="00000600000000000000" pitchFamily="34" charset="-120"/>
              </a:rPr>
              <a:t>Targeted Prevention</a:t>
            </a:r>
          </a:p>
          <a:p>
            <a:pPr algn="just"/>
            <a:r>
              <a:rPr lang="en-US" sz="18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Predictive models can identify areas at risk of increased crime, enabling authorities to implement targeted prevention strategies. This includes proactive measures such as community outreach programs, increased patrols, and crime prevention workshops.</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pPr algn="just"/>
            <a:endParaRPr lang="en-US" sz="1800">
              <a:solidFill>
                <a:schemeClr val="accent6">
                  <a:lumMod val="75000"/>
                </a:schemeClr>
              </a:solidFill>
              <a:latin typeface="Prompt Medium" panose="00000600000000000000" pitchFamily="34" charset="0"/>
              <a:ea typeface="Prompt Medium" panose="00000600000000000000" pitchFamily="34" charset="-122"/>
              <a:cs typeface="Prompt Medium" panose="00000600000000000000" pitchFamily="34" charset="-120"/>
            </a:endParaRPr>
          </a:p>
          <a:p>
            <a:endParaRPr lang="en-US" sz="1800">
              <a:solidFill>
                <a:schemeClr val="accent6">
                  <a:lumMod val="75000"/>
                </a:schemeClr>
              </a:solidFill>
            </a:endParaRPr>
          </a:p>
          <a:p>
            <a:endParaRPr lang="en-IN"/>
          </a:p>
        </p:txBody>
      </p:sp>
      <p:sp>
        <p:nvSpPr>
          <p:cNvPr id="9" name="Shape 6">
            <a:extLst>
              <a:ext uri="{FF2B5EF4-FFF2-40B4-BE49-F238E27FC236}">
                <a16:creationId xmlns:a16="http://schemas.microsoft.com/office/drawing/2014/main" xmlns="" id="{3E621357-6EAC-8FD1-7670-7F7B32080F69}"/>
              </a:ext>
            </a:extLst>
          </p:cNvPr>
          <p:cNvSpPr/>
          <p:nvPr/>
        </p:nvSpPr>
        <p:spPr>
          <a:xfrm>
            <a:off x="5679396" y="840704"/>
            <a:ext cx="420252" cy="471490"/>
          </a:xfrm>
          <a:prstGeom prst="roundRect">
            <a:avLst>
              <a:gd name="adj" fmla="val 18669"/>
            </a:avLst>
          </a:prstGeom>
          <a:solidFill>
            <a:srgbClr val="F5CDCE"/>
          </a:solidFill>
          <a:ln w="15240">
            <a:solidFill>
              <a:srgbClr val="6D4562"/>
            </a:solidFill>
            <a:prstDash val="solid"/>
          </a:ln>
        </p:spPr>
        <p:txBody>
          <a:bodyPr/>
          <a:lstStyle/>
          <a:p>
            <a:pPr algn="ctr"/>
            <a:r>
              <a:rPr lang="en-IN" sz="2000"/>
              <a:t>2</a:t>
            </a:r>
          </a:p>
        </p:txBody>
      </p:sp>
      <p:sp>
        <p:nvSpPr>
          <p:cNvPr id="10" name="TextBox 9">
            <a:extLst>
              <a:ext uri="{FF2B5EF4-FFF2-40B4-BE49-F238E27FC236}">
                <a16:creationId xmlns:a16="http://schemas.microsoft.com/office/drawing/2014/main" xmlns="" id="{A123C504-912D-A395-35C7-AA7D9B5E87F5}"/>
              </a:ext>
            </a:extLst>
          </p:cNvPr>
          <p:cNvSpPr txBox="1"/>
          <p:nvPr/>
        </p:nvSpPr>
        <p:spPr>
          <a:xfrm>
            <a:off x="8787323" y="835603"/>
            <a:ext cx="2517059" cy="4568879"/>
          </a:xfrm>
          <a:prstGeom prst="rect">
            <a:avLst/>
          </a:prstGeom>
          <a:noFill/>
        </p:spPr>
        <p:txBody>
          <a:bodyPr wrap="square" rtlCol="0">
            <a:spAutoFit/>
          </a:bodyPr>
          <a:lstStyle/>
          <a:p>
            <a:pPr marL="0" indent="0" algn="ctr">
              <a:lnSpc>
                <a:spcPts val="2700"/>
              </a:lnSpc>
              <a:buNone/>
            </a:pPr>
            <a:r>
              <a:rPr lang="en-US" sz="1800">
                <a:solidFill>
                  <a:schemeClr val="accent6">
                    <a:lumMod val="75000"/>
                  </a:schemeClr>
                </a:solidFill>
                <a:latin typeface="Prompt Medium" panose="00000600000000000000" pitchFamily="34" charset="0"/>
                <a:ea typeface="Prompt Medium" panose="00000600000000000000" pitchFamily="34" charset="-122"/>
                <a:cs typeface="Prompt Medium" panose="00000600000000000000" pitchFamily="34" charset="-120"/>
              </a:rPr>
              <a:t>Public Awareness</a:t>
            </a:r>
          </a:p>
          <a:p>
            <a:pPr algn="just">
              <a:lnSpc>
                <a:spcPts val="2700"/>
              </a:lnSpc>
            </a:pPr>
            <a:r>
              <a:rPr lang="en-US" sz="18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The insights derived from crime rate prediction can be used to educate the public about crime trends and potential risks in their communities. This empowers individuals to take precautions and contribute to crime prevention efforts.</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pPr marL="0" indent="0">
              <a:lnSpc>
                <a:spcPts val="2700"/>
              </a:lnSpc>
              <a:buNone/>
            </a:pPr>
            <a:endParaRPr lang="en-US" sz="1800">
              <a:solidFill>
                <a:schemeClr val="accent6">
                  <a:lumMod val="75000"/>
                </a:schemeClr>
              </a:solidFill>
            </a:endParaRPr>
          </a:p>
        </p:txBody>
      </p:sp>
      <p:sp>
        <p:nvSpPr>
          <p:cNvPr id="11" name="Shape 10">
            <a:extLst>
              <a:ext uri="{FF2B5EF4-FFF2-40B4-BE49-F238E27FC236}">
                <a16:creationId xmlns:a16="http://schemas.microsoft.com/office/drawing/2014/main" xmlns="" id="{983AC464-6104-31EE-3407-DF48211AC3DC}"/>
              </a:ext>
            </a:extLst>
          </p:cNvPr>
          <p:cNvSpPr/>
          <p:nvPr/>
        </p:nvSpPr>
        <p:spPr>
          <a:xfrm>
            <a:off x="8362427" y="835603"/>
            <a:ext cx="414123" cy="476591"/>
          </a:xfrm>
          <a:prstGeom prst="roundRect">
            <a:avLst>
              <a:gd name="adj" fmla="val 18669"/>
            </a:avLst>
          </a:prstGeom>
          <a:solidFill>
            <a:srgbClr val="F5CDCE"/>
          </a:solidFill>
          <a:ln w="15240">
            <a:solidFill>
              <a:srgbClr val="6D4562"/>
            </a:solidFill>
            <a:prstDash val="solid"/>
          </a:ln>
        </p:spPr>
        <p:txBody>
          <a:bodyPr/>
          <a:lstStyle/>
          <a:p>
            <a:pPr algn="ctr"/>
            <a:r>
              <a:rPr lang="en-IN" sz="2000"/>
              <a:t>3</a:t>
            </a:r>
          </a:p>
        </p:txBody>
      </p:sp>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370AEC4F-E711-8552-9C34-82C1514A1E37}"/>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6</a:t>
            </a:fld>
            <a:endParaRPr lang="en-US"/>
          </a:p>
        </p:txBody>
      </p:sp>
      <p:sp>
        <p:nvSpPr>
          <p:cNvPr id="4" name="Content Placeholder 3">
            <a:extLst>
              <a:ext uri="{FF2B5EF4-FFF2-40B4-BE49-F238E27FC236}">
                <a16:creationId xmlns:a16="http://schemas.microsoft.com/office/drawing/2014/main" xmlns="" id="{BDDD6BDC-E008-6AB7-55A1-46ED9BCF054F}"/>
              </a:ext>
            </a:extLst>
          </p:cNvPr>
          <p:cNvSpPr>
            <a:spLocks noGrp="1"/>
          </p:cNvSpPr>
          <p:nvPr>
            <p:ph idx="11"/>
          </p:nvPr>
        </p:nvSpPr>
        <p:spPr>
          <a:xfrm>
            <a:off x="4364808" y="3808750"/>
            <a:ext cx="7043618" cy="2233233"/>
          </a:xfrm>
        </p:spPr>
        <p:txBody>
          <a:bodyPr/>
          <a:lstStyle/>
          <a:p>
            <a:r>
              <a:rPr lang="en-US"/>
              <a:t>Enhancing your presentation</a:t>
            </a:r>
          </a:p>
        </p:txBody>
      </p:sp>
      <p:pic>
        <p:nvPicPr>
          <p:cNvPr id="5" name="Picture 4">
            <a:extLst>
              <a:ext uri="{FF2B5EF4-FFF2-40B4-BE49-F238E27FC236}">
                <a16:creationId xmlns:a16="http://schemas.microsoft.com/office/drawing/2014/main" xmlns="" id="{4BE235B7-C0E6-92F7-8FA6-AE2CC2673C4B}"/>
              </a:ext>
            </a:extLst>
          </p:cNvPr>
          <p:cNvPicPr>
            <a:picLocks noChangeAspect="1"/>
          </p:cNvPicPr>
          <p:nvPr/>
        </p:nvPicPr>
        <p:blipFill>
          <a:blip r:embed="rId3"/>
          <a:stretch>
            <a:fillRect/>
          </a:stretch>
        </p:blipFill>
        <p:spPr>
          <a:xfrm>
            <a:off x="3470787" y="0"/>
            <a:ext cx="7747819" cy="6858000"/>
          </a:xfrm>
          <a:prstGeom prst="rect">
            <a:avLst/>
          </a:prstGeom>
        </p:spPr>
      </p:pic>
    </p:spTree>
    <p:extLst>
      <p:ext uri="{BB962C8B-B14F-4D97-AF65-F5344CB8AC3E}">
        <p14:creationId xmlns:p14="http://schemas.microsoft.com/office/powerpoint/2010/main" val="113171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8A34A6-22BC-27A4-2C79-EE98A4943B14}"/>
              </a:ext>
            </a:extLst>
          </p:cNvPr>
          <p:cNvSpPr>
            <a:spLocks noGrp="1"/>
          </p:cNvSpPr>
          <p:nvPr>
            <p:ph type="title"/>
          </p:nvPr>
        </p:nvSpPr>
        <p:spPr>
          <a:xfrm>
            <a:off x="550865" y="-86477"/>
            <a:ext cx="7796464" cy="1222385"/>
          </a:xfrm>
        </p:spPr>
        <p:txBody>
          <a:bodyPr/>
          <a:lstStyle/>
          <a:p>
            <a:pPr marL="0" indent="0" algn="ctr">
              <a:lnSpc>
                <a:spcPts val="4250"/>
              </a:lnSpc>
              <a:buNone/>
            </a:pPr>
            <a:r>
              <a:rPr lang="en-US" sz="3600">
                <a:solidFill>
                  <a:schemeClr val="accent6">
                    <a:lumMod val="75000"/>
                  </a:schemeClr>
                </a:solidFill>
                <a:latin typeface="Arial Rounded MT Bold" panose="020F0704030504030204" pitchFamily="34" charset="0"/>
                <a:ea typeface="Prompt Medium" panose="00000600000000000000" pitchFamily="34" charset="-122"/>
                <a:cs typeface="Prompt Medium" panose="00000600000000000000" pitchFamily="34" charset="-120"/>
              </a:rPr>
              <a:t>Problem Statement</a:t>
            </a:r>
            <a:endParaRPr lang="en-US" sz="3600">
              <a:solidFill>
                <a:schemeClr val="accent6">
                  <a:lumMod val="75000"/>
                </a:schemeClr>
              </a:solidFill>
              <a:latin typeface="Arial Rounded MT Bold" panose="020F0704030504030204" pitchFamily="34" charset="0"/>
            </a:endParaRPr>
          </a:p>
        </p:txBody>
      </p:sp>
      <p:sp>
        <p:nvSpPr>
          <p:cNvPr id="3" name="Slide Number Placeholder 2">
            <a:extLst>
              <a:ext uri="{FF2B5EF4-FFF2-40B4-BE49-F238E27FC236}">
                <a16:creationId xmlns:a16="http://schemas.microsoft.com/office/drawing/2014/main" xmlns=""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a:p>
        </p:txBody>
      </p:sp>
      <p:sp>
        <p:nvSpPr>
          <p:cNvPr id="16" name="Content Placeholder 4">
            <a:extLst>
              <a:ext uri="{FF2B5EF4-FFF2-40B4-BE49-F238E27FC236}">
                <a16:creationId xmlns:a16="http://schemas.microsoft.com/office/drawing/2014/main" xmlns="" id="{AEF9954A-E263-8A7E-58B1-4D03F7D1BD9B}"/>
              </a:ext>
            </a:extLst>
          </p:cNvPr>
          <p:cNvSpPr>
            <a:spLocks noGrp="1"/>
          </p:cNvSpPr>
          <p:nvPr>
            <p:ph sz="half" idx="2"/>
          </p:nvPr>
        </p:nvSpPr>
        <p:spPr>
          <a:xfrm>
            <a:off x="803787" y="1350446"/>
            <a:ext cx="7069394" cy="823630"/>
          </a:xfrm>
        </p:spPr>
        <p:txBody>
          <a:bodyPr>
            <a:normAutofit/>
          </a:bodyPr>
          <a:lstStyle/>
          <a:p>
            <a:pPr marL="0" indent="0" algn="just">
              <a:lnSpc>
                <a:spcPts val="2450"/>
              </a:lnSpc>
              <a:buNone/>
            </a:pPr>
            <a:r>
              <a:rPr lang="en-US">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It addresses the need for accurate and timely insights into crime patterns to enhance public safety and inform law enforcement strategies.</a:t>
            </a:r>
            <a:endParaRPr lang="en-US">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5" name="TextBox 4">
            <a:extLst>
              <a:ext uri="{FF2B5EF4-FFF2-40B4-BE49-F238E27FC236}">
                <a16:creationId xmlns:a16="http://schemas.microsoft.com/office/drawing/2014/main" xmlns="" id="{3A26A580-D47E-A587-0E6B-131CFB1A4E14}"/>
              </a:ext>
            </a:extLst>
          </p:cNvPr>
          <p:cNvSpPr txBox="1"/>
          <p:nvPr/>
        </p:nvSpPr>
        <p:spPr>
          <a:xfrm>
            <a:off x="909484" y="2606375"/>
            <a:ext cx="3539613" cy="689932"/>
          </a:xfrm>
          <a:prstGeom prst="rect">
            <a:avLst/>
          </a:prstGeom>
          <a:noFill/>
        </p:spPr>
        <p:txBody>
          <a:bodyPr wrap="square" rtlCol="0">
            <a:spAutoFit/>
          </a:bodyPr>
          <a:lstStyle/>
          <a:p>
            <a:pPr marL="0" indent="0" algn="just">
              <a:lnSpc>
                <a:spcPts val="2450"/>
              </a:lnSpc>
              <a:buNone/>
            </a:pPr>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Definition of Crime Rate Prediction</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6" name="TextBox 5">
            <a:extLst>
              <a:ext uri="{FF2B5EF4-FFF2-40B4-BE49-F238E27FC236}">
                <a16:creationId xmlns:a16="http://schemas.microsoft.com/office/drawing/2014/main" xmlns="" id="{F788BD04-A6B7-C9AF-AD46-338D87231560}"/>
              </a:ext>
            </a:extLst>
          </p:cNvPr>
          <p:cNvSpPr txBox="1"/>
          <p:nvPr/>
        </p:nvSpPr>
        <p:spPr>
          <a:xfrm>
            <a:off x="4338484" y="2594833"/>
            <a:ext cx="3814916" cy="1010533"/>
          </a:xfrm>
          <a:prstGeom prst="rect">
            <a:avLst/>
          </a:prstGeom>
          <a:noFill/>
        </p:spPr>
        <p:txBody>
          <a:bodyPr wrap="square" rtlCol="0">
            <a:spAutoFit/>
          </a:bodyPr>
          <a:lstStyle/>
          <a:p>
            <a:pPr marL="0" indent="0" algn="just">
              <a:lnSpc>
                <a:spcPts val="2450"/>
              </a:lnSpc>
              <a:buNone/>
            </a:pPr>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Predicting the likelihood of future crimes based on historical data and external factors.</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7" name="TextBox 6">
            <a:extLst>
              <a:ext uri="{FF2B5EF4-FFF2-40B4-BE49-F238E27FC236}">
                <a16:creationId xmlns:a16="http://schemas.microsoft.com/office/drawing/2014/main" xmlns="" id="{452C7B35-4A06-9B08-8EA1-516723ED497C}"/>
              </a:ext>
            </a:extLst>
          </p:cNvPr>
          <p:cNvSpPr txBox="1"/>
          <p:nvPr/>
        </p:nvSpPr>
        <p:spPr>
          <a:xfrm>
            <a:off x="909484" y="3480054"/>
            <a:ext cx="2644877" cy="800219"/>
          </a:xfrm>
          <a:prstGeom prst="rect">
            <a:avLst/>
          </a:prstGeom>
          <a:noFill/>
        </p:spPr>
        <p:txBody>
          <a:bodyPr wrap="square" rtlCol="0">
            <a:spAutoFit/>
          </a:bodyPr>
          <a:lstStyle/>
          <a:p>
            <a:pPr algn="just"/>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Importance of Accurate Crime Rate Prediction</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8" name="TextBox 7">
            <a:extLst>
              <a:ext uri="{FF2B5EF4-FFF2-40B4-BE49-F238E27FC236}">
                <a16:creationId xmlns:a16="http://schemas.microsoft.com/office/drawing/2014/main" xmlns="" id="{8F34CB6E-4F5E-2D73-CF3C-195EE3D5F573}"/>
              </a:ext>
            </a:extLst>
          </p:cNvPr>
          <p:cNvSpPr txBox="1"/>
          <p:nvPr/>
        </p:nvSpPr>
        <p:spPr>
          <a:xfrm>
            <a:off x="4338484" y="3480054"/>
            <a:ext cx="3814916" cy="800219"/>
          </a:xfrm>
          <a:prstGeom prst="rect">
            <a:avLst/>
          </a:prstGeom>
          <a:noFill/>
        </p:spPr>
        <p:txBody>
          <a:bodyPr wrap="square" rtlCol="0">
            <a:spAutoFit/>
          </a:bodyPr>
          <a:lstStyle/>
          <a:p>
            <a:pPr algn="just"/>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Effective resource allocation, targeted crime prevention, and improved public safety.</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9" name="TextBox 8">
            <a:extLst>
              <a:ext uri="{FF2B5EF4-FFF2-40B4-BE49-F238E27FC236}">
                <a16:creationId xmlns:a16="http://schemas.microsoft.com/office/drawing/2014/main" xmlns="" id="{FAA99BE0-88D3-E38F-ADA3-079751308E38}"/>
              </a:ext>
            </a:extLst>
          </p:cNvPr>
          <p:cNvSpPr txBox="1"/>
          <p:nvPr/>
        </p:nvSpPr>
        <p:spPr>
          <a:xfrm>
            <a:off x="909484" y="4105798"/>
            <a:ext cx="2566219" cy="800219"/>
          </a:xfrm>
          <a:prstGeom prst="rect">
            <a:avLst/>
          </a:prstGeom>
          <a:noFill/>
        </p:spPr>
        <p:txBody>
          <a:bodyPr wrap="square" rtlCol="0">
            <a:spAutoFit/>
          </a:bodyPr>
          <a:lstStyle/>
          <a:p>
            <a:pPr algn="just"/>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Challenges in Crime Rate Prediction</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10" name="TextBox 9">
            <a:extLst>
              <a:ext uri="{FF2B5EF4-FFF2-40B4-BE49-F238E27FC236}">
                <a16:creationId xmlns:a16="http://schemas.microsoft.com/office/drawing/2014/main" xmlns="" id="{81944E53-F585-F5E4-D662-64230A75D37B}"/>
              </a:ext>
            </a:extLst>
          </p:cNvPr>
          <p:cNvSpPr txBox="1"/>
          <p:nvPr/>
        </p:nvSpPr>
        <p:spPr>
          <a:xfrm>
            <a:off x="4338484" y="4105798"/>
            <a:ext cx="3814916" cy="1015663"/>
          </a:xfrm>
          <a:prstGeom prst="rect">
            <a:avLst/>
          </a:prstGeom>
          <a:noFill/>
        </p:spPr>
        <p:txBody>
          <a:bodyPr wrap="square" rtlCol="0">
            <a:spAutoFit/>
          </a:bodyPr>
          <a:lstStyle/>
          <a:p>
            <a:pPr algn="just"/>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Data availability, data quality, complex crime patterns, and the influence of socio-economic factors.</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11" name="TextBox 10">
            <a:extLst>
              <a:ext uri="{FF2B5EF4-FFF2-40B4-BE49-F238E27FC236}">
                <a16:creationId xmlns:a16="http://schemas.microsoft.com/office/drawing/2014/main" xmlns="" id="{90432582-9FA0-54A5-715C-E0B44C6D834A}"/>
              </a:ext>
            </a:extLst>
          </p:cNvPr>
          <p:cNvSpPr txBox="1"/>
          <p:nvPr/>
        </p:nvSpPr>
        <p:spPr>
          <a:xfrm>
            <a:off x="914400" y="4946986"/>
            <a:ext cx="2113935" cy="584775"/>
          </a:xfrm>
          <a:prstGeom prst="rect">
            <a:avLst/>
          </a:prstGeom>
          <a:noFill/>
        </p:spPr>
        <p:txBody>
          <a:bodyPr wrap="square" rtlCol="0">
            <a:spAutoFit/>
          </a:bodyPr>
          <a:lstStyle/>
          <a:p>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Objective</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12" name="TextBox 11">
            <a:extLst>
              <a:ext uri="{FF2B5EF4-FFF2-40B4-BE49-F238E27FC236}">
                <a16:creationId xmlns:a16="http://schemas.microsoft.com/office/drawing/2014/main" xmlns="" id="{4FBB6431-4ADC-BEBB-67E2-08F26BA91E91}"/>
              </a:ext>
            </a:extLst>
          </p:cNvPr>
          <p:cNvSpPr txBox="1"/>
          <p:nvPr/>
        </p:nvSpPr>
        <p:spPr>
          <a:xfrm>
            <a:off x="4338484" y="4943456"/>
            <a:ext cx="3696929" cy="1015663"/>
          </a:xfrm>
          <a:prstGeom prst="rect">
            <a:avLst/>
          </a:prstGeom>
          <a:noFill/>
        </p:spPr>
        <p:txBody>
          <a:bodyPr wrap="square" rtlCol="0">
            <a:spAutoFit/>
          </a:bodyPr>
          <a:lstStyle/>
          <a:p>
            <a:pPr algn="just"/>
            <a:r>
              <a:rPr lang="en-US" sz="140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Develop a machine learning-based system to predict crime rates in India, considering various crime categories and geographical locations.</a:t>
            </a:r>
            <a:endParaRPr lang="en-US" sz="1400">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graphicFrame>
        <p:nvGraphicFramePr>
          <p:cNvPr id="14" name="Table 13">
            <a:extLst>
              <a:ext uri="{FF2B5EF4-FFF2-40B4-BE49-F238E27FC236}">
                <a16:creationId xmlns:a16="http://schemas.microsoft.com/office/drawing/2014/main" xmlns="" id="{0A39D405-E86A-FC32-AD93-6FAF59E3DF51}"/>
              </a:ext>
            </a:extLst>
          </p:cNvPr>
          <p:cNvGraphicFramePr>
            <a:graphicFrameLocks noGrp="1"/>
          </p:cNvGraphicFramePr>
          <p:nvPr>
            <p:extLst>
              <p:ext uri="{D42A27DB-BD31-4B8C-83A1-F6EECF244321}">
                <p14:modId xmlns:p14="http://schemas.microsoft.com/office/powerpoint/2010/main" val="1423055010"/>
              </p:ext>
            </p:extLst>
          </p:nvPr>
        </p:nvGraphicFramePr>
        <p:xfrm>
          <a:off x="224504" y="2489504"/>
          <a:ext cx="8449186" cy="3232588"/>
        </p:xfrm>
        <a:graphic>
          <a:graphicData uri="http://schemas.openxmlformats.org/drawingml/2006/table">
            <a:tbl>
              <a:tblPr firstRow="1" bandRow="1">
                <a:tableStyleId>{0E3FDE45-AF77-4B5C-9715-49D594BDF05E}</a:tableStyleId>
              </a:tblPr>
              <a:tblGrid>
                <a:gridCol w="4224593">
                  <a:extLst>
                    <a:ext uri="{9D8B030D-6E8A-4147-A177-3AD203B41FA5}">
                      <a16:colId xmlns:a16="http://schemas.microsoft.com/office/drawing/2014/main" xmlns="" val="3413676434"/>
                    </a:ext>
                  </a:extLst>
                </a:gridCol>
                <a:gridCol w="4224593">
                  <a:extLst>
                    <a:ext uri="{9D8B030D-6E8A-4147-A177-3AD203B41FA5}">
                      <a16:colId xmlns:a16="http://schemas.microsoft.com/office/drawing/2014/main" xmlns="" val="1147660091"/>
                    </a:ext>
                  </a:extLst>
                </a:gridCol>
              </a:tblGrid>
              <a:tr h="808147">
                <a:tc>
                  <a:txBody>
                    <a:bodyPr/>
                    <a:lstStyle/>
                    <a:p>
                      <a:endParaRPr lang="en-IN"/>
                    </a:p>
                  </a:txBody>
                  <a:tcPr/>
                </a:tc>
                <a:tc>
                  <a:txBody>
                    <a:bodyPr/>
                    <a:lstStyle/>
                    <a:p>
                      <a:endParaRPr lang="en-IN"/>
                    </a:p>
                  </a:txBody>
                  <a:tcPr/>
                </a:tc>
                <a:extLst>
                  <a:ext uri="{0D108BD9-81ED-4DB2-BD59-A6C34878D82A}">
                    <a16:rowId xmlns:a16="http://schemas.microsoft.com/office/drawing/2014/main" xmlns="" val="1592262475"/>
                  </a:ext>
                </a:extLst>
              </a:tr>
              <a:tr h="808147">
                <a:tc>
                  <a:txBody>
                    <a:bodyPr/>
                    <a:lstStyle/>
                    <a:p>
                      <a:endParaRPr lang="en-IN"/>
                    </a:p>
                  </a:txBody>
                  <a:tcPr/>
                </a:tc>
                <a:tc>
                  <a:txBody>
                    <a:bodyPr/>
                    <a:lstStyle/>
                    <a:p>
                      <a:endParaRPr lang="en-IN"/>
                    </a:p>
                  </a:txBody>
                  <a:tcPr/>
                </a:tc>
                <a:extLst>
                  <a:ext uri="{0D108BD9-81ED-4DB2-BD59-A6C34878D82A}">
                    <a16:rowId xmlns:a16="http://schemas.microsoft.com/office/drawing/2014/main" xmlns="" val="994242764"/>
                  </a:ext>
                </a:extLst>
              </a:tr>
              <a:tr h="808147">
                <a:tc>
                  <a:txBody>
                    <a:bodyPr/>
                    <a:lstStyle/>
                    <a:p>
                      <a:endParaRPr lang="en-IN"/>
                    </a:p>
                  </a:txBody>
                  <a:tcPr/>
                </a:tc>
                <a:tc>
                  <a:txBody>
                    <a:bodyPr/>
                    <a:lstStyle/>
                    <a:p>
                      <a:endParaRPr lang="en-IN"/>
                    </a:p>
                  </a:txBody>
                  <a:tcPr/>
                </a:tc>
                <a:extLst>
                  <a:ext uri="{0D108BD9-81ED-4DB2-BD59-A6C34878D82A}">
                    <a16:rowId xmlns:a16="http://schemas.microsoft.com/office/drawing/2014/main" xmlns="" val="881137305"/>
                  </a:ext>
                </a:extLst>
              </a:tr>
              <a:tr h="808147">
                <a:tc>
                  <a:txBody>
                    <a:bodyPr/>
                    <a:lstStyle/>
                    <a:p>
                      <a:endParaRPr lang="en-IN"/>
                    </a:p>
                  </a:txBody>
                  <a:tcPr/>
                </a:tc>
                <a:tc>
                  <a:txBody>
                    <a:bodyPr/>
                    <a:lstStyle/>
                    <a:p>
                      <a:endParaRPr lang="en-IN"/>
                    </a:p>
                  </a:txBody>
                  <a:tcPr/>
                </a:tc>
                <a:extLst>
                  <a:ext uri="{0D108BD9-81ED-4DB2-BD59-A6C34878D82A}">
                    <a16:rowId xmlns:a16="http://schemas.microsoft.com/office/drawing/2014/main" xmlns="" val="2323937984"/>
                  </a:ext>
                </a:extLst>
              </a:tr>
            </a:tbl>
          </a:graphicData>
        </a:graphic>
      </p:graphicFrame>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D55F2D4-C20E-BEBC-1CCF-4449B0456A7E}"/>
              </a:ext>
            </a:extLst>
          </p:cNvPr>
          <p:cNvSpPr>
            <a:spLocks noGrp="1"/>
          </p:cNvSpPr>
          <p:nvPr>
            <p:ph type="title"/>
          </p:nvPr>
        </p:nvSpPr>
        <p:spPr>
          <a:xfrm>
            <a:off x="2125294" y="784054"/>
            <a:ext cx="7631709" cy="1091627"/>
          </a:xfrm>
        </p:spPr>
        <p:txBody>
          <a:bodyPr/>
          <a:lstStyle/>
          <a:p>
            <a:pPr marL="0" indent="0">
              <a:lnSpc>
                <a:spcPts val="4950"/>
              </a:lnSpc>
              <a:buNone/>
            </a:pPr>
            <a:r>
              <a:rPr lang="en-US" sz="3600">
                <a:solidFill>
                  <a:schemeClr val="accent6">
                    <a:lumMod val="75000"/>
                  </a:schemeClr>
                </a:solidFill>
                <a:latin typeface="Arial Rounded MT Bold" panose="020F0704030504030204" pitchFamily="34" charset="0"/>
                <a:ea typeface="Prompt Medium" panose="00000600000000000000" pitchFamily="34" charset="-122"/>
                <a:cs typeface="Prompt Medium" panose="00000600000000000000" pitchFamily="34" charset="-120"/>
              </a:rPr>
              <a:t>User Interface Features</a:t>
            </a:r>
            <a:endParaRPr lang="en-US" sz="3600">
              <a:solidFill>
                <a:schemeClr val="accent6">
                  <a:lumMod val="75000"/>
                </a:schemeClr>
              </a:solidFill>
              <a:latin typeface="Arial Rounded MT Bold" panose="020F0704030504030204" pitchFamily="34" charset="0"/>
            </a:endParaRPr>
          </a:p>
        </p:txBody>
      </p:sp>
      <p:sp>
        <p:nvSpPr>
          <p:cNvPr id="4" name="Slide Number Placeholder 3">
            <a:extLst>
              <a:ext uri="{FF2B5EF4-FFF2-40B4-BE49-F238E27FC236}">
                <a16:creationId xmlns:a16="http://schemas.microsoft.com/office/drawing/2014/main" xmlns=""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a:p>
        </p:txBody>
      </p:sp>
      <p:pic>
        <p:nvPicPr>
          <p:cNvPr id="2" name="Image 2">
            <a:extLst>
              <a:ext uri="{FF2B5EF4-FFF2-40B4-BE49-F238E27FC236}">
                <a16:creationId xmlns:a16="http://schemas.microsoft.com/office/drawing/2014/main" xmlns="" id="{2CC0416A-FE69-94DD-FA81-7A030AFBF3E2}"/>
              </a:ext>
            </a:extLst>
          </p:cNvPr>
          <p:cNvPicPr>
            <a:picLocks noGrp="1" noChangeAspect="1"/>
          </p:cNvPicPr>
          <p:nvPr>
            <p:ph sz="half" idx="15"/>
          </p:nvPr>
        </p:nvPicPr>
        <p:blipFill>
          <a:blip r:embed="rId3"/>
          <a:stretch>
            <a:fillRect/>
          </a:stretch>
        </p:blipFill>
        <p:spPr>
          <a:xfrm>
            <a:off x="1220739" y="2287702"/>
            <a:ext cx="704850" cy="704850"/>
          </a:xfrm>
          <a:prstGeom prst="rect">
            <a:avLst/>
          </a:prstGeom>
          <a:ln>
            <a:noFill/>
          </a:ln>
        </p:spPr>
      </p:pic>
      <p:pic>
        <p:nvPicPr>
          <p:cNvPr id="5" name="Image 5">
            <a:extLst>
              <a:ext uri="{FF2B5EF4-FFF2-40B4-BE49-F238E27FC236}">
                <a16:creationId xmlns:a16="http://schemas.microsoft.com/office/drawing/2014/main" xmlns="" id="{D19F111A-1D22-8311-DE5A-4B2C5C5770DC}"/>
              </a:ext>
            </a:extLst>
          </p:cNvPr>
          <p:cNvPicPr>
            <a:picLocks noGrp="1" noChangeAspect="1"/>
          </p:cNvPicPr>
          <p:nvPr>
            <p:ph sz="half" idx="1"/>
          </p:nvPr>
        </p:nvPicPr>
        <p:blipFill>
          <a:blip r:embed="rId4"/>
          <a:stretch>
            <a:fillRect/>
          </a:stretch>
        </p:blipFill>
        <p:spPr>
          <a:xfrm>
            <a:off x="7841259" y="3692683"/>
            <a:ext cx="704850" cy="704850"/>
          </a:xfrm>
          <a:prstGeom prst="rect">
            <a:avLst/>
          </a:prstGeom>
        </p:spPr>
      </p:pic>
      <p:pic>
        <p:nvPicPr>
          <p:cNvPr id="6" name="Image 3">
            <a:extLst>
              <a:ext uri="{FF2B5EF4-FFF2-40B4-BE49-F238E27FC236}">
                <a16:creationId xmlns:a16="http://schemas.microsoft.com/office/drawing/2014/main" xmlns="" id="{217DD732-15C2-643C-C137-6298F37B1E9A}"/>
              </a:ext>
            </a:extLst>
          </p:cNvPr>
          <p:cNvPicPr>
            <a:picLocks noChangeAspect="1"/>
          </p:cNvPicPr>
          <p:nvPr/>
        </p:nvPicPr>
        <p:blipFill>
          <a:blip r:embed="rId5"/>
          <a:stretch>
            <a:fillRect/>
          </a:stretch>
        </p:blipFill>
        <p:spPr>
          <a:xfrm>
            <a:off x="3395897" y="3692683"/>
            <a:ext cx="616108" cy="616108"/>
          </a:xfrm>
          <a:prstGeom prst="rect">
            <a:avLst/>
          </a:prstGeom>
        </p:spPr>
      </p:pic>
      <p:pic>
        <p:nvPicPr>
          <p:cNvPr id="7" name="Image 4">
            <a:extLst>
              <a:ext uri="{FF2B5EF4-FFF2-40B4-BE49-F238E27FC236}">
                <a16:creationId xmlns:a16="http://schemas.microsoft.com/office/drawing/2014/main" xmlns="" id="{DD48C192-DA33-215B-2D0E-D3AB2555E9EF}"/>
              </a:ext>
            </a:extLst>
          </p:cNvPr>
          <p:cNvPicPr>
            <a:picLocks noChangeAspect="1"/>
          </p:cNvPicPr>
          <p:nvPr/>
        </p:nvPicPr>
        <p:blipFill>
          <a:blip r:embed="rId6"/>
          <a:stretch>
            <a:fillRect/>
          </a:stretch>
        </p:blipFill>
        <p:spPr>
          <a:xfrm>
            <a:off x="5633095" y="2451740"/>
            <a:ext cx="616108" cy="616108"/>
          </a:xfrm>
          <a:prstGeom prst="rect">
            <a:avLst/>
          </a:prstGeom>
        </p:spPr>
      </p:pic>
      <p:sp>
        <p:nvSpPr>
          <p:cNvPr id="9" name="TextBox 8">
            <a:extLst>
              <a:ext uri="{FF2B5EF4-FFF2-40B4-BE49-F238E27FC236}">
                <a16:creationId xmlns:a16="http://schemas.microsoft.com/office/drawing/2014/main" xmlns="" id="{101E0BC9-B3D9-200E-820E-5C440AA66C25}"/>
              </a:ext>
            </a:extLst>
          </p:cNvPr>
          <p:cNvSpPr txBox="1"/>
          <p:nvPr/>
        </p:nvSpPr>
        <p:spPr>
          <a:xfrm>
            <a:off x="649870" y="3011718"/>
            <a:ext cx="1846588" cy="2410916"/>
          </a:xfrm>
          <a:prstGeom prst="rect">
            <a:avLst/>
          </a:prstGeom>
          <a:noFill/>
        </p:spPr>
        <p:txBody>
          <a:bodyPr wrap="square" rtlCol="0">
            <a:spAutoFit/>
          </a:bodyPr>
          <a:lstStyle/>
          <a:p>
            <a:pPr algn="ctr"/>
            <a:r>
              <a:rPr lang="en-US" sz="1800" b="1">
                <a:solidFill>
                  <a:schemeClr val="accent6">
                    <a:lumMod val="75000"/>
                  </a:schemeClr>
                </a:solidFill>
                <a:latin typeface="Merriweather Bold" panose="00000800000000000000" pitchFamily="34" charset="0"/>
                <a:ea typeface="Merriweather Bold" panose="00000800000000000000" pitchFamily="34" charset="-122"/>
              </a:rPr>
              <a:t>City Selection</a:t>
            </a:r>
          </a:p>
          <a:p>
            <a:pPr algn="just">
              <a:lnSpc>
                <a:spcPts val="2850"/>
              </a:lnSpc>
            </a:pPr>
            <a:r>
              <a:rPr lang="en-US" sz="180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Select the desired city from a dropdown list.</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pPr marL="0" indent="0" algn="l">
              <a:lnSpc>
                <a:spcPts val="2850"/>
              </a:lnSpc>
              <a:buNone/>
            </a:pP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endParaRPr lang="en-US" sz="1800">
              <a:solidFill>
                <a:schemeClr val="accent6">
                  <a:lumMod val="75000"/>
                </a:schemeClr>
              </a:solidFill>
            </a:endParaRPr>
          </a:p>
          <a:p>
            <a:endParaRPr lang="en-IN"/>
          </a:p>
        </p:txBody>
      </p:sp>
      <p:sp>
        <p:nvSpPr>
          <p:cNvPr id="11" name="TextBox 10">
            <a:extLst>
              <a:ext uri="{FF2B5EF4-FFF2-40B4-BE49-F238E27FC236}">
                <a16:creationId xmlns:a16="http://schemas.microsoft.com/office/drawing/2014/main" xmlns="" id="{AB2355B0-F9FE-25C7-7CB1-5B8C67A01CD6}"/>
              </a:ext>
            </a:extLst>
          </p:cNvPr>
          <p:cNvSpPr txBox="1"/>
          <p:nvPr/>
        </p:nvSpPr>
        <p:spPr>
          <a:xfrm>
            <a:off x="2715578" y="4426900"/>
            <a:ext cx="2005779" cy="2687915"/>
          </a:xfrm>
          <a:prstGeom prst="rect">
            <a:avLst/>
          </a:prstGeom>
          <a:noFill/>
        </p:spPr>
        <p:txBody>
          <a:bodyPr wrap="square" rtlCol="0">
            <a:spAutoFit/>
          </a:bodyPr>
          <a:lstStyle/>
          <a:p>
            <a:pPr algn="ctr"/>
            <a:r>
              <a:rPr lang="en-US" sz="1800" b="1">
                <a:solidFill>
                  <a:schemeClr val="accent6">
                    <a:lumMod val="75000"/>
                  </a:schemeClr>
                </a:solidFill>
                <a:latin typeface="Mongolian Baiti" panose="03000500000000000000" pitchFamily="66" charset="0"/>
                <a:cs typeface="Mongolian Baiti" panose="03000500000000000000" pitchFamily="66" charset="0"/>
              </a:rPr>
              <a:t>Crime Type Selection</a:t>
            </a:r>
          </a:p>
          <a:p>
            <a:pPr algn="just">
              <a:lnSpc>
                <a:spcPts val="2850"/>
              </a:lnSpc>
            </a:pPr>
            <a:r>
              <a:rPr lang="en-US" sz="180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Select the type of crime you want to predict.</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pPr marL="0" indent="0" algn="l">
              <a:lnSpc>
                <a:spcPts val="2850"/>
              </a:lnSpc>
              <a:buNone/>
            </a:pP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endParaRPr lang="en-US" sz="1800" b="1">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12" name="TextBox 11">
            <a:extLst>
              <a:ext uri="{FF2B5EF4-FFF2-40B4-BE49-F238E27FC236}">
                <a16:creationId xmlns:a16="http://schemas.microsoft.com/office/drawing/2014/main" xmlns="" id="{3A50562C-97B6-BA1D-478E-1D10B742609A}"/>
              </a:ext>
            </a:extLst>
          </p:cNvPr>
          <p:cNvSpPr txBox="1"/>
          <p:nvPr/>
        </p:nvSpPr>
        <p:spPr>
          <a:xfrm>
            <a:off x="4940478" y="3291133"/>
            <a:ext cx="2001342" cy="2782813"/>
          </a:xfrm>
          <a:prstGeom prst="rect">
            <a:avLst/>
          </a:prstGeom>
          <a:noFill/>
        </p:spPr>
        <p:txBody>
          <a:bodyPr wrap="square" rtlCol="0">
            <a:spAutoFit/>
          </a:bodyPr>
          <a:lstStyle/>
          <a:p>
            <a:pPr algn="ctr"/>
            <a:r>
              <a:rPr lang="en-US" sz="1800" b="1">
                <a:solidFill>
                  <a:schemeClr val="accent6">
                    <a:lumMod val="75000"/>
                  </a:schemeClr>
                </a:solidFill>
                <a:latin typeface="Mongolian Baiti" panose="03000500000000000000" pitchFamily="66" charset="0"/>
                <a:cs typeface="Mongolian Baiti" panose="03000500000000000000" pitchFamily="66" charset="0"/>
              </a:rPr>
              <a:t>Year Selection</a:t>
            </a:r>
          </a:p>
          <a:p>
            <a:pPr algn="just">
              <a:lnSpc>
                <a:spcPts val="2850"/>
              </a:lnSpc>
            </a:pPr>
            <a:r>
              <a:rPr lang="en-US" sz="180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Choose the year for which you want to predict the crime rate.</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pPr marL="0" indent="0" algn="l">
              <a:lnSpc>
                <a:spcPts val="2850"/>
              </a:lnSpc>
              <a:buNone/>
            </a:pP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endParaRPr lang="en-US" sz="1800" b="1">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
        <p:nvSpPr>
          <p:cNvPr id="15" name="TextBox 14">
            <a:extLst>
              <a:ext uri="{FF2B5EF4-FFF2-40B4-BE49-F238E27FC236}">
                <a16:creationId xmlns:a16="http://schemas.microsoft.com/office/drawing/2014/main" xmlns="" id="{B7D586E2-957A-77F2-D6E0-9C6D89534945}"/>
              </a:ext>
            </a:extLst>
          </p:cNvPr>
          <p:cNvSpPr txBox="1"/>
          <p:nvPr/>
        </p:nvSpPr>
        <p:spPr>
          <a:xfrm>
            <a:off x="7251523" y="4426900"/>
            <a:ext cx="2001342" cy="2031325"/>
          </a:xfrm>
          <a:prstGeom prst="rect">
            <a:avLst/>
          </a:prstGeom>
          <a:noFill/>
        </p:spPr>
        <p:txBody>
          <a:bodyPr wrap="square" rtlCol="0">
            <a:spAutoFit/>
          </a:bodyPr>
          <a:lstStyle/>
          <a:p>
            <a:pPr algn="ctr"/>
            <a:r>
              <a:rPr lang="en-US" sz="1800" b="1">
                <a:solidFill>
                  <a:schemeClr val="accent6">
                    <a:lumMod val="75000"/>
                  </a:schemeClr>
                </a:solidFill>
                <a:latin typeface="Mongolian Baiti" panose="03000500000000000000" pitchFamily="66" charset="0"/>
                <a:cs typeface="Mongolian Baiti" panose="03000500000000000000" pitchFamily="66" charset="0"/>
              </a:rPr>
              <a:t>Prediction</a:t>
            </a:r>
          </a:p>
          <a:p>
            <a:pPr algn="just"/>
            <a:r>
              <a:rPr lang="en-US" sz="1800">
                <a:solidFill>
                  <a:schemeClr val="accent6">
                    <a:lumMod val="75000"/>
                  </a:schemeClr>
                </a:solidFill>
                <a:latin typeface="Mongolian Baiti" panose="03000500000000000000" pitchFamily="66" charset="0"/>
                <a:ea typeface="Open Sans" panose="020B0606030504020204" pitchFamily="34" charset="-122"/>
                <a:cs typeface="Mongolian Baiti" panose="03000500000000000000" pitchFamily="66" charset="0"/>
              </a:rPr>
              <a:t>Click on the "Predict" button to generate the crime rate prediction.</a:t>
            </a:r>
            <a:endParaRPr lang="en-US" sz="1800">
              <a:solidFill>
                <a:schemeClr val="accent6">
                  <a:lumMod val="75000"/>
                </a:schemeClr>
              </a:solidFill>
              <a:latin typeface="Mongolian Baiti" panose="03000500000000000000" pitchFamily="66" charset="0"/>
              <a:cs typeface="Mongolian Baiti" panose="03000500000000000000" pitchFamily="66" charset="0"/>
            </a:endParaRPr>
          </a:p>
          <a:p>
            <a:endParaRPr lang="en-US" sz="1800" b="1">
              <a:solidFill>
                <a:schemeClr val="accent6">
                  <a:lumMod val="75000"/>
                </a:schemeClr>
              </a:solidFill>
              <a:latin typeface="Mongolian Baiti" panose="03000500000000000000" pitchFamily="66" charset="0"/>
              <a:cs typeface="Mongolian Baiti" panose="03000500000000000000" pitchFamily="66" charset="0"/>
            </a:endParaRPr>
          </a:p>
          <a:p>
            <a:endParaRPr lang="en-IN"/>
          </a:p>
        </p:txBody>
      </p:sp>
    </p:spTree>
    <p:extLst>
      <p:ext uri="{BB962C8B-B14F-4D97-AF65-F5344CB8AC3E}">
        <p14:creationId xmlns:p14="http://schemas.microsoft.com/office/powerpoint/2010/main" val="1941619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443EC8A-1733-CCF7-081F-EB4667CB3285}"/>
              </a:ext>
            </a:extLst>
          </p:cNvPr>
          <p:cNvSpPr>
            <a:spLocks noGrp="1"/>
          </p:cNvSpPr>
          <p:nvPr>
            <p:ph type="title"/>
          </p:nvPr>
        </p:nvSpPr>
        <p:spPr>
          <a:xfrm>
            <a:off x="3700121" y="-354740"/>
            <a:ext cx="7843837" cy="1012782"/>
          </a:xfrm>
        </p:spPr>
        <p:txBody>
          <a:bodyPr/>
          <a:lstStyle/>
          <a:p>
            <a:pPr marL="0" indent="0">
              <a:lnSpc>
                <a:spcPts val="3750"/>
              </a:lnSpc>
              <a:buNone/>
            </a:pPr>
            <a:r>
              <a:rPr lang="en-US" sz="3600">
                <a:solidFill>
                  <a:schemeClr val="accent6">
                    <a:lumMod val="75000"/>
                  </a:schemeClr>
                </a:solidFill>
                <a:latin typeface="Arial Rounded MT Bold" panose="020F0704030504030204" pitchFamily="34" charset="0"/>
                <a:ea typeface="Prompt Medium" panose="00000600000000000000" pitchFamily="34" charset="-122"/>
                <a:cs typeface="Prompt Medium" panose="00000600000000000000" pitchFamily="34" charset="-120"/>
              </a:rPr>
              <a:t>Methodology</a:t>
            </a:r>
            <a:endParaRPr lang="en-US" sz="3600">
              <a:solidFill>
                <a:schemeClr val="accent6">
                  <a:lumMod val="75000"/>
                </a:schemeClr>
              </a:solidFill>
              <a:latin typeface="Arial Rounded MT Bold" panose="020F0704030504030204" pitchFamily="34" charset="0"/>
            </a:endParaRPr>
          </a:p>
        </p:txBody>
      </p:sp>
      <p:sp>
        <p:nvSpPr>
          <p:cNvPr id="2" name="Slide Number Placeholder 1">
            <a:extLst>
              <a:ext uri="{FF2B5EF4-FFF2-40B4-BE49-F238E27FC236}">
                <a16:creationId xmlns:a16="http://schemas.microsoft.com/office/drawing/2014/main" xmlns=""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a:p>
        </p:txBody>
      </p:sp>
      <p:sp>
        <p:nvSpPr>
          <p:cNvPr id="8" name="Text 1">
            <a:extLst>
              <a:ext uri="{FF2B5EF4-FFF2-40B4-BE49-F238E27FC236}">
                <a16:creationId xmlns:a16="http://schemas.microsoft.com/office/drawing/2014/main" xmlns="" id="{83661D9D-EFDC-E489-D642-2712B50D3C8B}"/>
              </a:ext>
            </a:extLst>
          </p:cNvPr>
          <p:cNvSpPr/>
          <p:nvPr/>
        </p:nvSpPr>
        <p:spPr>
          <a:xfrm>
            <a:off x="697147" y="692943"/>
            <a:ext cx="10016977" cy="471489"/>
          </a:xfrm>
          <a:prstGeom prst="rect">
            <a:avLst/>
          </a:prstGeom>
          <a:noFill/>
        </p:spPr>
        <p:txBody>
          <a:bodyPr wrap="non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ts val="2150"/>
              </a:lnSpc>
              <a:buNone/>
            </a:pPr>
            <a:r>
              <a:rPr lang="en-US" sz="135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The methodology employed in this project involves a systematic approach to data collection, preprocessing, model development, and evaluation.</a:t>
            </a:r>
            <a:endParaRPr lang="en-US" sz="135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9" name="Text 7">
            <a:extLst>
              <a:ext uri="{FF2B5EF4-FFF2-40B4-BE49-F238E27FC236}">
                <a16:creationId xmlns:a16="http://schemas.microsoft.com/office/drawing/2014/main" xmlns="" id="{342ED089-68C4-B648-68DA-B5E43A83CC04}"/>
              </a:ext>
            </a:extLst>
          </p:cNvPr>
          <p:cNvSpPr/>
          <p:nvPr/>
        </p:nvSpPr>
        <p:spPr>
          <a:xfrm>
            <a:off x="259751" y="1085347"/>
            <a:ext cx="3740235" cy="1778504"/>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50"/>
              </a:lnSpc>
              <a:buNone/>
            </a:pPr>
            <a:r>
              <a:rPr lang="en-US" sz="1400" b="1">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Data Collection</a:t>
            </a:r>
          </a:p>
          <a:p>
            <a:pPr marL="0" indent="0" algn="ctr">
              <a:lnSpc>
                <a:spcPts val="2150"/>
              </a:lnSpc>
              <a:buNone/>
            </a:pPr>
            <a:r>
              <a:rPr lang="en-US" sz="135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The project relies on various data sources, including official police records, crime statistics provided by the National Crime Records Bureau (NCRB), and publicly available data sets related to socio-economic factors. This data encompasses various crime categories, such as violent crimes, property crimes, and cybercrimes. These data sources are carefully selected and validated to ensure their accuracy and reliability.</a:t>
            </a:r>
            <a:endParaRPr lang="en-US" sz="135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10" name="Text 17">
            <a:extLst>
              <a:ext uri="{FF2B5EF4-FFF2-40B4-BE49-F238E27FC236}">
                <a16:creationId xmlns:a16="http://schemas.microsoft.com/office/drawing/2014/main" xmlns="" id="{246D25B3-17A3-055A-B1A6-F8D6A194FDB8}"/>
              </a:ext>
            </a:extLst>
          </p:cNvPr>
          <p:cNvSpPr/>
          <p:nvPr/>
        </p:nvSpPr>
        <p:spPr>
          <a:xfrm>
            <a:off x="4895602" y="1163475"/>
            <a:ext cx="4133090" cy="1962105"/>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50"/>
              </a:lnSpc>
              <a:buNone/>
            </a:pPr>
            <a:r>
              <a:rPr lang="en-US" sz="1400" b="1">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Model Development</a:t>
            </a:r>
          </a:p>
          <a:p>
            <a:pPr marL="0" indent="0" algn="ctr">
              <a:lnSpc>
                <a:spcPts val="2150"/>
              </a:lnSpc>
              <a:buNone/>
            </a:pPr>
            <a:r>
              <a:rPr lang="en-US" sz="135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Various machine learning algorithms are explored and evaluated for their suitability in predicting crime rates. These include supervised learning techniques, such as Random Forest, Support Vector Machines (SVM), and Artificial Neural Networks. The choice of algorithm depends on the characteristics of the data, the desired level of accuracy, and the interpretability of the model.</a:t>
            </a:r>
            <a:endParaRPr lang="en-US" sz="135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11" name="Text 12">
            <a:extLst>
              <a:ext uri="{FF2B5EF4-FFF2-40B4-BE49-F238E27FC236}">
                <a16:creationId xmlns:a16="http://schemas.microsoft.com/office/drawing/2014/main" xmlns="" id="{0F1CC356-CE22-DC5A-9CF6-75ED15987D15}"/>
              </a:ext>
            </a:extLst>
          </p:cNvPr>
          <p:cNvSpPr/>
          <p:nvPr/>
        </p:nvSpPr>
        <p:spPr>
          <a:xfrm>
            <a:off x="2293266" y="4273990"/>
            <a:ext cx="3802733" cy="1650206"/>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50"/>
              </a:lnSpc>
              <a:buNone/>
            </a:pPr>
            <a:r>
              <a:rPr lang="en-US" sz="1400" b="1">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Data Preprocessing</a:t>
            </a:r>
          </a:p>
          <a:p>
            <a:pPr marL="0" indent="0" algn="ctr">
              <a:lnSpc>
                <a:spcPts val="2150"/>
              </a:lnSpc>
              <a:buNone/>
            </a:pPr>
            <a:r>
              <a:rPr lang="en-US" sz="135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The collected data is preprocessed to ensure its suitability for machine learning algorithms. This involves cleaning the data by handling missing values, removing duplicates, and addressing inconsistencies. Data transformation techniques are applied to normalize the data, and feature engineering is employed to create new features that enhance the model's predictive power.</a:t>
            </a:r>
            <a:endParaRPr lang="en-US" sz="135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12" name="Text 22">
            <a:extLst>
              <a:ext uri="{FF2B5EF4-FFF2-40B4-BE49-F238E27FC236}">
                <a16:creationId xmlns:a16="http://schemas.microsoft.com/office/drawing/2014/main" xmlns="" id="{08F49AD7-CC8A-E72B-A5C2-E3AC0B41BDC2}"/>
              </a:ext>
            </a:extLst>
          </p:cNvPr>
          <p:cNvSpPr/>
          <p:nvPr/>
        </p:nvSpPr>
        <p:spPr>
          <a:xfrm>
            <a:off x="7389310" y="4354435"/>
            <a:ext cx="3723443" cy="1181388"/>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2150"/>
              </a:lnSpc>
              <a:buNone/>
            </a:pPr>
            <a:r>
              <a:rPr lang="en-US" sz="1400" b="1">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Model Evaluation</a:t>
            </a:r>
          </a:p>
          <a:p>
            <a:pPr marL="0" indent="0" algn="ctr">
              <a:lnSpc>
                <a:spcPts val="2150"/>
              </a:lnSpc>
              <a:buNone/>
            </a:pPr>
            <a:r>
              <a:rPr lang="en-US" sz="1350">
                <a:solidFill>
                  <a:schemeClr val="accent6">
                    <a:lumMod val="75000"/>
                  </a:schemeClr>
                </a:solidFill>
                <a:latin typeface="Mongolian Baiti" panose="03000500000000000000" pitchFamily="66" charset="0"/>
                <a:ea typeface="Mukta Light" panose="02010600030101010101" pitchFamily="34" charset="-122"/>
                <a:cs typeface="Mongolian Baiti" panose="03000500000000000000" pitchFamily="66" charset="0"/>
              </a:rPr>
              <a:t>The performance of the trained models is rigorously evaluated using appropriate metrics, including accuracy, precision, recall, and F1-score. Cross-validation techniques are employed to ensure that the model's performance generalizes well to unseen data. The evaluation process helps in selecting the best performing model for deployment.</a:t>
            </a:r>
            <a:endParaRPr lang="en-US" sz="1350">
              <a:solidFill>
                <a:schemeClr val="accent6">
                  <a:lumMod val="75000"/>
                </a:schemeClr>
              </a:solidFill>
              <a:latin typeface="Mongolian Baiti" panose="03000500000000000000" pitchFamily="66" charset="0"/>
              <a:cs typeface="Mongolian Baiti" panose="03000500000000000000" pitchFamily="66" charset="0"/>
            </a:endParaRPr>
          </a:p>
        </p:txBody>
      </p:sp>
      <p:sp>
        <p:nvSpPr>
          <p:cNvPr id="13" name="Shape 2">
            <a:extLst>
              <a:ext uri="{FF2B5EF4-FFF2-40B4-BE49-F238E27FC236}">
                <a16:creationId xmlns:a16="http://schemas.microsoft.com/office/drawing/2014/main" xmlns="" id="{5F04E265-7C54-2DB0-993A-86AE32BF59AB}"/>
              </a:ext>
            </a:extLst>
          </p:cNvPr>
          <p:cNvSpPr/>
          <p:nvPr/>
        </p:nvSpPr>
        <p:spPr>
          <a:xfrm flipV="1">
            <a:off x="-1" y="4090389"/>
            <a:ext cx="12192000" cy="45719"/>
          </a:xfrm>
          <a:prstGeom prst="roundRect">
            <a:avLst>
              <a:gd name="adj" fmla="val 315979"/>
            </a:avLst>
          </a:prstGeom>
          <a:solidFill>
            <a:srgbClr val="F5CDCE"/>
          </a:solidFill>
        </p:spPr>
      </p:sp>
      <p:sp>
        <p:nvSpPr>
          <p:cNvPr id="14" name="Shape 4">
            <a:extLst>
              <a:ext uri="{FF2B5EF4-FFF2-40B4-BE49-F238E27FC236}">
                <a16:creationId xmlns:a16="http://schemas.microsoft.com/office/drawing/2014/main" xmlns="" id="{64C53703-42AE-A1B8-298C-9B75F0E434DE}"/>
              </a:ext>
            </a:extLst>
          </p:cNvPr>
          <p:cNvSpPr/>
          <p:nvPr/>
        </p:nvSpPr>
        <p:spPr>
          <a:xfrm>
            <a:off x="1936391" y="3994150"/>
            <a:ext cx="386953" cy="386953"/>
          </a:xfrm>
          <a:prstGeom prst="roundRect">
            <a:avLst>
              <a:gd name="adj" fmla="val 18667"/>
            </a:avLst>
          </a:prstGeom>
          <a:solidFill>
            <a:srgbClr val="F5CDCE"/>
          </a:solidFill>
          <a:ln w="7620">
            <a:solidFill>
              <a:srgbClr val="6D4562"/>
            </a:solidFill>
            <a:prstDash val="solid"/>
          </a:ln>
        </p:spPr>
        <p:txBody>
          <a:bodyPr/>
          <a:lstStyle/>
          <a:p>
            <a:pPr algn="ctr"/>
            <a:r>
              <a:rPr lang="en-IN" sz="2000" b="1"/>
              <a:t>1</a:t>
            </a:r>
          </a:p>
        </p:txBody>
      </p:sp>
      <p:sp>
        <p:nvSpPr>
          <p:cNvPr id="16" name="Shape 9">
            <a:extLst>
              <a:ext uri="{FF2B5EF4-FFF2-40B4-BE49-F238E27FC236}">
                <a16:creationId xmlns:a16="http://schemas.microsoft.com/office/drawing/2014/main" xmlns="" id="{3AF22CDC-B642-B2B3-7EB2-DFCBB467DA08}"/>
              </a:ext>
            </a:extLst>
          </p:cNvPr>
          <p:cNvSpPr/>
          <p:nvPr/>
        </p:nvSpPr>
        <p:spPr>
          <a:xfrm>
            <a:off x="3962738" y="3867710"/>
            <a:ext cx="386953" cy="386953"/>
          </a:xfrm>
          <a:prstGeom prst="roundRect">
            <a:avLst>
              <a:gd name="adj" fmla="val 18667"/>
            </a:avLst>
          </a:prstGeom>
          <a:solidFill>
            <a:srgbClr val="F5CDCE"/>
          </a:solidFill>
          <a:ln w="7620">
            <a:solidFill>
              <a:srgbClr val="6D4562"/>
            </a:solidFill>
            <a:prstDash val="solid"/>
          </a:ln>
        </p:spPr>
        <p:txBody>
          <a:bodyPr/>
          <a:lstStyle/>
          <a:p>
            <a:pPr algn="ctr"/>
            <a:r>
              <a:rPr lang="en-IN" sz="2000" b="1"/>
              <a:t>2</a:t>
            </a:r>
          </a:p>
        </p:txBody>
      </p:sp>
      <p:sp>
        <p:nvSpPr>
          <p:cNvPr id="17" name="Shape 9">
            <a:extLst>
              <a:ext uri="{FF2B5EF4-FFF2-40B4-BE49-F238E27FC236}">
                <a16:creationId xmlns:a16="http://schemas.microsoft.com/office/drawing/2014/main" xmlns="" id="{9B711124-ACFE-A230-DA6E-7A20A3B1F830}"/>
              </a:ext>
            </a:extLst>
          </p:cNvPr>
          <p:cNvSpPr/>
          <p:nvPr/>
        </p:nvSpPr>
        <p:spPr>
          <a:xfrm>
            <a:off x="7002357" y="3994150"/>
            <a:ext cx="386953" cy="386953"/>
          </a:xfrm>
          <a:prstGeom prst="roundRect">
            <a:avLst>
              <a:gd name="adj" fmla="val 18667"/>
            </a:avLst>
          </a:prstGeom>
          <a:solidFill>
            <a:srgbClr val="F5CDCE"/>
          </a:solidFill>
          <a:ln w="7620">
            <a:solidFill>
              <a:srgbClr val="6D4562"/>
            </a:solidFill>
            <a:prstDash val="solid"/>
          </a:ln>
        </p:spPr>
        <p:txBody>
          <a:bodyPr/>
          <a:lstStyle/>
          <a:p>
            <a:pPr algn="ctr"/>
            <a:r>
              <a:rPr lang="en-IN" sz="2000" b="1"/>
              <a:t>3</a:t>
            </a:r>
          </a:p>
        </p:txBody>
      </p:sp>
      <p:sp>
        <p:nvSpPr>
          <p:cNvPr id="18" name="Shape 9">
            <a:extLst>
              <a:ext uri="{FF2B5EF4-FFF2-40B4-BE49-F238E27FC236}">
                <a16:creationId xmlns:a16="http://schemas.microsoft.com/office/drawing/2014/main" xmlns="" id="{8F1936EC-E0E7-67F3-F4A1-4C11F5EA28F2}"/>
              </a:ext>
            </a:extLst>
          </p:cNvPr>
          <p:cNvSpPr/>
          <p:nvPr/>
        </p:nvSpPr>
        <p:spPr>
          <a:xfrm>
            <a:off x="9028692" y="3825837"/>
            <a:ext cx="386953" cy="386953"/>
          </a:xfrm>
          <a:prstGeom prst="roundRect">
            <a:avLst>
              <a:gd name="adj" fmla="val 18667"/>
            </a:avLst>
          </a:prstGeom>
          <a:solidFill>
            <a:srgbClr val="F5CDCE"/>
          </a:solidFill>
          <a:ln w="7620">
            <a:solidFill>
              <a:srgbClr val="6D4562"/>
            </a:solidFill>
            <a:prstDash val="solid"/>
          </a:ln>
        </p:spPr>
        <p:txBody>
          <a:bodyPr/>
          <a:lstStyle/>
          <a:p>
            <a:pPr algn="ctr"/>
            <a:r>
              <a:rPr lang="en-IN" sz="2000" b="1"/>
              <a:t>4</a:t>
            </a:r>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documentManagement/types"/>
    <ds:schemaRef ds:uri="http://schemas.microsoft.com/office/2006/metadata/propertie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purl.org/dc/dcmitype/"/>
    <ds:schemaRef ds:uri="http://schemas.microsoft.com/office/infopath/2007/PartnerControls"/>
    <ds:schemaRef ds:uri="71af3243-3dd4-4a8d-8c0d-dd76da1f02a5"/>
    <ds:schemaRef ds:uri="http://www.w3.org/XML/1998/namespace"/>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{06DB9443-A3F1-4652-8902-3CED1E0E7C46}tf78438558_win32</Template>
  <TotalTime>425</TotalTime>
  <Words>1662</Words>
  <Application>Microsoft Office PowerPoint</Application>
  <PresentationFormat>Widescreen</PresentationFormat>
  <Paragraphs>139</Paragraphs>
  <Slides>15</Slides>
  <Notes>13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15</vt:i4>
      </vt:variant>
    </vt:vector>
  </HeadingPairs>
  <TitlesOfParts>
    <vt:vector size="28" baseType="lpstr">
      <vt:lpstr>Arial</vt:lpstr>
      <vt:lpstr>Arial Black</vt:lpstr>
      <vt:lpstr>Arial Rounded MT Bold</vt:lpstr>
      <vt:lpstr>Bahnschrift</vt:lpstr>
      <vt:lpstr>Bahnschrift Light</vt:lpstr>
      <vt:lpstr>Calibri</vt:lpstr>
      <vt:lpstr>Merriweather Bold</vt:lpstr>
      <vt:lpstr>Mongolian Baiti</vt:lpstr>
      <vt:lpstr>Mukta Light</vt:lpstr>
      <vt:lpstr>Open Sans</vt:lpstr>
      <vt:lpstr>Prompt Medium</vt:lpstr>
      <vt:lpstr>Sabon Next LT</vt:lpstr>
      <vt:lpstr>Custom</vt:lpstr>
      <vt:lpstr>CRIME RATE PREDICTION USING MACHINE LEARNING</vt:lpstr>
      <vt:lpstr>About the application</vt:lpstr>
      <vt:lpstr>Member and guide introduction</vt:lpstr>
      <vt:lpstr>Importance of Crime Rate Prediction</vt:lpstr>
      <vt:lpstr>PowerPoint Presentation</vt:lpstr>
      <vt:lpstr>PowerPoint Presentation</vt:lpstr>
      <vt:lpstr>Problem Statement</vt:lpstr>
      <vt:lpstr>User Interface Features</vt:lpstr>
      <vt:lpstr>Methodology</vt:lpstr>
      <vt:lpstr>The Dataset</vt:lpstr>
      <vt:lpstr>Tools and Technologies Used</vt:lpstr>
      <vt:lpstr>Algorithm</vt:lpstr>
      <vt:lpstr>Feature Engineering and Selection </vt:lpstr>
      <vt:lpstr>Conclusion and Future Work</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CRIME RATE PREDICTION USING MACHINE LEARNING</dc:title>
  <dc:subject/>
  <dc:creator>Jaya Singh</dc:creator>
  <cp:lastModifiedBy>Microsoft account</cp:lastModifiedBy>
  <cp:revision>8</cp:revision>
  <dcterms:created xsi:type="dcterms:W3CDTF">2025-01-12T15:47:42Z</dcterms:created>
  <dcterms:modified xsi:type="dcterms:W3CDTF">2025-06-19T07:08:28Z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