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8"/>
  </p:notesMasterIdLst>
  <p:handoutMasterIdLst>
    <p:handoutMasterId r:id="rId29"/>
  </p:handoutMasterIdLst>
  <p:sldIdLst>
    <p:sldId id="277" r:id="rId4"/>
    <p:sldId id="399" r:id="rId5"/>
    <p:sldId id="400" r:id="rId6"/>
    <p:sldId id="419" r:id="rId7"/>
    <p:sldId id="401" r:id="rId8"/>
    <p:sldId id="420" r:id="rId9"/>
    <p:sldId id="402" r:id="rId10"/>
    <p:sldId id="403" r:id="rId11"/>
    <p:sldId id="417" r:id="rId12"/>
    <p:sldId id="418" r:id="rId13"/>
    <p:sldId id="404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05" r:id="rId24"/>
    <p:sldId id="406" r:id="rId25"/>
    <p:sldId id="407" r:id="rId26"/>
    <p:sldId id="4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79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CS205::BE-CSE(H) INFO. SECURITY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74B32-0093-C3DF-ED1A-9EEB270C5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538" y="5954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 err="1">
                <a:latin typeface="Arial Black" pitchFamily="34" charset="0"/>
              </a:rPr>
              <a:t>WeCare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A54ED4-16E8-8078-E691-1DCE7A9E452E}"/>
              </a:ext>
            </a:extLst>
          </p:cNvPr>
          <p:cNvSpPr txBox="1"/>
          <p:nvPr/>
        </p:nvSpPr>
        <p:spPr>
          <a:xfrm>
            <a:off x="1244173" y="4437062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Shrey Jain   	19BCS3541</a:t>
            </a:r>
          </a:p>
          <a:p>
            <a:r>
              <a:rPr lang="en-US" sz="2000" dirty="0"/>
              <a:t>Rishabh </a:t>
            </a:r>
            <a:r>
              <a:rPr lang="en-US" sz="2000" dirty="0" err="1"/>
              <a:t>Mohata</a:t>
            </a:r>
            <a:r>
              <a:rPr lang="en-US" sz="2000" dirty="0"/>
              <a:t> 	19BCS3542</a:t>
            </a:r>
          </a:p>
          <a:p>
            <a:r>
              <a:rPr lang="en-US" sz="2000" dirty="0"/>
              <a:t>Madhav Singh 	19BCS3543</a:t>
            </a:r>
          </a:p>
          <a:p>
            <a:r>
              <a:rPr lang="en-US" sz="2000" dirty="0" err="1"/>
              <a:t>Rashita</a:t>
            </a:r>
            <a:r>
              <a:rPr lang="en-US" sz="2000" dirty="0"/>
              <a:t> 		19BCS3554 </a:t>
            </a:r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B5A9B-1CF6-391A-A34C-158C35DC0C43}"/>
              </a:ext>
            </a:extLst>
          </p:cNvPr>
          <p:cNvSpPr txBox="1"/>
          <p:nvPr/>
        </p:nvSpPr>
        <p:spPr>
          <a:xfrm>
            <a:off x="7872332" y="4467872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Prof: Monica Luthra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D633-902D-4D9F-9E07-B450132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</a:t>
            </a:r>
            <a:r>
              <a:rPr lang="en-US" dirty="0">
                <a:effectLst/>
                <a:ea typeface="SimSun" panose="02010600030101010101" pitchFamily="2" charset="-122"/>
              </a:rPr>
              <a:t>Keras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96A5-9FC7-4AA4-9FFA-4E7C4ABC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An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open-source software library that provides an interface for artificial neural networks in python</a:t>
            </a: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cts as an interface for TensorFlow library</a:t>
            </a: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implementation of the said is done in the following steps: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Creating models.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Compiling model.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Fitting and saving models.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4E18-221C-456A-9B99-99792E17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CC5E4-788B-466C-ADF5-E5EFED2A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74" y="1554163"/>
            <a:ext cx="892565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A2E6-B4AA-4F20-9737-D4595E5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8F5BC-82AC-424D-82C4-4794D5FF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C900-ED7E-4F90-8424-34C47A5FD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99" y="1591733"/>
            <a:ext cx="8873001" cy="47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209-8F81-4AFF-9208-0558AA20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9BFB-9E66-49F5-B12D-32CDFED7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0FF9-21BE-4849-AB4A-0AFFC320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67" y="1508653"/>
            <a:ext cx="9045265" cy="48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C76E-CA36-4109-8CBD-CF8B7E98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2A997-7A5D-441B-960C-8FBDEBE3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37C1B-B227-439A-B41C-0C22940A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32" y="1358900"/>
            <a:ext cx="954233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0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19CB-E7EB-4650-996F-1F48D43F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9A9F0-8F89-4F92-A28F-98EAAF7F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75B22-790D-4D7A-B2A0-63FB00DE2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933" y="1507186"/>
            <a:ext cx="8856133" cy="475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5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57A6-B615-4178-B63B-D5F0A96E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44D24-A1BC-463F-9983-6F5AC7C9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C53BFC-78B4-4426-8E69-78E09B7D1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40" y="1540933"/>
            <a:ext cx="8641920" cy="46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4992-0802-49A3-B4C0-A547B61F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C52C1-B74F-4126-BCFB-C84B4345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0FF1BD-FF3F-422E-9506-93D0B7EDC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73" y="1534054"/>
            <a:ext cx="8919853" cy="48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3EB5-92EF-4F5F-826D-7E61243D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60631-0980-4384-965C-AC865350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3F6F93-A493-4D6D-ABBB-D51F274FE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524555"/>
            <a:ext cx="7013723" cy="46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E8AA-CF24-4FF4-AEF3-8ACBCF38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F798-5868-4DB9-A727-64A8DC1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EADB6-571D-4A5A-8AEF-BABBB6E3A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57" y="1507068"/>
            <a:ext cx="8813195" cy="47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 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A118-DA67-4784-BDA1-9897A42A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65788-25DF-41A4-B94B-D07E09E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BD1ADC-EB9B-4708-8BBD-21FB1BF49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67" y="1480132"/>
            <a:ext cx="8949266" cy="481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3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SimSun" panose="02010600030101010101" pitchFamily="2" charset="-122"/>
              </a:rPr>
              <a:t>Provide the users an advantage of carrying virtual doctor with them.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effectLst/>
              <a:ea typeface="SimSun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ea typeface="SimSun" panose="02010600030101010101" pitchFamily="2" charset="-122"/>
              </a:rPr>
              <a:t>F</a:t>
            </a:r>
            <a:r>
              <a:rPr lang="en-US" sz="2600" dirty="0">
                <a:effectLst/>
                <a:ea typeface="SimSun" panose="02010600030101010101" pitchFamily="2" charset="-122"/>
              </a:rPr>
              <a:t>reedom to check the current status of their health 24/7.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effectLst/>
              <a:ea typeface="SimSun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SimSun" panose="02010600030101010101" pitchFamily="2" charset="-122"/>
              </a:rPr>
              <a:t>Useful to the elderly and physically disabled people as they can get information about their minor health issues at their fingertips</a:t>
            </a:r>
            <a:r>
              <a:rPr lang="en-IN" sz="2600" dirty="0"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600" dirty="0">
              <a:ea typeface="SimSun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>
                <a:effectLst/>
                <a:ea typeface="SimSun" panose="02010600030101010101" pitchFamily="2" charset="-122"/>
              </a:rPr>
              <a:t>Not enough datasets available for diseases which limits the number of diseases it can predict.</a:t>
            </a:r>
            <a:endParaRPr lang="en-US" sz="2600" dirty="0">
              <a:effectLst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SimSun" panose="02010600030101010101" pitchFamily="2" charset="-122"/>
              </a:rPr>
              <a:t>Bring doctors and medical professionals to this platform to whom can users consult according to the disease diagnosed by the chatbot. </a:t>
            </a:r>
            <a:endParaRPr lang="en-IN" sz="2600" dirty="0">
              <a:effectLst/>
              <a:ea typeface="SimSun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ea typeface="SimSun" panose="02010600030101010101" pitchFamily="2" charset="-122"/>
              </a:rPr>
              <a:t>I</a:t>
            </a:r>
            <a:r>
              <a:rPr lang="en-US" sz="2600" dirty="0">
                <a:effectLst/>
                <a:ea typeface="SimSun" panose="02010600030101010101" pitchFamily="2" charset="-122"/>
              </a:rPr>
              <a:t>mplement the system into android or iOS so that the users can use the system more conveniently.</a:t>
            </a:r>
            <a:endParaRPr lang="en-IN" sz="2600" dirty="0">
              <a:effectLst/>
              <a:ea typeface="SimSun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SimSun" panose="02010600030101010101" pitchFamily="2" charset="-122"/>
              </a:rPr>
              <a:t>The medical details of the user are very confidential and should not be disclosed to anyone. So, the database containing information </a:t>
            </a:r>
            <a:r>
              <a:rPr lang="en-IN" sz="2600" dirty="0">
                <a:effectLst/>
                <a:ea typeface="SimSun" panose="02010600030101010101" pitchFamily="2" charset="-122"/>
              </a:rPr>
              <a:t>can be encrypted.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SimSun" panose="02010600030101010101" pitchFamily="2" charset="-122"/>
              </a:rPr>
              <a:t>To reduce the difficulty of sending text messages to a chatbot, we can add voice assistant in the system which will make it easier to use.</a:t>
            </a:r>
            <a:endParaRPr lang="en-IN" sz="2600" dirty="0">
              <a:effectLst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Krishnendu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Abhishek Mishra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Mandal , “Automated Medical Chatbot” in SSRN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Elecronic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Journal, 2017.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Asha Rani K P, Mrs. Asha K N, Ranjith Kumar D R, Rohan, Ranjan Raj and Rohini, “Medical Chatbot for Disease Prediction using Machine Learning”, IJARESM, vol. 9, 2021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Anil Kumar, C. Vamsi Krishna, 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Nikhila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Reddy, B. Rohith Kumar Reddy and I.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Jacob, “Self-Diagnosing Health Care Chatbot using Machine Learning”, IJAST, vol. 29, 2020.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Gajendra Prasad K. C.,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Ranjan,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Tathagat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Ankit, and  Vivek Kumar, “A Personalized Medical Assistant Chatbot: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IJSTE, vol. 5, 2019.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Paul Raj, Murali Krishna 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Solleti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Manoj Krishna,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Koppolu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Harsha Vardhan,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Kameswara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 M, “EMERGENCY PATIENT CARE SYSTEM USING CHATBOT”, IJTRE, vol.6, 2019.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Monica Agrawal, Janette Cheng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Caelin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Tran, “What’s Up, Doc? A Medical Diagnosis Bot”.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2ECB-E811-460D-B1B0-CE2CFE69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2036-7E26-481D-A563-A3449393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Deepmala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Kale and Shailendra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Aswale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“Doctor Chatbot: Heart Disease Prediction System”, ITEE, vol.9, 2020.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Dhomse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Kanchan B. and Mr.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Kishor M, “Study of Machine Learning Algorithms for Special Disease Prediction using Principal of Component Analysis”, International Conference on Global Trends in Signal Processing, Information Computing and Communication, 2016.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https://keras.io/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https://www.nltk.org/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216FD-A4A9-4339-AEDF-6D384DBC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Medical chatbot based on Deep Learning, which helps users in order to find the diseases they are suffering from.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SimSun" panose="02010600030101010101" pitchFamily="2" charset="-122"/>
              </a:rPr>
              <a:t> A</a:t>
            </a:r>
            <a:r>
              <a:rPr lang="en-US" dirty="0">
                <a:effectLst/>
                <a:ea typeface="SimSun" panose="02010600030101010101" pitchFamily="2" charset="-122"/>
              </a:rPr>
              <a:t>ims to provide a preliminary diagnosis of the disease before going to the doctor.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Suggest medicines related to the particular disease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Provide us with some online link where doctors come for regular online         check-ups.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ACA3-0DC9-4DB6-9FA5-B0289FE5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 ( cont.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AAD0-538B-4B03-BB7E-00DCEBFC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Helps user to save chats (with patient details) for future use. It also shows us the day, date and the time when the chat was saved.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Encourages people to know about their health and provides the with diagnosis it has done based on the list of symptoms provided by the user.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Easy to manage, cost effective and time saving</a:t>
            </a:r>
          </a:p>
          <a:p>
            <a:endParaRPr lang="en-IN" dirty="0">
              <a:effectLst/>
              <a:ea typeface="SimSun" panose="02010600030101010101" pitchFamily="2" charset="-122"/>
            </a:endParaRPr>
          </a:p>
          <a:p>
            <a:endParaRPr lang="en-US" dirty="0">
              <a:effectLst/>
              <a:ea typeface="SimSun" panose="02010600030101010101" pitchFamily="2" charset="-122"/>
            </a:endParaRPr>
          </a:p>
          <a:p>
            <a:endParaRPr lang="en-US" dirty="0"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40EA-6AD1-4681-83B5-1912166F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SimSun" panose="02010600030101010101" pitchFamily="2" charset="-122"/>
              </a:rPr>
              <a:t>In the current scenario, maintaining good health is of most concern.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SimSun" panose="02010600030101010101" pitchFamily="2" charset="-122"/>
              </a:rPr>
              <a:t>21st century has now become a century of hustle and fast-paced life, where people are hardly taking time for themselves.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SimSun" panose="02010600030101010101" pitchFamily="2" charset="-122"/>
              </a:rPr>
              <a:t>I</a:t>
            </a:r>
            <a:r>
              <a:rPr lang="en-US" dirty="0">
                <a:effectLst/>
                <a:ea typeface="SimSun" panose="02010600030101010101" pitchFamily="2" charset="-122"/>
              </a:rPr>
              <a:t>mportant to keep a check on your health on a weekly/monthly basis to avoid potentially life-threatening conditions or diseases at an early stage.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3026-32F3-4520-9DB5-AA4C23D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5C2D-209E-473D-B9D6-0933BBCE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SimSun" panose="02010600030101010101" pitchFamily="2" charset="-122"/>
              </a:rPr>
              <a:t>Regular check-ups reduce risk of getting sick and increase chances of proper treatment.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SimSun" panose="02010600030101010101" pitchFamily="2" charset="-122"/>
              </a:rPr>
              <a:t>Most people fail to do regular check-ups because of the hectic schedule.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Most of the time, they ignore their mild symptoms which can further become life-threatening.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C9019-A08B-434C-BFEC-4BC27838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Storing personal and medical data of user in database.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Detection of disease using symptoms.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suggest websites for online consultation.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Establishing a medical chatbot which cost effective and easy to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32906-4A6D-4B93-9783-423CF369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of chatbot – </a:t>
            </a:r>
          </a:p>
          <a:p>
            <a:endParaRPr lang="en-IN" dirty="0"/>
          </a:p>
        </p:txBody>
      </p:sp>
      <p:pic>
        <p:nvPicPr>
          <p:cNvPr id="1027" name="Picture 23">
            <a:extLst>
              <a:ext uri="{FF2B5EF4-FFF2-40B4-BE49-F238E27FC236}">
                <a16:creationId xmlns:a16="http://schemas.microsoft.com/office/drawing/2014/main" id="{C8550841-C85C-4E4B-B3B8-C123E8C1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2" y="2360777"/>
            <a:ext cx="6216744" cy="38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2B6A-6480-4C43-A23A-6482082A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</a:t>
            </a:r>
            <a:r>
              <a:rPr lang="en-US" dirty="0">
                <a:effectLst/>
                <a:ea typeface="SimSun" panose="02010600030101010101" pitchFamily="2" charset="-122"/>
              </a:rPr>
              <a:t>Natural Language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9326-37C5-4E6F-8461-94503766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ea typeface="SimSun" panose="02010600030101010101" pitchFamily="2" charset="-122"/>
              </a:rPr>
              <a:t>C</a:t>
            </a:r>
            <a:r>
              <a:rPr lang="en-US" sz="3000" dirty="0">
                <a:effectLst/>
                <a:ea typeface="SimSun" panose="02010600030101010101" pitchFamily="2" charset="-122"/>
              </a:rPr>
              <a:t>omputer systems need humans to interact with them in a certain programming language.</a:t>
            </a:r>
          </a:p>
          <a:p>
            <a:endParaRPr lang="en-US" sz="3000" dirty="0">
              <a:ea typeface="SimSun" panose="02010600030101010101" pitchFamily="2" charset="-122"/>
            </a:endParaRPr>
          </a:p>
          <a:p>
            <a:r>
              <a:rPr lang="en-US" sz="3000" dirty="0">
                <a:effectLst/>
                <a:ea typeface="SimSun" panose="02010600030101010101" pitchFamily="2" charset="-122"/>
              </a:rPr>
              <a:t>But, human language contains a lot of composite variables which makes it very less accurate</a:t>
            </a:r>
          </a:p>
          <a:p>
            <a:endParaRPr lang="en-US" sz="3000" dirty="0">
              <a:ea typeface="SimSun" panose="02010600030101010101" pitchFamily="2" charset="-122"/>
            </a:endParaRPr>
          </a:p>
          <a:p>
            <a:r>
              <a:rPr lang="en-US" sz="3000" dirty="0">
                <a:effectLst/>
                <a:ea typeface="SimSun" panose="02010600030101010101" pitchFamily="2" charset="-122"/>
              </a:rPr>
              <a:t>NLP is used by computers to analyze, understand, and derive meaning from human language in a useful way</a:t>
            </a:r>
          </a:p>
          <a:p>
            <a:endParaRPr lang="en-IN" sz="7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170AC-155F-43CB-87ED-9D5CA1F0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37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6292</TotalTime>
  <Words>973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SimSun</vt:lpstr>
      <vt:lpstr>Arial</vt:lpstr>
      <vt:lpstr>Arial Black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Introduction to Project ( cont. )</vt:lpstr>
      <vt:lpstr>Problem Formulation</vt:lpstr>
      <vt:lpstr>Problem Formulation (cont.)</vt:lpstr>
      <vt:lpstr>Objectives</vt:lpstr>
      <vt:lpstr>Methodology</vt:lpstr>
      <vt:lpstr>Methodology: Natural Language Processing</vt:lpstr>
      <vt:lpstr>Methodology: Keras</vt:lpstr>
      <vt:lpstr>Results and Outputs:</vt:lpstr>
      <vt:lpstr>Results and Outputs:</vt:lpstr>
      <vt:lpstr>Results and Outputs:</vt:lpstr>
      <vt:lpstr>Results and Outputs:</vt:lpstr>
      <vt:lpstr>Results and Outputs:</vt:lpstr>
      <vt:lpstr>Results and Outputs:</vt:lpstr>
      <vt:lpstr>Results and Outputs:</vt:lpstr>
      <vt:lpstr>Results and Outputs:</vt:lpstr>
      <vt:lpstr>Results and Outputs:</vt:lpstr>
      <vt:lpstr>Results and Outputs:</vt:lpstr>
      <vt:lpstr>Conclusion</vt:lpstr>
      <vt:lpstr>Future Scope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MADHAV SINGH</cp:lastModifiedBy>
  <cp:revision>506</cp:revision>
  <dcterms:created xsi:type="dcterms:W3CDTF">2019-01-09T10:33:58Z</dcterms:created>
  <dcterms:modified xsi:type="dcterms:W3CDTF">2022-05-22T10:33:30Z</dcterms:modified>
</cp:coreProperties>
</file>