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Times New Roman Bold" charset="1" panose="02030802070405020303"/>
      <p:regular r:id="rId14"/>
    </p:embeddedFont>
    <p:embeddedFont>
      <p:font typeface="Times New Roman" charset="1" panose="02030502070405020303"/>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https://socket.io/docs/" TargetMode="External" Type="http://schemas.openxmlformats.org/officeDocument/2006/relationships/hyperlink"/><Relationship Id="rId11" Target="https://css-tricks.com" TargetMode="External" Type="http://schemas.openxmlformats.org/officeDocument/2006/relationships/hyperlink"/><Relationship Id="rId12" Target="https://stripe.com/docs/" TargetMode="External" Type="http://schemas.openxmlformats.org/officeDocument/2006/relationships/hyperlink"/><Relationship Id="rId2" Target="../media/image1.png" Type="http://schemas.openxmlformats.org/officeDocument/2006/relationships/image"/><Relationship Id="rId3" Target="../media/image3.jpeg" Type="http://schemas.openxmlformats.org/officeDocument/2006/relationships/image"/><Relationship Id="rId4" Target="https://www.mongodb.com/docs/" TargetMode="External" Type="http://schemas.openxmlformats.org/officeDocument/2006/relationships/hyperlink"/><Relationship Id="rId5" Target="https://expressjs.com" TargetMode="External" Type="http://schemas.openxmlformats.org/officeDocument/2006/relationships/hyperlink"/><Relationship Id="rId6" Target="https://react.dev" TargetMode="External" Type="http://schemas.openxmlformats.org/officeDocument/2006/relationships/hyperlink"/><Relationship Id="rId7" Target="https://nodejs.org/en/docs/" TargetMode="External" Type="http://schemas.openxmlformats.org/officeDocument/2006/relationships/hyperlink"/><Relationship Id="rId8" Target="https://jwt.io" TargetMode="External" Type="http://schemas.openxmlformats.org/officeDocument/2006/relationships/hyperlink"/><Relationship Id="rId9" Target="https://www.npmjs.com/package/bcrypt"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9905" cy="1257300"/>
            <a:chOff x="0" y="0"/>
            <a:chExt cx="24386540" cy="1676400"/>
          </a:xfrm>
        </p:grpSpPr>
        <p:sp>
          <p:nvSpPr>
            <p:cNvPr name="Freeform 3" id="3"/>
            <p:cNvSpPr/>
            <p:nvPr/>
          </p:nvSpPr>
          <p:spPr>
            <a:xfrm flipH="false" flipV="false" rot="0">
              <a:off x="0" y="0"/>
              <a:ext cx="24386412" cy="1676400"/>
            </a:xfrm>
            <a:custGeom>
              <a:avLst/>
              <a:gdLst/>
              <a:ahLst/>
              <a:cxnLst/>
              <a:rect r="r" b="b" t="t" l="l"/>
              <a:pathLst>
                <a:path h="1676400" w="24386412">
                  <a:moveTo>
                    <a:pt x="24386412" y="1676400"/>
                  </a:moveTo>
                  <a:lnTo>
                    <a:pt x="0" y="1676400"/>
                  </a:lnTo>
                  <a:lnTo>
                    <a:pt x="0" y="0"/>
                  </a:lnTo>
                  <a:lnTo>
                    <a:pt x="24386412" y="0"/>
                  </a:lnTo>
                  <a:lnTo>
                    <a:pt x="24386412" y="1676400"/>
                  </a:lnTo>
                  <a:close/>
                </a:path>
              </a:pathLst>
            </a:custGeom>
            <a:solidFill>
              <a:srgbClr val="FF3300"/>
            </a:solidFill>
          </p:spPr>
        </p:sp>
      </p:grpSp>
      <p:grpSp>
        <p:nvGrpSpPr>
          <p:cNvPr name="Group 4" id="4"/>
          <p:cNvGrpSpPr/>
          <p:nvPr/>
        </p:nvGrpSpPr>
        <p:grpSpPr>
          <a:xfrm rot="0">
            <a:off x="-12700" y="10008751"/>
            <a:ext cx="18288000" cy="278765"/>
            <a:chOff x="0" y="0"/>
            <a:chExt cx="24384000" cy="371687"/>
          </a:xfrm>
        </p:grpSpPr>
        <p:sp>
          <p:nvSpPr>
            <p:cNvPr name="Freeform 5" id="5"/>
            <p:cNvSpPr/>
            <p:nvPr/>
          </p:nvSpPr>
          <p:spPr>
            <a:xfrm flipH="false" flipV="false" rot="0">
              <a:off x="0" y="0"/>
              <a:ext cx="24384000" cy="370967"/>
            </a:xfrm>
            <a:custGeom>
              <a:avLst/>
              <a:gdLst/>
              <a:ahLst/>
              <a:cxnLst/>
              <a:rect r="r" b="b" t="t" l="l"/>
              <a:pathLst>
                <a:path h="370967" w="24384000">
                  <a:moveTo>
                    <a:pt x="0" y="0"/>
                  </a:moveTo>
                  <a:lnTo>
                    <a:pt x="24384000" y="0"/>
                  </a:lnTo>
                  <a:lnTo>
                    <a:pt x="24384000" y="370967"/>
                  </a:lnTo>
                  <a:lnTo>
                    <a:pt x="0" y="370967"/>
                  </a:lnTo>
                  <a:lnTo>
                    <a:pt x="0" y="0"/>
                  </a:lnTo>
                  <a:close/>
                </a:path>
              </a:pathLst>
            </a:custGeom>
            <a:solidFill>
              <a:srgbClr val="FF0000"/>
            </a:solidFill>
          </p:spPr>
        </p:sp>
      </p:grpSp>
      <p:sp>
        <p:nvSpPr>
          <p:cNvPr name="Freeform 6" id="6"/>
          <p:cNvSpPr/>
          <p:nvPr/>
        </p:nvSpPr>
        <p:spPr>
          <a:xfrm flipH="false" flipV="false" rot="0">
            <a:off x="12115799" y="342900"/>
            <a:ext cx="3086099" cy="952499"/>
          </a:xfrm>
          <a:custGeom>
            <a:avLst/>
            <a:gdLst/>
            <a:ahLst/>
            <a:cxnLst/>
            <a:rect r="r" b="b" t="t" l="l"/>
            <a:pathLst>
              <a:path h="952499" w="3086099">
                <a:moveTo>
                  <a:pt x="0" y="0"/>
                </a:moveTo>
                <a:lnTo>
                  <a:pt x="3086099" y="0"/>
                </a:lnTo>
                <a:lnTo>
                  <a:pt x="3086099" y="952499"/>
                </a:lnTo>
                <a:lnTo>
                  <a:pt x="0" y="952499"/>
                </a:lnTo>
                <a:lnTo>
                  <a:pt x="0" y="0"/>
                </a:lnTo>
                <a:close/>
              </a:path>
            </a:pathLst>
          </a:custGeom>
          <a:blipFill>
            <a:blip r:embed="rId2"/>
            <a:stretch>
              <a:fillRect l="0" t="-142" r="0" b="-142"/>
            </a:stretch>
          </a:blipFill>
        </p:spPr>
      </p:sp>
      <p:grpSp>
        <p:nvGrpSpPr>
          <p:cNvPr name="Group 7" id="7"/>
          <p:cNvGrpSpPr/>
          <p:nvPr/>
        </p:nvGrpSpPr>
        <p:grpSpPr>
          <a:xfrm rot="0">
            <a:off x="11506199" y="0"/>
            <a:ext cx="4493895" cy="1257300"/>
            <a:chOff x="0" y="0"/>
            <a:chExt cx="5991860" cy="1676400"/>
          </a:xfrm>
        </p:grpSpPr>
        <p:sp>
          <p:nvSpPr>
            <p:cNvPr name="Freeform 8" id="8"/>
            <p:cNvSpPr/>
            <p:nvPr/>
          </p:nvSpPr>
          <p:spPr>
            <a:xfrm flipH="false" flipV="false" rot="0">
              <a:off x="0" y="0"/>
              <a:ext cx="5991860" cy="1676400"/>
            </a:xfrm>
            <a:custGeom>
              <a:avLst/>
              <a:gdLst/>
              <a:ahLst/>
              <a:cxnLst/>
              <a:rect r="r" b="b" t="t" l="l"/>
              <a:pathLst>
                <a:path h="1676400" w="5991860">
                  <a:moveTo>
                    <a:pt x="5991860" y="1676400"/>
                  </a:moveTo>
                  <a:lnTo>
                    <a:pt x="0" y="1676400"/>
                  </a:lnTo>
                  <a:lnTo>
                    <a:pt x="0" y="0"/>
                  </a:lnTo>
                  <a:lnTo>
                    <a:pt x="5991860" y="0"/>
                  </a:lnTo>
                  <a:lnTo>
                    <a:pt x="5991860" y="1676400"/>
                  </a:lnTo>
                  <a:close/>
                </a:path>
              </a:pathLst>
            </a:custGeom>
            <a:solidFill>
              <a:srgbClr val="FF3300"/>
            </a:solidFill>
          </p:spPr>
        </p:sp>
      </p:grpSp>
      <p:sp>
        <p:nvSpPr>
          <p:cNvPr name="Freeform 9" id="9"/>
          <p:cNvSpPr/>
          <p:nvPr/>
        </p:nvSpPr>
        <p:spPr>
          <a:xfrm flipH="false" flipV="false" rot="0">
            <a:off x="13773149" y="342900"/>
            <a:ext cx="3086099" cy="952499"/>
          </a:xfrm>
          <a:custGeom>
            <a:avLst/>
            <a:gdLst/>
            <a:ahLst/>
            <a:cxnLst/>
            <a:rect r="r" b="b" t="t" l="l"/>
            <a:pathLst>
              <a:path h="952499" w="3086099">
                <a:moveTo>
                  <a:pt x="0" y="0"/>
                </a:moveTo>
                <a:lnTo>
                  <a:pt x="3086099" y="0"/>
                </a:lnTo>
                <a:lnTo>
                  <a:pt x="3086099" y="952499"/>
                </a:lnTo>
                <a:lnTo>
                  <a:pt x="0" y="952499"/>
                </a:lnTo>
                <a:lnTo>
                  <a:pt x="0" y="0"/>
                </a:lnTo>
                <a:close/>
              </a:path>
            </a:pathLst>
          </a:custGeom>
          <a:blipFill>
            <a:blip r:embed="rId3"/>
            <a:stretch>
              <a:fillRect l="0" t="-142" r="0" b="-142"/>
            </a:stretch>
          </a:blipFill>
        </p:spPr>
      </p:sp>
      <p:grpSp>
        <p:nvGrpSpPr>
          <p:cNvPr name="Group 10" id="10"/>
          <p:cNvGrpSpPr/>
          <p:nvPr/>
        </p:nvGrpSpPr>
        <p:grpSpPr>
          <a:xfrm rot="0">
            <a:off x="13773149" y="228600"/>
            <a:ext cx="3114675" cy="1028700"/>
            <a:chOff x="0" y="0"/>
            <a:chExt cx="4152900" cy="1371600"/>
          </a:xfrm>
        </p:grpSpPr>
        <p:sp>
          <p:nvSpPr>
            <p:cNvPr name="Freeform 11" id="11"/>
            <p:cNvSpPr/>
            <p:nvPr/>
          </p:nvSpPr>
          <p:spPr>
            <a:xfrm flipH="false" flipV="false" rot="0">
              <a:off x="0" y="0"/>
              <a:ext cx="4152265" cy="1371600"/>
            </a:xfrm>
            <a:custGeom>
              <a:avLst/>
              <a:gdLst/>
              <a:ahLst/>
              <a:cxnLst/>
              <a:rect r="r" b="b" t="t" l="l"/>
              <a:pathLst>
                <a:path h="1371600" w="4152265">
                  <a:moveTo>
                    <a:pt x="4152265" y="1371600"/>
                  </a:moveTo>
                  <a:lnTo>
                    <a:pt x="0" y="1371600"/>
                  </a:lnTo>
                  <a:lnTo>
                    <a:pt x="0" y="0"/>
                  </a:lnTo>
                  <a:lnTo>
                    <a:pt x="4152265" y="0"/>
                  </a:lnTo>
                  <a:lnTo>
                    <a:pt x="4152265" y="1371600"/>
                  </a:lnTo>
                  <a:close/>
                </a:path>
              </a:pathLst>
            </a:custGeom>
            <a:solidFill>
              <a:srgbClr val="FFFFFF"/>
            </a:solidFill>
          </p:spPr>
        </p:sp>
      </p:grpSp>
      <p:sp>
        <p:nvSpPr>
          <p:cNvPr name="Freeform 12" id="12"/>
          <p:cNvSpPr/>
          <p:nvPr/>
        </p:nvSpPr>
        <p:spPr>
          <a:xfrm flipH="false" flipV="false" rot="0">
            <a:off x="13875543" y="342900"/>
            <a:ext cx="2886074" cy="914399"/>
          </a:xfrm>
          <a:custGeom>
            <a:avLst/>
            <a:gdLst/>
            <a:ahLst/>
            <a:cxnLst/>
            <a:rect r="r" b="b" t="t" l="l"/>
            <a:pathLst>
              <a:path h="914399" w="2886074">
                <a:moveTo>
                  <a:pt x="0" y="0"/>
                </a:moveTo>
                <a:lnTo>
                  <a:pt x="2886074" y="0"/>
                </a:lnTo>
                <a:lnTo>
                  <a:pt x="2886074" y="914399"/>
                </a:lnTo>
                <a:lnTo>
                  <a:pt x="0" y="914399"/>
                </a:lnTo>
                <a:lnTo>
                  <a:pt x="0" y="0"/>
                </a:lnTo>
                <a:close/>
              </a:path>
            </a:pathLst>
          </a:custGeom>
          <a:blipFill>
            <a:blip r:embed="rId4"/>
            <a:stretch>
              <a:fillRect l="0" t="-45" r="0" b="-45"/>
            </a:stretch>
          </a:blipFill>
        </p:spPr>
      </p:sp>
      <p:grpSp>
        <p:nvGrpSpPr>
          <p:cNvPr name="Group 13" id="13"/>
          <p:cNvGrpSpPr/>
          <p:nvPr/>
        </p:nvGrpSpPr>
        <p:grpSpPr>
          <a:xfrm rot="0">
            <a:off x="5855853" y="1744687"/>
            <a:ext cx="6144260" cy="436880"/>
            <a:chOff x="0" y="0"/>
            <a:chExt cx="8192347" cy="582507"/>
          </a:xfrm>
        </p:grpSpPr>
        <p:sp>
          <p:nvSpPr>
            <p:cNvPr name="Freeform 14" id="14"/>
            <p:cNvSpPr/>
            <p:nvPr/>
          </p:nvSpPr>
          <p:spPr>
            <a:xfrm flipH="false" flipV="false" rot="0">
              <a:off x="0" y="0"/>
              <a:ext cx="8192346" cy="582507"/>
            </a:xfrm>
            <a:custGeom>
              <a:avLst/>
              <a:gdLst/>
              <a:ahLst/>
              <a:cxnLst/>
              <a:rect r="r" b="b" t="t" l="l"/>
              <a:pathLst>
                <a:path h="582507" w="8192346">
                  <a:moveTo>
                    <a:pt x="0" y="0"/>
                  </a:moveTo>
                  <a:lnTo>
                    <a:pt x="8192346" y="0"/>
                  </a:lnTo>
                  <a:lnTo>
                    <a:pt x="8192346" y="582507"/>
                  </a:lnTo>
                  <a:lnTo>
                    <a:pt x="0" y="582507"/>
                  </a:lnTo>
                  <a:close/>
                </a:path>
              </a:pathLst>
            </a:custGeom>
            <a:solidFill>
              <a:srgbClr val="000000">
                <a:alpha val="0"/>
              </a:srgbClr>
            </a:solidFill>
          </p:spPr>
        </p:sp>
        <p:sp>
          <p:nvSpPr>
            <p:cNvPr name="TextBox 15" id="15"/>
            <p:cNvSpPr txBox="true"/>
            <p:nvPr/>
          </p:nvSpPr>
          <p:spPr>
            <a:xfrm>
              <a:off x="0" y="-57150"/>
              <a:ext cx="8192347" cy="639657"/>
            </a:xfrm>
            <a:prstGeom prst="rect">
              <a:avLst/>
            </a:prstGeom>
          </p:spPr>
          <p:txBody>
            <a:bodyPr anchor="t" rtlCol="false" tIns="0" lIns="0" bIns="0" rIns="0"/>
            <a:lstStyle/>
            <a:p>
              <a:pPr algn="l">
                <a:lnSpc>
                  <a:spcPts val="3240"/>
                </a:lnSpc>
              </a:pPr>
              <a:r>
                <a:rPr lang="en-US" b="true" sz="2700" spc="-30">
                  <a:solidFill>
                    <a:srgbClr val="000000"/>
                  </a:solidFill>
                  <a:latin typeface="Times New Roman Bold"/>
                  <a:ea typeface="Times New Roman Bold"/>
                  <a:cs typeface="Times New Roman Bold"/>
                  <a:sym typeface="Times New Roman Bold"/>
                </a:rPr>
                <a:t>Project Presentation for Integrated Project</a:t>
              </a:r>
            </a:p>
          </p:txBody>
        </p:sp>
      </p:grpSp>
      <p:grpSp>
        <p:nvGrpSpPr>
          <p:cNvPr name="Group 16" id="16"/>
          <p:cNvGrpSpPr/>
          <p:nvPr/>
        </p:nvGrpSpPr>
        <p:grpSpPr>
          <a:xfrm rot="0">
            <a:off x="16760825" y="9608426"/>
            <a:ext cx="139700" cy="254000"/>
            <a:chOff x="0" y="0"/>
            <a:chExt cx="186267" cy="338667"/>
          </a:xfrm>
        </p:grpSpPr>
        <p:sp>
          <p:nvSpPr>
            <p:cNvPr name="Freeform 17" id="17"/>
            <p:cNvSpPr/>
            <p:nvPr/>
          </p:nvSpPr>
          <p:spPr>
            <a:xfrm flipH="false" flipV="false" rot="0">
              <a:off x="0" y="0"/>
              <a:ext cx="186267" cy="338667"/>
            </a:xfrm>
            <a:custGeom>
              <a:avLst/>
              <a:gdLst/>
              <a:ahLst/>
              <a:cxnLst/>
              <a:rect r="r" b="b" t="t" l="l"/>
              <a:pathLst>
                <a:path h="338667" w="186267">
                  <a:moveTo>
                    <a:pt x="0" y="0"/>
                  </a:moveTo>
                  <a:lnTo>
                    <a:pt x="186267" y="0"/>
                  </a:lnTo>
                  <a:lnTo>
                    <a:pt x="186267" y="338667"/>
                  </a:lnTo>
                  <a:lnTo>
                    <a:pt x="0" y="338667"/>
                  </a:lnTo>
                  <a:close/>
                </a:path>
              </a:pathLst>
            </a:custGeom>
            <a:solidFill>
              <a:srgbClr val="000000">
                <a:alpha val="0"/>
              </a:srgbClr>
            </a:solidFill>
          </p:spPr>
        </p:sp>
        <p:sp>
          <p:nvSpPr>
            <p:cNvPr name="TextBox 18" id="18"/>
            <p:cNvSpPr txBox="true"/>
            <p:nvPr/>
          </p:nvSpPr>
          <p:spPr>
            <a:xfrm>
              <a:off x="0" y="0"/>
              <a:ext cx="186267" cy="338667"/>
            </a:xfrm>
            <a:prstGeom prst="rect">
              <a:avLst/>
            </a:prstGeom>
          </p:spPr>
          <p:txBody>
            <a:bodyPr anchor="t" rtlCol="false" tIns="0" lIns="0" bIns="0" rIns="0"/>
            <a:lstStyle/>
            <a:p>
              <a:pPr algn="l">
                <a:lnSpc>
                  <a:spcPts val="1750"/>
                </a:lnSpc>
              </a:pPr>
              <a:r>
                <a:rPr lang="en-US" b="true" sz="1800" spc="-50">
                  <a:solidFill>
                    <a:srgbClr val="006FBF"/>
                  </a:solidFill>
                  <a:latin typeface="Times New Roman Bold"/>
                  <a:ea typeface="Times New Roman Bold"/>
                  <a:cs typeface="Times New Roman Bold"/>
                  <a:sym typeface="Times New Roman Bold"/>
                </a:rPr>
                <a:t>1</a:t>
              </a:r>
            </a:p>
          </p:txBody>
        </p:sp>
      </p:grpSp>
      <p:grpSp>
        <p:nvGrpSpPr>
          <p:cNvPr name="Group 19" id="19"/>
          <p:cNvGrpSpPr/>
          <p:nvPr/>
        </p:nvGrpSpPr>
        <p:grpSpPr>
          <a:xfrm rot="0">
            <a:off x="3339975" y="2457474"/>
            <a:ext cx="11081005" cy="1744980"/>
            <a:chOff x="0" y="0"/>
            <a:chExt cx="14774673" cy="2326640"/>
          </a:xfrm>
        </p:grpSpPr>
        <p:sp>
          <p:nvSpPr>
            <p:cNvPr name="Freeform 20" id="20"/>
            <p:cNvSpPr/>
            <p:nvPr/>
          </p:nvSpPr>
          <p:spPr>
            <a:xfrm flipH="false" flipV="false" rot="0">
              <a:off x="0" y="0"/>
              <a:ext cx="14774673" cy="2326640"/>
            </a:xfrm>
            <a:custGeom>
              <a:avLst/>
              <a:gdLst/>
              <a:ahLst/>
              <a:cxnLst/>
              <a:rect r="r" b="b" t="t" l="l"/>
              <a:pathLst>
                <a:path h="2326640" w="14774673">
                  <a:moveTo>
                    <a:pt x="0" y="0"/>
                  </a:moveTo>
                  <a:lnTo>
                    <a:pt x="14774673" y="0"/>
                  </a:lnTo>
                  <a:lnTo>
                    <a:pt x="14774673" y="2326640"/>
                  </a:lnTo>
                  <a:lnTo>
                    <a:pt x="0" y="2326640"/>
                  </a:lnTo>
                  <a:close/>
                </a:path>
              </a:pathLst>
            </a:custGeom>
            <a:solidFill>
              <a:srgbClr val="000000">
                <a:alpha val="0"/>
              </a:srgbClr>
            </a:solidFill>
          </p:spPr>
        </p:sp>
        <p:sp>
          <p:nvSpPr>
            <p:cNvPr name="TextBox 21" id="21"/>
            <p:cNvSpPr txBox="true"/>
            <p:nvPr/>
          </p:nvSpPr>
          <p:spPr>
            <a:xfrm>
              <a:off x="0" y="-114300"/>
              <a:ext cx="14774673" cy="2440940"/>
            </a:xfrm>
            <a:prstGeom prst="rect">
              <a:avLst/>
            </a:prstGeom>
          </p:spPr>
          <p:txBody>
            <a:bodyPr anchor="t" rtlCol="false" tIns="0" lIns="0" bIns="0" rIns="0"/>
            <a:lstStyle/>
            <a:p>
              <a:pPr algn="ctr">
                <a:lnSpc>
                  <a:spcPts val="6840"/>
                </a:lnSpc>
              </a:pPr>
              <a:r>
                <a:rPr lang="en-US" b="true" sz="5700" spc="142">
                  <a:solidFill>
                    <a:srgbClr val="000000"/>
                  </a:solidFill>
                  <a:latin typeface="Times New Roman Bold"/>
                  <a:ea typeface="Times New Roman Bold"/>
                  <a:cs typeface="Times New Roman Bold"/>
                  <a:sym typeface="Times New Roman Bold"/>
                </a:rPr>
                <a:t>CARAX WE WILL DROP YOU </a:t>
              </a:r>
            </a:p>
            <a:p>
              <a:pPr algn="ctr">
                <a:lnSpc>
                  <a:spcPts val="3600"/>
                </a:lnSpc>
              </a:pPr>
              <a:r>
                <a:rPr lang="en-US" sz="3000" spc="50">
                  <a:solidFill>
                    <a:srgbClr val="000000"/>
                  </a:solidFill>
                  <a:latin typeface="Times New Roman"/>
                  <a:ea typeface="Times New Roman"/>
                  <a:cs typeface="Times New Roman"/>
                  <a:sym typeface="Times New Roman"/>
                </a:rPr>
                <a:t>by</a:t>
              </a:r>
            </a:p>
          </p:txBody>
        </p:sp>
      </p:grpSp>
      <p:grpSp>
        <p:nvGrpSpPr>
          <p:cNvPr name="Group 22" id="22"/>
          <p:cNvGrpSpPr/>
          <p:nvPr/>
        </p:nvGrpSpPr>
        <p:grpSpPr>
          <a:xfrm rot="0">
            <a:off x="4715830" y="4478361"/>
            <a:ext cx="8329295" cy="5035550"/>
            <a:chOff x="0" y="0"/>
            <a:chExt cx="11105727" cy="6714067"/>
          </a:xfrm>
        </p:grpSpPr>
        <p:sp>
          <p:nvSpPr>
            <p:cNvPr name="Freeform 23" id="23"/>
            <p:cNvSpPr/>
            <p:nvPr/>
          </p:nvSpPr>
          <p:spPr>
            <a:xfrm flipH="false" flipV="false" rot="0">
              <a:off x="0" y="0"/>
              <a:ext cx="11105727" cy="6714067"/>
            </a:xfrm>
            <a:custGeom>
              <a:avLst/>
              <a:gdLst/>
              <a:ahLst/>
              <a:cxnLst/>
              <a:rect r="r" b="b" t="t" l="l"/>
              <a:pathLst>
                <a:path h="6714067" w="11105727">
                  <a:moveTo>
                    <a:pt x="0" y="0"/>
                  </a:moveTo>
                  <a:lnTo>
                    <a:pt x="11105727" y="0"/>
                  </a:lnTo>
                  <a:lnTo>
                    <a:pt x="11105727" y="6714067"/>
                  </a:lnTo>
                  <a:lnTo>
                    <a:pt x="0" y="6714067"/>
                  </a:lnTo>
                  <a:close/>
                </a:path>
              </a:pathLst>
            </a:custGeom>
            <a:solidFill>
              <a:srgbClr val="000000">
                <a:alpha val="0"/>
              </a:srgbClr>
            </a:solidFill>
          </p:spPr>
        </p:sp>
        <p:sp>
          <p:nvSpPr>
            <p:cNvPr name="TextBox 24" id="24"/>
            <p:cNvSpPr txBox="true"/>
            <p:nvPr/>
          </p:nvSpPr>
          <p:spPr>
            <a:xfrm>
              <a:off x="0" y="-57150"/>
              <a:ext cx="11105727" cy="6771217"/>
            </a:xfrm>
            <a:prstGeom prst="rect">
              <a:avLst/>
            </a:prstGeom>
          </p:spPr>
          <p:txBody>
            <a:bodyPr anchor="t" rtlCol="false" tIns="0" lIns="0" bIns="0" rIns="0"/>
            <a:lstStyle/>
            <a:p>
              <a:pPr algn="ctr">
                <a:lnSpc>
                  <a:spcPts val="3229"/>
                </a:lnSpc>
              </a:pPr>
              <a:r>
                <a:rPr lang="en-US" sz="2700" spc="95">
                  <a:solidFill>
                    <a:srgbClr val="000000"/>
                  </a:solidFill>
                  <a:latin typeface="Times New Roman"/>
                  <a:ea typeface="Times New Roman"/>
                  <a:cs typeface="Times New Roman"/>
                  <a:sym typeface="Times New Roman"/>
                </a:rPr>
                <a:t>Team No. : 19</a:t>
              </a:r>
            </a:p>
            <a:p>
              <a:pPr algn="ctr">
                <a:lnSpc>
                  <a:spcPts val="3229"/>
                </a:lnSpc>
              </a:pPr>
              <a:r>
                <a:rPr lang="en-US" sz="2700" spc="-10">
                  <a:solidFill>
                    <a:srgbClr val="000000"/>
                  </a:solidFill>
                  <a:latin typeface="Times New Roman"/>
                  <a:ea typeface="Times New Roman"/>
                  <a:cs typeface="Times New Roman"/>
                  <a:sym typeface="Times New Roman"/>
                </a:rPr>
                <a:t>Krishna Khandelwal(2210991813) Keshav Singla (2210991786)</a:t>
              </a:r>
            </a:p>
            <a:p>
              <a:pPr algn="ctr">
                <a:lnSpc>
                  <a:spcPts val="3104"/>
                </a:lnSpc>
              </a:pPr>
              <a:r>
                <a:rPr lang="en-US" sz="2700" spc="-10">
                  <a:solidFill>
                    <a:srgbClr val="000000"/>
                  </a:solidFill>
                  <a:latin typeface="Times New Roman"/>
                  <a:ea typeface="Times New Roman"/>
                  <a:cs typeface="Times New Roman"/>
                  <a:sym typeface="Times New Roman"/>
                </a:rPr>
                <a:t>Madhav (2210991862)</a:t>
              </a:r>
            </a:p>
            <a:p>
              <a:pPr algn="ctr">
                <a:lnSpc>
                  <a:spcPts val="3229"/>
                </a:lnSpc>
              </a:pPr>
              <a:r>
                <a:rPr lang="en-US" sz="2700" spc="-10">
                  <a:solidFill>
                    <a:srgbClr val="000000"/>
                  </a:solidFill>
                  <a:latin typeface="Times New Roman"/>
                  <a:ea typeface="Times New Roman"/>
                  <a:cs typeface="Times New Roman"/>
                  <a:sym typeface="Times New Roman"/>
                </a:rPr>
                <a:t>Keshav Yogi (2210991788) Lovish Garg(2210991858)</a:t>
              </a:r>
            </a:p>
            <a:p>
              <a:pPr algn="l">
                <a:lnSpc>
                  <a:spcPts val="3240"/>
                </a:lnSpc>
              </a:pPr>
            </a:p>
            <a:p>
              <a:pPr algn="l">
                <a:lnSpc>
                  <a:spcPts val="3240"/>
                </a:lnSpc>
              </a:pPr>
            </a:p>
            <a:p>
              <a:pPr algn="ctr">
                <a:lnSpc>
                  <a:spcPts val="3229"/>
                </a:lnSpc>
              </a:pPr>
              <a:r>
                <a:rPr lang="en-US" sz="2700" spc="85">
                  <a:solidFill>
                    <a:srgbClr val="000000"/>
                  </a:solidFill>
                  <a:latin typeface="Times New Roman"/>
                  <a:ea typeface="Times New Roman"/>
                  <a:cs typeface="Times New Roman"/>
                  <a:sym typeface="Times New Roman"/>
                </a:rPr>
                <a:t>Supervised by: Prof.(Dr.) Kamal Saluja</a:t>
              </a:r>
            </a:p>
            <a:p>
              <a:pPr algn="ctr">
                <a:lnSpc>
                  <a:spcPts val="3475"/>
                </a:lnSpc>
              </a:pPr>
              <a:r>
                <a:rPr lang="en-US" sz="3000" spc="44">
                  <a:solidFill>
                    <a:srgbClr val="000000"/>
                  </a:solidFill>
                  <a:latin typeface="Times New Roman"/>
                  <a:ea typeface="Times New Roman"/>
                  <a:cs typeface="Times New Roman"/>
                  <a:sym typeface="Times New Roman"/>
                </a:rPr>
                <a:t>Department of Computer Science and Engineering,</a:t>
              </a:r>
            </a:p>
            <a:p>
              <a:pPr algn="ctr">
                <a:lnSpc>
                  <a:spcPts val="3600"/>
                </a:lnSpc>
              </a:pPr>
              <a:r>
                <a:rPr lang="en-US" sz="3000" spc="65">
                  <a:solidFill>
                    <a:srgbClr val="000000"/>
                  </a:solidFill>
                  <a:latin typeface="Times New Roman"/>
                  <a:ea typeface="Times New Roman"/>
                  <a:cs typeface="Times New Roman"/>
                  <a:sym typeface="Times New Roman"/>
                </a:rPr>
                <a:t>Chitkara University, Punjab</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6001365" cy="1257300"/>
            <a:chOff x="0" y="0"/>
            <a:chExt cx="21335153" cy="1676400"/>
          </a:xfrm>
        </p:grpSpPr>
        <p:sp>
          <p:nvSpPr>
            <p:cNvPr name="Freeform 3" id="3"/>
            <p:cNvSpPr/>
            <p:nvPr/>
          </p:nvSpPr>
          <p:spPr>
            <a:xfrm flipH="false" flipV="false" rot="0">
              <a:off x="0" y="0"/>
              <a:ext cx="21334857" cy="1676400"/>
            </a:xfrm>
            <a:custGeom>
              <a:avLst/>
              <a:gdLst/>
              <a:ahLst/>
              <a:cxnLst/>
              <a:rect r="r" b="b" t="t" l="l"/>
              <a:pathLst>
                <a:path h="1676400" w="21334857">
                  <a:moveTo>
                    <a:pt x="21334857" y="1676400"/>
                  </a:moveTo>
                  <a:lnTo>
                    <a:pt x="0" y="1676400"/>
                  </a:lnTo>
                  <a:lnTo>
                    <a:pt x="0" y="0"/>
                  </a:lnTo>
                  <a:lnTo>
                    <a:pt x="21334857" y="0"/>
                  </a:lnTo>
                  <a:lnTo>
                    <a:pt x="21334857" y="1676400"/>
                  </a:lnTo>
                  <a:close/>
                </a:path>
              </a:pathLst>
            </a:custGeom>
            <a:solidFill>
              <a:srgbClr val="FF3300"/>
            </a:solidFill>
          </p:spPr>
        </p:sp>
      </p:grpSp>
      <p:grpSp>
        <p:nvGrpSpPr>
          <p:cNvPr name="Group 4" id="4"/>
          <p:cNvGrpSpPr/>
          <p:nvPr/>
        </p:nvGrpSpPr>
        <p:grpSpPr>
          <a:xfrm rot="0">
            <a:off x="-12700" y="10008751"/>
            <a:ext cx="18288000" cy="278765"/>
            <a:chOff x="0" y="0"/>
            <a:chExt cx="24384000" cy="371687"/>
          </a:xfrm>
        </p:grpSpPr>
        <p:sp>
          <p:nvSpPr>
            <p:cNvPr name="Freeform 5" id="5"/>
            <p:cNvSpPr/>
            <p:nvPr/>
          </p:nvSpPr>
          <p:spPr>
            <a:xfrm flipH="false" flipV="false" rot="0">
              <a:off x="0" y="0"/>
              <a:ext cx="24384000" cy="370967"/>
            </a:xfrm>
            <a:custGeom>
              <a:avLst/>
              <a:gdLst/>
              <a:ahLst/>
              <a:cxnLst/>
              <a:rect r="r" b="b" t="t" l="l"/>
              <a:pathLst>
                <a:path h="370967" w="24384000">
                  <a:moveTo>
                    <a:pt x="0" y="0"/>
                  </a:moveTo>
                  <a:lnTo>
                    <a:pt x="24384000" y="0"/>
                  </a:lnTo>
                  <a:lnTo>
                    <a:pt x="24384000" y="370967"/>
                  </a:lnTo>
                  <a:lnTo>
                    <a:pt x="0" y="370967"/>
                  </a:lnTo>
                  <a:lnTo>
                    <a:pt x="0" y="0"/>
                  </a:lnTo>
                  <a:close/>
                </a:path>
              </a:pathLst>
            </a:custGeom>
            <a:solidFill>
              <a:srgbClr val="FF0000"/>
            </a:solidFill>
          </p:spPr>
        </p:sp>
      </p:grpSp>
      <p:sp>
        <p:nvSpPr>
          <p:cNvPr name="Freeform 6" id="6"/>
          <p:cNvSpPr/>
          <p:nvPr/>
        </p:nvSpPr>
        <p:spPr>
          <a:xfrm flipH="false" flipV="false" rot="0">
            <a:off x="12115799" y="342900"/>
            <a:ext cx="3086099" cy="952499"/>
          </a:xfrm>
          <a:custGeom>
            <a:avLst/>
            <a:gdLst/>
            <a:ahLst/>
            <a:cxnLst/>
            <a:rect r="r" b="b" t="t" l="l"/>
            <a:pathLst>
              <a:path h="952499" w="3086099">
                <a:moveTo>
                  <a:pt x="0" y="0"/>
                </a:moveTo>
                <a:lnTo>
                  <a:pt x="3086099" y="0"/>
                </a:lnTo>
                <a:lnTo>
                  <a:pt x="3086099" y="952499"/>
                </a:lnTo>
                <a:lnTo>
                  <a:pt x="0" y="952499"/>
                </a:lnTo>
                <a:lnTo>
                  <a:pt x="0" y="0"/>
                </a:lnTo>
                <a:close/>
              </a:path>
            </a:pathLst>
          </a:custGeom>
          <a:blipFill>
            <a:blip r:embed="rId2"/>
            <a:stretch>
              <a:fillRect l="0" t="-142" r="0" b="-142"/>
            </a:stretch>
          </a:blipFill>
        </p:spPr>
      </p:sp>
      <p:grpSp>
        <p:nvGrpSpPr>
          <p:cNvPr name="Group 7" id="7"/>
          <p:cNvGrpSpPr/>
          <p:nvPr/>
        </p:nvGrpSpPr>
        <p:grpSpPr>
          <a:xfrm rot="0">
            <a:off x="11506199" y="0"/>
            <a:ext cx="6783070" cy="1257300"/>
            <a:chOff x="0" y="0"/>
            <a:chExt cx="9044093" cy="1676400"/>
          </a:xfrm>
        </p:grpSpPr>
        <p:sp>
          <p:nvSpPr>
            <p:cNvPr name="Freeform 8" id="8"/>
            <p:cNvSpPr/>
            <p:nvPr/>
          </p:nvSpPr>
          <p:spPr>
            <a:xfrm flipH="false" flipV="false" rot="0">
              <a:off x="0" y="0"/>
              <a:ext cx="9043416" cy="1676400"/>
            </a:xfrm>
            <a:custGeom>
              <a:avLst/>
              <a:gdLst/>
              <a:ahLst/>
              <a:cxnLst/>
              <a:rect r="r" b="b" t="t" l="l"/>
              <a:pathLst>
                <a:path h="1676400" w="9043416">
                  <a:moveTo>
                    <a:pt x="9043416" y="1676400"/>
                  </a:moveTo>
                  <a:lnTo>
                    <a:pt x="0" y="1676400"/>
                  </a:lnTo>
                  <a:lnTo>
                    <a:pt x="0" y="0"/>
                  </a:lnTo>
                  <a:lnTo>
                    <a:pt x="9043416" y="0"/>
                  </a:lnTo>
                  <a:lnTo>
                    <a:pt x="9043416" y="1676400"/>
                  </a:lnTo>
                  <a:close/>
                </a:path>
              </a:pathLst>
            </a:custGeom>
            <a:solidFill>
              <a:srgbClr val="FF3300"/>
            </a:solidFill>
          </p:spPr>
        </p:sp>
      </p:grpSp>
      <p:grpSp>
        <p:nvGrpSpPr>
          <p:cNvPr name="Group 9" id="9"/>
          <p:cNvGrpSpPr/>
          <p:nvPr/>
        </p:nvGrpSpPr>
        <p:grpSpPr>
          <a:xfrm rot="0">
            <a:off x="13773149" y="228600"/>
            <a:ext cx="3114675" cy="1028700"/>
            <a:chOff x="0" y="0"/>
            <a:chExt cx="4152900" cy="1371600"/>
          </a:xfrm>
        </p:grpSpPr>
        <p:sp>
          <p:nvSpPr>
            <p:cNvPr name="Freeform 10" id="10"/>
            <p:cNvSpPr/>
            <p:nvPr/>
          </p:nvSpPr>
          <p:spPr>
            <a:xfrm flipH="false" flipV="false" rot="0">
              <a:off x="0" y="0"/>
              <a:ext cx="4152265" cy="1371600"/>
            </a:xfrm>
            <a:custGeom>
              <a:avLst/>
              <a:gdLst/>
              <a:ahLst/>
              <a:cxnLst/>
              <a:rect r="r" b="b" t="t" l="l"/>
              <a:pathLst>
                <a:path h="1371600" w="4152265">
                  <a:moveTo>
                    <a:pt x="4152265" y="1371600"/>
                  </a:moveTo>
                  <a:lnTo>
                    <a:pt x="0" y="1371600"/>
                  </a:lnTo>
                  <a:lnTo>
                    <a:pt x="0" y="0"/>
                  </a:lnTo>
                  <a:lnTo>
                    <a:pt x="4152265" y="0"/>
                  </a:lnTo>
                  <a:lnTo>
                    <a:pt x="4152265" y="1371600"/>
                  </a:lnTo>
                  <a:close/>
                </a:path>
              </a:pathLst>
            </a:custGeom>
            <a:solidFill>
              <a:srgbClr val="FFFFFF"/>
            </a:solidFill>
          </p:spPr>
        </p:sp>
      </p:grpSp>
      <p:sp>
        <p:nvSpPr>
          <p:cNvPr name="Freeform 11" id="11"/>
          <p:cNvSpPr/>
          <p:nvPr/>
        </p:nvSpPr>
        <p:spPr>
          <a:xfrm flipH="false" flipV="false" rot="0">
            <a:off x="13875543" y="342900"/>
            <a:ext cx="2886074" cy="914399"/>
          </a:xfrm>
          <a:custGeom>
            <a:avLst/>
            <a:gdLst/>
            <a:ahLst/>
            <a:cxnLst/>
            <a:rect r="r" b="b" t="t" l="l"/>
            <a:pathLst>
              <a:path h="914399" w="2886074">
                <a:moveTo>
                  <a:pt x="0" y="0"/>
                </a:moveTo>
                <a:lnTo>
                  <a:pt x="2886074" y="0"/>
                </a:lnTo>
                <a:lnTo>
                  <a:pt x="2886074" y="914399"/>
                </a:lnTo>
                <a:lnTo>
                  <a:pt x="0" y="914399"/>
                </a:lnTo>
                <a:lnTo>
                  <a:pt x="0" y="0"/>
                </a:lnTo>
                <a:close/>
              </a:path>
            </a:pathLst>
          </a:custGeom>
          <a:blipFill>
            <a:blip r:embed="rId3"/>
            <a:stretch>
              <a:fillRect l="0" t="-45" r="0" b="-45"/>
            </a:stretch>
          </a:blipFill>
        </p:spPr>
      </p:sp>
      <p:grpSp>
        <p:nvGrpSpPr>
          <p:cNvPr name="Group 12" id="12"/>
          <p:cNvGrpSpPr/>
          <p:nvPr/>
        </p:nvGrpSpPr>
        <p:grpSpPr>
          <a:xfrm rot="0">
            <a:off x="1503820" y="225425"/>
            <a:ext cx="4309745" cy="665480"/>
            <a:chOff x="0" y="0"/>
            <a:chExt cx="5746327" cy="887307"/>
          </a:xfrm>
        </p:grpSpPr>
        <p:sp>
          <p:nvSpPr>
            <p:cNvPr name="Freeform 13" id="13"/>
            <p:cNvSpPr/>
            <p:nvPr/>
          </p:nvSpPr>
          <p:spPr>
            <a:xfrm flipH="false" flipV="false" rot="0">
              <a:off x="0" y="0"/>
              <a:ext cx="5746327" cy="887307"/>
            </a:xfrm>
            <a:custGeom>
              <a:avLst/>
              <a:gdLst/>
              <a:ahLst/>
              <a:cxnLst/>
              <a:rect r="r" b="b" t="t" l="l"/>
              <a:pathLst>
                <a:path h="887307" w="5746327">
                  <a:moveTo>
                    <a:pt x="0" y="0"/>
                  </a:moveTo>
                  <a:lnTo>
                    <a:pt x="5746327" y="0"/>
                  </a:lnTo>
                  <a:lnTo>
                    <a:pt x="5746327" y="887307"/>
                  </a:lnTo>
                  <a:lnTo>
                    <a:pt x="0" y="887307"/>
                  </a:lnTo>
                  <a:close/>
                </a:path>
              </a:pathLst>
            </a:custGeom>
            <a:solidFill>
              <a:srgbClr val="000000">
                <a:alpha val="0"/>
              </a:srgbClr>
            </a:solidFill>
          </p:spPr>
        </p:sp>
        <p:sp>
          <p:nvSpPr>
            <p:cNvPr name="TextBox 14" id="14"/>
            <p:cNvSpPr txBox="true"/>
            <p:nvPr/>
          </p:nvSpPr>
          <p:spPr>
            <a:xfrm>
              <a:off x="0" y="-85725"/>
              <a:ext cx="5746327" cy="973032"/>
            </a:xfrm>
            <a:prstGeom prst="rect">
              <a:avLst/>
            </a:prstGeom>
          </p:spPr>
          <p:txBody>
            <a:bodyPr anchor="t" rtlCol="false" tIns="0" lIns="0" bIns="0" rIns="0"/>
            <a:lstStyle/>
            <a:p>
              <a:pPr algn="l">
                <a:lnSpc>
                  <a:spcPts val="5040"/>
                </a:lnSpc>
              </a:pPr>
              <a:r>
                <a:rPr lang="en-US" b="true" sz="4200" spc="-40">
                  <a:solidFill>
                    <a:srgbClr val="002D44"/>
                  </a:solidFill>
                  <a:latin typeface="Times New Roman Bold"/>
                  <a:ea typeface="Times New Roman Bold"/>
                  <a:cs typeface="Times New Roman Bold"/>
                  <a:sym typeface="Times New Roman Bold"/>
                </a:rPr>
                <a:t>Problem	Statement</a:t>
              </a:r>
            </a:p>
          </p:txBody>
        </p:sp>
      </p:grpSp>
      <p:grpSp>
        <p:nvGrpSpPr>
          <p:cNvPr name="Group 15" id="15"/>
          <p:cNvGrpSpPr/>
          <p:nvPr/>
        </p:nvGrpSpPr>
        <p:grpSpPr>
          <a:xfrm rot="0">
            <a:off x="16760825" y="9608426"/>
            <a:ext cx="139700" cy="254000"/>
            <a:chOff x="0" y="0"/>
            <a:chExt cx="186267" cy="338667"/>
          </a:xfrm>
        </p:grpSpPr>
        <p:sp>
          <p:nvSpPr>
            <p:cNvPr name="Freeform 16" id="16"/>
            <p:cNvSpPr/>
            <p:nvPr/>
          </p:nvSpPr>
          <p:spPr>
            <a:xfrm flipH="false" flipV="false" rot="0">
              <a:off x="0" y="0"/>
              <a:ext cx="186267" cy="338667"/>
            </a:xfrm>
            <a:custGeom>
              <a:avLst/>
              <a:gdLst/>
              <a:ahLst/>
              <a:cxnLst/>
              <a:rect r="r" b="b" t="t" l="l"/>
              <a:pathLst>
                <a:path h="338667" w="186267">
                  <a:moveTo>
                    <a:pt x="0" y="0"/>
                  </a:moveTo>
                  <a:lnTo>
                    <a:pt x="186267" y="0"/>
                  </a:lnTo>
                  <a:lnTo>
                    <a:pt x="186267" y="338667"/>
                  </a:lnTo>
                  <a:lnTo>
                    <a:pt x="0" y="338667"/>
                  </a:lnTo>
                  <a:close/>
                </a:path>
              </a:pathLst>
            </a:custGeom>
            <a:solidFill>
              <a:srgbClr val="000000">
                <a:alpha val="0"/>
              </a:srgbClr>
            </a:solidFill>
          </p:spPr>
        </p:sp>
        <p:sp>
          <p:nvSpPr>
            <p:cNvPr name="TextBox 17" id="17"/>
            <p:cNvSpPr txBox="true"/>
            <p:nvPr/>
          </p:nvSpPr>
          <p:spPr>
            <a:xfrm>
              <a:off x="0" y="0"/>
              <a:ext cx="186267" cy="338667"/>
            </a:xfrm>
            <a:prstGeom prst="rect">
              <a:avLst/>
            </a:prstGeom>
          </p:spPr>
          <p:txBody>
            <a:bodyPr anchor="t" rtlCol="false" tIns="0" lIns="0" bIns="0" rIns="0"/>
            <a:lstStyle/>
            <a:p>
              <a:pPr algn="l">
                <a:lnSpc>
                  <a:spcPts val="1750"/>
                </a:lnSpc>
              </a:pPr>
              <a:r>
                <a:rPr lang="en-US" b="true" sz="1800" spc="-50">
                  <a:solidFill>
                    <a:srgbClr val="006FBF"/>
                  </a:solidFill>
                  <a:latin typeface="Times New Roman Bold"/>
                  <a:ea typeface="Times New Roman Bold"/>
                  <a:cs typeface="Times New Roman Bold"/>
                  <a:sym typeface="Times New Roman Bold"/>
                </a:rPr>
                <a:t>1</a:t>
              </a:r>
            </a:p>
          </p:txBody>
        </p:sp>
      </p:grpSp>
      <p:grpSp>
        <p:nvGrpSpPr>
          <p:cNvPr name="Group 18" id="18"/>
          <p:cNvGrpSpPr/>
          <p:nvPr/>
        </p:nvGrpSpPr>
        <p:grpSpPr>
          <a:xfrm rot="0">
            <a:off x="1016000" y="1381112"/>
            <a:ext cx="14932025" cy="8683307"/>
            <a:chOff x="0" y="0"/>
            <a:chExt cx="19909367" cy="11577743"/>
          </a:xfrm>
        </p:grpSpPr>
        <p:sp>
          <p:nvSpPr>
            <p:cNvPr name="Freeform 19" id="19"/>
            <p:cNvSpPr/>
            <p:nvPr/>
          </p:nvSpPr>
          <p:spPr>
            <a:xfrm flipH="false" flipV="false" rot="0">
              <a:off x="0" y="0"/>
              <a:ext cx="19909366" cy="11577744"/>
            </a:xfrm>
            <a:custGeom>
              <a:avLst/>
              <a:gdLst/>
              <a:ahLst/>
              <a:cxnLst/>
              <a:rect r="r" b="b" t="t" l="l"/>
              <a:pathLst>
                <a:path h="11577744" w="19909366">
                  <a:moveTo>
                    <a:pt x="0" y="0"/>
                  </a:moveTo>
                  <a:lnTo>
                    <a:pt x="19909366" y="0"/>
                  </a:lnTo>
                  <a:lnTo>
                    <a:pt x="19909366" y="11577744"/>
                  </a:lnTo>
                  <a:lnTo>
                    <a:pt x="0" y="11577744"/>
                  </a:lnTo>
                  <a:close/>
                </a:path>
              </a:pathLst>
            </a:custGeom>
            <a:solidFill>
              <a:srgbClr val="000000">
                <a:alpha val="0"/>
              </a:srgbClr>
            </a:solidFill>
          </p:spPr>
        </p:sp>
        <p:sp>
          <p:nvSpPr>
            <p:cNvPr name="TextBox 20" id="20"/>
            <p:cNvSpPr txBox="true"/>
            <p:nvPr/>
          </p:nvSpPr>
          <p:spPr>
            <a:xfrm>
              <a:off x="0" y="-276225"/>
              <a:ext cx="19909367" cy="11853968"/>
            </a:xfrm>
            <a:prstGeom prst="rect">
              <a:avLst/>
            </a:prstGeom>
          </p:spPr>
          <p:txBody>
            <a:bodyPr anchor="t" rtlCol="false" tIns="0" lIns="0" bIns="0" rIns="0"/>
            <a:lstStyle/>
            <a:p>
              <a:pPr algn="l">
                <a:lnSpc>
                  <a:spcPts val="6300"/>
                </a:lnSpc>
              </a:pPr>
              <a:r>
                <a:rPr lang="en-US" sz="3500">
                  <a:solidFill>
                    <a:srgbClr val="000000"/>
                  </a:solidFill>
                  <a:latin typeface="Times New Roman"/>
                  <a:ea typeface="Times New Roman"/>
                  <a:cs typeface="Times New Roman"/>
                  <a:sym typeface="Times New Roman"/>
                </a:rPr>
                <a:t>Many web development projects suffer from poor optimization, lack of customization, and inefficient user interfaces, making the experience frustrating and unproductive. Users need responsive, dynamic, and scalable solutions that enhance usability and performance. However, slow rendering, complex navigation, and limited interactivity often create roadblocks, reducing overall satisfaction.</a:t>
              </a:r>
            </a:p>
            <a:p>
              <a:pPr algn="l">
                <a:lnSpc>
                  <a:spcPts val="6300"/>
                </a:lnSpc>
              </a:pPr>
              <a:r>
                <a:rPr lang="en-US" sz="3500">
                  <a:solidFill>
                    <a:srgbClr val="000000"/>
                  </a:solidFill>
                  <a:latin typeface="Times New Roman"/>
                  <a:ea typeface="Times New Roman"/>
                  <a:cs typeface="Times New Roman"/>
                  <a:sym typeface="Times New Roman"/>
                </a:rPr>
                <a:t>Carax changes that. Built entirely with React, Carax delivers a seamless, high-performance, and interactive user experience. With a focus on efficiency and modern design, our project ensures smooth development and deployment, bringing ideas to life effortlessly.</a:t>
              </a:r>
            </a:p>
            <a:p>
              <a:pPr algn="l">
                <a:lnSpc>
                  <a:spcPts val="6300"/>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6001365" cy="1257300"/>
            <a:chOff x="0" y="0"/>
            <a:chExt cx="21335153" cy="1676400"/>
          </a:xfrm>
        </p:grpSpPr>
        <p:sp>
          <p:nvSpPr>
            <p:cNvPr name="Freeform 3" id="3"/>
            <p:cNvSpPr/>
            <p:nvPr/>
          </p:nvSpPr>
          <p:spPr>
            <a:xfrm flipH="false" flipV="false" rot="0">
              <a:off x="0" y="0"/>
              <a:ext cx="21334857" cy="1676400"/>
            </a:xfrm>
            <a:custGeom>
              <a:avLst/>
              <a:gdLst/>
              <a:ahLst/>
              <a:cxnLst/>
              <a:rect r="r" b="b" t="t" l="l"/>
              <a:pathLst>
                <a:path h="1676400" w="21334857">
                  <a:moveTo>
                    <a:pt x="21334857" y="1676400"/>
                  </a:moveTo>
                  <a:lnTo>
                    <a:pt x="0" y="1676400"/>
                  </a:lnTo>
                  <a:lnTo>
                    <a:pt x="0" y="0"/>
                  </a:lnTo>
                  <a:lnTo>
                    <a:pt x="21334857" y="0"/>
                  </a:lnTo>
                  <a:lnTo>
                    <a:pt x="21334857" y="1676400"/>
                  </a:lnTo>
                  <a:close/>
                </a:path>
              </a:pathLst>
            </a:custGeom>
            <a:solidFill>
              <a:srgbClr val="FF3300"/>
            </a:solidFill>
          </p:spPr>
        </p:sp>
      </p:grpSp>
      <p:grpSp>
        <p:nvGrpSpPr>
          <p:cNvPr name="Group 4" id="4"/>
          <p:cNvGrpSpPr/>
          <p:nvPr/>
        </p:nvGrpSpPr>
        <p:grpSpPr>
          <a:xfrm rot="0">
            <a:off x="-12700" y="10008751"/>
            <a:ext cx="18288000" cy="278765"/>
            <a:chOff x="0" y="0"/>
            <a:chExt cx="24384000" cy="371687"/>
          </a:xfrm>
        </p:grpSpPr>
        <p:sp>
          <p:nvSpPr>
            <p:cNvPr name="Freeform 5" id="5"/>
            <p:cNvSpPr/>
            <p:nvPr/>
          </p:nvSpPr>
          <p:spPr>
            <a:xfrm flipH="false" flipV="false" rot="0">
              <a:off x="0" y="0"/>
              <a:ext cx="24384000" cy="370967"/>
            </a:xfrm>
            <a:custGeom>
              <a:avLst/>
              <a:gdLst/>
              <a:ahLst/>
              <a:cxnLst/>
              <a:rect r="r" b="b" t="t" l="l"/>
              <a:pathLst>
                <a:path h="370967" w="24384000">
                  <a:moveTo>
                    <a:pt x="0" y="0"/>
                  </a:moveTo>
                  <a:lnTo>
                    <a:pt x="24384000" y="0"/>
                  </a:lnTo>
                  <a:lnTo>
                    <a:pt x="24384000" y="370967"/>
                  </a:lnTo>
                  <a:lnTo>
                    <a:pt x="0" y="370967"/>
                  </a:lnTo>
                  <a:lnTo>
                    <a:pt x="0" y="0"/>
                  </a:lnTo>
                  <a:close/>
                </a:path>
              </a:pathLst>
            </a:custGeom>
            <a:solidFill>
              <a:srgbClr val="FF0000"/>
            </a:solidFill>
          </p:spPr>
        </p:sp>
      </p:grpSp>
      <p:sp>
        <p:nvSpPr>
          <p:cNvPr name="Freeform 6" id="6"/>
          <p:cNvSpPr/>
          <p:nvPr/>
        </p:nvSpPr>
        <p:spPr>
          <a:xfrm flipH="false" flipV="false" rot="0">
            <a:off x="12115799" y="342900"/>
            <a:ext cx="3086099" cy="952499"/>
          </a:xfrm>
          <a:custGeom>
            <a:avLst/>
            <a:gdLst/>
            <a:ahLst/>
            <a:cxnLst/>
            <a:rect r="r" b="b" t="t" l="l"/>
            <a:pathLst>
              <a:path h="952499" w="3086099">
                <a:moveTo>
                  <a:pt x="0" y="0"/>
                </a:moveTo>
                <a:lnTo>
                  <a:pt x="3086099" y="0"/>
                </a:lnTo>
                <a:lnTo>
                  <a:pt x="3086099" y="952499"/>
                </a:lnTo>
                <a:lnTo>
                  <a:pt x="0" y="952499"/>
                </a:lnTo>
                <a:lnTo>
                  <a:pt x="0" y="0"/>
                </a:lnTo>
                <a:close/>
              </a:path>
            </a:pathLst>
          </a:custGeom>
          <a:blipFill>
            <a:blip r:embed="rId2"/>
            <a:stretch>
              <a:fillRect l="0" t="-142" r="0" b="-142"/>
            </a:stretch>
          </a:blipFill>
        </p:spPr>
      </p:sp>
      <p:grpSp>
        <p:nvGrpSpPr>
          <p:cNvPr name="Group 7" id="7"/>
          <p:cNvGrpSpPr/>
          <p:nvPr/>
        </p:nvGrpSpPr>
        <p:grpSpPr>
          <a:xfrm rot="0">
            <a:off x="11506199" y="0"/>
            <a:ext cx="6783070" cy="1257300"/>
            <a:chOff x="0" y="0"/>
            <a:chExt cx="9044093" cy="1676400"/>
          </a:xfrm>
        </p:grpSpPr>
        <p:sp>
          <p:nvSpPr>
            <p:cNvPr name="Freeform 8" id="8"/>
            <p:cNvSpPr/>
            <p:nvPr/>
          </p:nvSpPr>
          <p:spPr>
            <a:xfrm flipH="false" flipV="false" rot="0">
              <a:off x="0" y="0"/>
              <a:ext cx="9043416" cy="1676400"/>
            </a:xfrm>
            <a:custGeom>
              <a:avLst/>
              <a:gdLst/>
              <a:ahLst/>
              <a:cxnLst/>
              <a:rect r="r" b="b" t="t" l="l"/>
              <a:pathLst>
                <a:path h="1676400" w="9043416">
                  <a:moveTo>
                    <a:pt x="9043416" y="1676400"/>
                  </a:moveTo>
                  <a:lnTo>
                    <a:pt x="0" y="1676400"/>
                  </a:lnTo>
                  <a:lnTo>
                    <a:pt x="0" y="0"/>
                  </a:lnTo>
                  <a:lnTo>
                    <a:pt x="9043416" y="0"/>
                  </a:lnTo>
                  <a:lnTo>
                    <a:pt x="9043416" y="1676400"/>
                  </a:lnTo>
                  <a:close/>
                </a:path>
              </a:pathLst>
            </a:custGeom>
            <a:solidFill>
              <a:srgbClr val="FF3300"/>
            </a:solidFill>
          </p:spPr>
        </p:sp>
      </p:grpSp>
      <p:grpSp>
        <p:nvGrpSpPr>
          <p:cNvPr name="Group 9" id="9"/>
          <p:cNvGrpSpPr/>
          <p:nvPr/>
        </p:nvGrpSpPr>
        <p:grpSpPr>
          <a:xfrm rot="0">
            <a:off x="13773149" y="228600"/>
            <a:ext cx="3114675" cy="1028700"/>
            <a:chOff x="0" y="0"/>
            <a:chExt cx="4152900" cy="1371600"/>
          </a:xfrm>
        </p:grpSpPr>
        <p:sp>
          <p:nvSpPr>
            <p:cNvPr name="Freeform 10" id="10"/>
            <p:cNvSpPr/>
            <p:nvPr/>
          </p:nvSpPr>
          <p:spPr>
            <a:xfrm flipH="false" flipV="false" rot="0">
              <a:off x="0" y="0"/>
              <a:ext cx="4152265" cy="1371600"/>
            </a:xfrm>
            <a:custGeom>
              <a:avLst/>
              <a:gdLst/>
              <a:ahLst/>
              <a:cxnLst/>
              <a:rect r="r" b="b" t="t" l="l"/>
              <a:pathLst>
                <a:path h="1371600" w="4152265">
                  <a:moveTo>
                    <a:pt x="4152265" y="1371600"/>
                  </a:moveTo>
                  <a:lnTo>
                    <a:pt x="0" y="1371600"/>
                  </a:lnTo>
                  <a:lnTo>
                    <a:pt x="0" y="0"/>
                  </a:lnTo>
                  <a:lnTo>
                    <a:pt x="4152265" y="0"/>
                  </a:lnTo>
                  <a:lnTo>
                    <a:pt x="4152265" y="1371600"/>
                  </a:lnTo>
                  <a:close/>
                </a:path>
              </a:pathLst>
            </a:custGeom>
            <a:solidFill>
              <a:srgbClr val="FFFFFF"/>
            </a:solidFill>
          </p:spPr>
        </p:sp>
      </p:grpSp>
      <p:sp>
        <p:nvSpPr>
          <p:cNvPr name="Freeform 11" id="11"/>
          <p:cNvSpPr/>
          <p:nvPr/>
        </p:nvSpPr>
        <p:spPr>
          <a:xfrm flipH="false" flipV="false" rot="0">
            <a:off x="13875543" y="342900"/>
            <a:ext cx="2886074" cy="914399"/>
          </a:xfrm>
          <a:custGeom>
            <a:avLst/>
            <a:gdLst/>
            <a:ahLst/>
            <a:cxnLst/>
            <a:rect r="r" b="b" t="t" l="l"/>
            <a:pathLst>
              <a:path h="914399" w="2886074">
                <a:moveTo>
                  <a:pt x="0" y="0"/>
                </a:moveTo>
                <a:lnTo>
                  <a:pt x="2886074" y="0"/>
                </a:lnTo>
                <a:lnTo>
                  <a:pt x="2886074" y="914399"/>
                </a:lnTo>
                <a:lnTo>
                  <a:pt x="0" y="914399"/>
                </a:lnTo>
                <a:lnTo>
                  <a:pt x="0" y="0"/>
                </a:lnTo>
                <a:close/>
              </a:path>
            </a:pathLst>
          </a:custGeom>
          <a:blipFill>
            <a:blip r:embed="rId3"/>
            <a:stretch>
              <a:fillRect l="0" t="-45" r="0" b="-45"/>
            </a:stretch>
          </a:blipFill>
        </p:spPr>
      </p:sp>
      <p:grpSp>
        <p:nvGrpSpPr>
          <p:cNvPr name="Group 12" id="12"/>
          <p:cNvGrpSpPr/>
          <p:nvPr/>
        </p:nvGrpSpPr>
        <p:grpSpPr>
          <a:xfrm rot="0">
            <a:off x="1503820" y="225425"/>
            <a:ext cx="6482715" cy="665480"/>
            <a:chOff x="0" y="0"/>
            <a:chExt cx="8643620" cy="887307"/>
          </a:xfrm>
        </p:grpSpPr>
        <p:sp>
          <p:nvSpPr>
            <p:cNvPr name="Freeform 13" id="13"/>
            <p:cNvSpPr/>
            <p:nvPr/>
          </p:nvSpPr>
          <p:spPr>
            <a:xfrm flipH="false" flipV="false" rot="0">
              <a:off x="0" y="0"/>
              <a:ext cx="8643620" cy="887307"/>
            </a:xfrm>
            <a:custGeom>
              <a:avLst/>
              <a:gdLst/>
              <a:ahLst/>
              <a:cxnLst/>
              <a:rect r="r" b="b" t="t" l="l"/>
              <a:pathLst>
                <a:path h="887307" w="8643620">
                  <a:moveTo>
                    <a:pt x="0" y="0"/>
                  </a:moveTo>
                  <a:lnTo>
                    <a:pt x="8643620" y="0"/>
                  </a:lnTo>
                  <a:lnTo>
                    <a:pt x="8643620" y="887307"/>
                  </a:lnTo>
                  <a:lnTo>
                    <a:pt x="0" y="887307"/>
                  </a:lnTo>
                  <a:close/>
                </a:path>
              </a:pathLst>
            </a:custGeom>
            <a:solidFill>
              <a:srgbClr val="000000">
                <a:alpha val="0"/>
              </a:srgbClr>
            </a:solidFill>
          </p:spPr>
        </p:sp>
        <p:sp>
          <p:nvSpPr>
            <p:cNvPr name="TextBox 14" id="14"/>
            <p:cNvSpPr txBox="true"/>
            <p:nvPr/>
          </p:nvSpPr>
          <p:spPr>
            <a:xfrm>
              <a:off x="0" y="-85725"/>
              <a:ext cx="8643620" cy="973032"/>
            </a:xfrm>
            <a:prstGeom prst="rect">
              <a:avLst/>
            </a:prstGeom>
          </p:spPr>
          <p:txBody>
            <a:bodyPr anchor="t" rtlCol="false" tIns="0" lIns="0" bIns="0" rIns="0"/>
            <a:lstStyle/>
            <a:p>
              <a:pPr algn="l">
                <a:lnSpc>
                  <a:spcPts val="5040"/>
                </a:lnSpc>
              </a:pPr>
              <a:r>
                <a:rPr lang="en-US" b="true" sz="4200" spc="-110">
                  <a:solidFill>
                    <a:srgbClr val="002D44"/>
                  </a:solidFill>
                  <a:latin typeface="Times New Roman Bold"/>
                  <a:ea typeface="Times New Roman Bold"/>
                  <a:cs typeface="Times New Roman Bold"/>
                  <a:sym typeface="Times New Roman Bold"/>
                </a:rPr>
                <a:t>Overview</a:t>
              </a:r>
            </a:p>
          </p:txBody>
        </p:sp>
      </p:grpSp>
      <p:grpSp>
        <p:nvGrpSpPr>
          <p:cNvPr name="Group 15" id="15"/>
          <p:cNvGrpSpPr/>
          <p:nvPr/>
        </p:nvGrpSpPr>
        <p:grpSpPr>
          <a:xfrm rot="0">
            <a:off x="16760825" y="9608426"/>
            <a:ext cx="139700" cy="254000"/>
            <a:chOff x="0" y="0"/>
            <a:chExt cx="186267" cy="338667"/>
          </a:xfrm>
        </p:grpSpPr>
        <p:sp>
          <p:nvSpPr>
            <p:cNvPr name="Freeform 16" id="16"/>
            <p:cNvSpPr/>
            <p:nvPr/>
          </p:nvSpPr>
          <p:spPr>
            <a:xfrm flipH="false" flipV="false" rot="0">
              <a:off x="0" y="0"/>
              <a:ext cx="186267" cy="338667"/>
            </a:xfrm>
            <a:custGeom>
              <a:avLst/>
              <a:gdLst/>
              <a:ahLst/>
              <a:cxnLst/>
              <a:rect r="r" b="b" t="t" l="l"/>
              <a:pathLst>
                <a:path h="338667" w="186267">
                  <a:moveTo>
                    <a:pt x="0" y="0"/>
                  </a:moveTo>
                  <a:lnTo>
                    <a:pt x="186267" y="0"/>
                  </a:lnTo>
                  <a:lnTo>
                    <a:pt x="186267" y="338667"/>
                  </a:lnTo>
                  <a:lnTo>
                    <a:pt x="0" y="338667"/>
                  </a:lnTo>
                  <a:close/>
                </a:path>
              </a:pathLst>
            </a:custGeom>
            <a:solidFill>
              <a:srgbClr val="000000">
                <a:alpha val="0"/>
              </a:srgbClr>
            </a:solidFill>
          </p:spPr>
        </p:sp>
        <p:sp>
          <p:nvSpPr>
            <p:cNvPr name="TextBox 17" id="17"/>
            <p:cNvSpPr txBox="true"/>
            <p:nvPr/>
          </p:nvSpPr>
          <p:spPr>
            <a:xfrm>
              <a:off x="0" y="0"/>
              <a:ext cx="186267" cy="338667"/>
            </a:xfrm>
            <a:prstGeom prst="rect">
              <a:avLst/>
            </a:prstGeom>
          </p:spPr>
          <p:txBody>
            <a:bodyPr anchor="t" rtlCol="false" tIns="0" lIns="0" bIns="0" rIns="0"/>
            <a:lstStyle/>
            <a:p>
              <a:pPr algn="l">
                <a:lnSpc>
                  <a:spcPts val="1750"/>
                </a:lnSpc>
              </a:pPr>
              <a:r>
                <a:rPr lang="en-US" b="true" sz="1800" spc="-50">
                  <a:solidFill>
                    <a:srgbClr val="006FBF"/>
                  </a:solidFill>
                  <a:latin typeface="Times New Roman Bold"/>
                  <a:ea typeface="Times New Roman Bold"/>
                  <a:cs typeface="Times New Roman Bold"/>
                  <a:sym typeface="Times New Roman Bold"/>
                </a:rPr>
                <a:t>1</a:t>
              </a:r>
            </a:p>
          </p:txBody>
        </p:sp>
      </p:grpSp>
      <p:grpSp>
        <p:nvGrpSpPr>
          <p:cNvPr name="Group 18" id="18"/>
          <p:cNvGrpSpPr/>
          <p:nvPr/>
        </p:nvGrpSpPr>
        <p:grpSpPr>
          <a:xfrm rot="0">
            <a:off x="1212256" y="1670463"/>
            <a:ext cx="15240635" cy="7587837"/>
            <a:chOff x="0" y="0"/>
            <a:chExt cx="20320847" cy="10117116"/>
          </a:xfrm>
        </p:grpSpPr>
        <p:sp>
          <p:nvSpPr>
            <p:cNvPr name="Freeform 19" id="19"/>
            <p:cNvSpPr/>
            <p:nvPr/>
          </p:nvSpPr>
          <p:spPr>
            <a:xfrm flipH="false" flipV="false" rot="0">
              <a:off x="0" y="0"/>
              <a:ext cx="20320846" cy="10117117"/>
            </a:xfrm>
            <a:custGeom>
              <a:avLst/>
              <a:gdLst/>
              <a:ahLst/>
              <a:cxnLst/>
              <a:rect r="r" b="b" t="t" l="l"/>
              <a:pathLst>
                <a:path h="10117117" w="20320846">
                  <a:moveTo>
                    <a:pt x="0" y="0"/>
                  </a:moveTo>
                  <a:lnTo>
                    <a:pt x="20320846" y="0"/>
                  </a:lnTo>
                  <a:lnTo>
                    <a:pt x="20320846" y="10117117"/>
                  </a:lnTo>
                  <a:lnTo>
                    <a:pt x="0" y="10117117"/>
                  </a:lnTo>
                  <a:close/>
                </a:path>
              </a:pathLst>
            </a:custGeom>
            <a:solidFill>
              <a:srgbClr val="000000">
                <a:alpha val="0"/>
              </a:srgbClr>
            </a:solidFill>
          </p:spPr>
        </p:sp>
        <p:sp>
          <p:nvSpPr>
            <p:cNvPr name="TextBox 20" id="20"/>
            <p:cNvSpPr txBox="true"/>
            <p:nvPr/>
          </p:nvSpPr>
          <p:spPr>
            <a:xfrm>
              <a:off x="0" y="-66675"/>
              <a:ext cx="20320847" cy="10183791"/>
            </a:xfrm>
            <a:prstGeom prst="rect">
              <a:avLst/>
            </a:prstGeom>
          </p:spPr>
          <p:txBody>
            <a:bodyPr anchor="t" rtlCol="false" tIns="0" lIns="0" bIns="0" rIns="0"/>
            <a:lstStyle/>
            <a:p>
              <a:pPr algn="l">
                <a:lnSpc>
                  <a:spcPts val="3719"/>
                </a:lnSpc>
              </a:pPr>
              <a:r>
                <a:rPr lang="en-US" sz="3099" spc="-49" b="true">
                  <a:solidFill>
                    <a:srgbClr val="000000"/>
                  </a:solidFill>
                  <a:latin typeface="Times New Roman Bold"/>
                  <a:ea typeface="Times New Roman Bold"/>
                  <a:cs typeface="Times New Roman Bold"/>
                  <a:sym typeface="Times New Roman Bold"/>
                </a:rPr>
                <a:t>Key Features of Carax</a:t>
              </a:r>
            </a:p>
            <a:p>
              <a:pPr algn="l">
                <a:lnSpc>
                  <a:spcPts val="3719"/>
                </a:lnSpc>
              </a:pPr>
            </a:p>
            <a:p>
              <a:pPr algn="l">
                <a:lnSpc>
                  <a:spcPts val="3719"/>
                </a:lnSpc>
              </a:pPr>
              <a:r>
                <a:rPr lang="en-US" sz="3099" spc="-49" b="true">
                  <a:solidFill>
                    <a:srgbClr val="000000"/>
                  </a:solidFill>
                  <a:latin typeface="Times New Roman Bold"/>
                  <a:ea typeface="Times New Roman Bold"/>
                  <a:cs typeface="Times New Roman Bold"/>
                  <a:sym typeface="Times New Roman Bold"/>
                </a:rPr>
                <a:t> • Seamless Ride Booking – </a:t>
              </a:r>
              <a:r>
                <a:rPr lang="en-US" sz="3099" spc="-49">
                  <a:solidFill>
                    <a:srgbClr val="000000"/>
                  </a:solidFill>
                  <a:latin typeface="Times New Roman"/>
                  <a:ea typeface="Times New Roman"/>
                  <a:cs typeface="Times New Roman"/>
                  <a:sym typeface="Times New Roman"/>
                </a:rPr>
                <a:t>Easily book rides with a smooth and intuitive user experience.</a:t>
              </a:r>
            </a:p>
            <a:p>
              <a:pPr algn="l">
                <a:lnSpc>
                  <a:spcPts val="3719"/>
                </a:lnSpc>
              </a:pPr>
            </a:p>
            <a:p>
              <a:pPr algn="l">
                <a:lnSpc>
                  <a:spcPts val="3719"/>
                </a:lnSpc>
              </a:pPr>
              <a:r>
                <a:rPr lang="en-US" sz="3099" spc="-49">
                  <a:solidFill>
                    <a:srgbClr val="000000"/>
                  </a:solidFill>
                  <a:latin typeface="Times New Roman"/>
                  <a:ea typeface="Times New Roman"/>
                  <a:cs typeface="Times New Roman"/>
                  <a:sym typeface="Times New Roman"/>
                </a:rPr>
                <a:t> •</a:t>
              </a:r>
              <a:r>
                <a:rPr lang="en-US" sz="3099" spc="-49" b="true">
                  <a:solidFill>
                    <a:srgbClr val="000000"/>
                  </a:solidFill>
                  <a:latin typeface="Times New Roman Bold"/>
                  <a:ea typeface="Times New Roman Bold"/>
                  <a:cs typeface="Times New Roman Bold"/>
                  <a:sym typeface="Times New Roman Bold"/>
                </a:rPr>
                <a:t> Real-Time Tracking </a:t>
              </a:r>
              <a:r>
                <a:rPr lang="en-US" sz="3099" spc="-49">
                  <a:solidFill>
                    <a:srgbClr val="000000"/>
                  </a:solidFill>
                  <a:latin typeface="Times New Roman"/>
                  <a:ea typeface="Times New Roman"/>
                  <a:cs typeface="Times New Roman"/>
                  <a:sym typeface="Times New Roman"/>
                </a:rPr>
                <a:t>– Track drivers and rides in real-time with accurate location updates.</a:t>
              </a:r>
            </a:p>
            <a:p>
              <a:pPr algn="l">
                <a:lnSpc>
                  <a:spcPts val="3719"/>
                </a:lnSpc>
              </a:pPr>
            </a:p>
            <a:p>
              <a:pPr algn="l">
                <a:lnSpc>
                  <a:spcPts val="3719"/>
                </a:lnSpc>
              </a:pPr>
              <a:r>
                <a:rPr lang="en-US" sz="3099" spc="-49">
                  <a:solidFill>
                    <a:srgbClr val="000000"/>
                  </a:solidFill>
                  <a:latin typeface="Times New Roman"/>
                  <a:ea typeface="Times New Roman"/>
                  <a:cs typeface="Times New Roman"/>
                  <a:sym typeface="Times New Roman"/>
                </a:rPr>
                <a:t> •</a:t>
              </a:r>
              <a:r>
                <a:rPr lang="en-US" sz="3099" spc="-49" b="true">
                  <a:solidFill>
                    <a:srgbClr val="000000"/>
                  </a:solidFill>
                  <a:latin typeface="Times New Roman Bold"/>
                  <a:ea typeface="Times New Roman Bold"/>
                  <a:cs typeface="Times New Roman Bold"/>
                  <a:sym typeface="Times New Roman Bold"/>
                </a:rPr>
                <a:t> Secure Payments </a:t>
              </a:r>
              <a:r>
                <a:rPr lang="en-US" sz="3099" spc="-49">
                  <a:solidFill>
                    <a:srgbClr val="000000"/>
                  </a:solidFill>
                  <a:latin typeface="Times New Roman"/>
                  <a:ea typeface="Times New Roman"/>
                  <a:cs typeface="Times New Roman"/>
                  <a:sym typeface="Times New Roman"/>
                </a:rPr>
                <a:t>– Integrated payment system for hassle-free transactions.</a:t>
              </a:r>
            </a:p>
            <a:p>
              <a:pPr algn="l">
                <a:lnSpc>
                  <a:spcPts val="3719"/>
                </a:lnSpc>
              </a:pPr>
            </a:p>
            <a:p>
              <a:pPr algn="l">
                <a:lnSpc>
                  <a:spcPts val="3719"/>
                </a:lnSpc>
              </a:pPr>
              <a:r>
                <a:rPr lang="en-US" sz="3099" spc="-49">
                  <a:solidFill>
                    <a:srgbClr val="000000"/>
                  </a:solidFill>
                  <a:latin typeface="Times New Roman"/>
                  <a:ea typeface="Times New Roman"/>
                  <a:cs typeface="Times New Roman"/>
                  <a:sym typeface="Times New Roman"/>
                </a:rPr>
                <a:t> •</a:t>
              </a:r>
              <a:r>
                <a:rPr lang="en-US" sz="3099" spc="-49" b="true">
                  <a:solidFill>
                    <a:srgbClr val="000000"/>
                  </a:solidFill>
                  <a:latin typeface="Times New Roman Bold"/>
                  <a:ea typeface="Times New Roman Bold"/>
                  <a:cs typeface="Times New Roman Bold"/>
                  <a:sym typeface="Times New Roman Bold"/>
                </a:rPr>
                <a:t> Driver &amp; Rider Matching</a:t>
              </a:r>
              <a:r>
                <a:rPr lang="en-US" sz="3099" spc="-49">
                  <a:solidFill>
                    <a:srgbClr val="000000"/>
                  </a:solidFill>
                  <a:latin typeface="Times New Roman"/>
                  <a:ea typeface="Times New Roman"/>
                  <a:cs typeface="Times New Roman"/>
                  <a:sym typeface="Times New Roman"/>
                </a:rPr>
                <a:t> – Efficient algorithm ensures quick and reliable ride allocation.</a:t>
              </a:r>
            </a:p>
            <a:p>
              <a:pPr algn="l">
                <a:lnSpc>
                  <a:spcPts val="3719"/>
                </a:lnSpc>
              </a:pPr>
            </a:p>
            <a:p>
              <a:pPr algn="l">
                <a:lnSpc>
                  <a:spcPts val="3719"/>
                </a:lnSpc>
              </a:pPr>
              <a:r>
                <a:rPr lang="en-US" sz="3099" spc="-49">
                  <a:solidFill>
                    <a:srgbClr val="000000"/>
                  </a:solidFill>
                  <a:latin typeface="Times New Roman"/>
                  <a:ea typeface="Times New Roman"/>
                  <a:cs typeface="Times New Roman"/>
                  <a:sym typeface="Times New Roman"/>
                </a:rPr>
                <a:t> • </a:t>
              </a:r>
              <a:r>
                <a:rPr lang="en-US" sz="3099" spc="-49" b="true">
                  <a:solidFill>
                    <a:srgbClr val="000000"/>
                  </a:solidFill>
                  <a:latin typeface="Times New Roman Bold"/>
                  <a:ea typeface="Times New Roman Bold"/>
                  <a:cs typeface="Times New Roman Bold"/>
                  <a:sym typeface="Times New Roman Bold"/>
                </a:rPr>
                <a:t>User Authentication &amp; Security</a:t>
              </a:r>
              <a:r>
                <a:rPr lang="en-US" sz="3099" spc="-49">
                  <a:solidFill>
                    <a:srgbClr val="000000"/>
                  </a:solidFill>
                  <a:latin typeface="Times New Roman"/>
                  <a:ea typeface="Times New Roman"/>
                  <a:cs typeface="Times New Roman"/>
                  <a:sym typeface="Times New Roman"/>
                </a:rPr>
                <a:t> – Secure login with authentication mechanisms for data protection.</a:t>
              </a:r>
            </a:p>
            <a:p>
              <a:pPr algn="l">
                <a:lnSpc>
                  <a:spcPts val="3719"/>
                </a:lnSpc>
              </a:pPr>
            </a:p>
            <a:p>
              <a:pPr algn="l">
                <a:lnSpc>
                  <a:spcPts val="3719"/>
                </a:lnSpc>
              </a:pPr>
              <a:r>
                <a:rPr lang="en-US" sz="3099" spc="-49">
                  <a:solidFill>
                    <a:srgbClr val="000000"/>
                  </a:solidFill>
                  <a:latin typeface="Times New Roman"/>
                  <a:ea typeface="Times New Roman"/>
                  <a:cs typeface="Times New Roman"/>
                  <a:sym typeface="Times New Roman"/>
                </a:rPr>
                <a:t> • </a:t>
              </a:r>
              <a:r>
                <a:rPr lang="en-US" sz="3099" spc="-49" b="true">
                  <a:solidFill>
                    <a:srgbClr val="000000"/>
                  </a:solidFill>
                  <a:latin typeface="Times New Roman Bold"/>
                  <a:ea typeface="Times New Roman Bold"/>
                  <a:cs typeface="Times New Roman Bold"/>
                  <a:sym typeface="Times New Roman Bold"/>
                </a:rPr>
                <a:t>Modern UI &amp; Performance</a:t>
              </a:r>
              <a:r>
                <a:rPr lang="en-US" sz="3099" spc="-49">
                  <a:solidFill>
                    <a:srgbClr val="000000"/>
                  </a:solidFill>
                  <a:latin typeface="Times New Roman"/>
                  <a:ea typeface="Times New Roman"/>
                  <a:cs typeface="Times New Roman"/>
                  <a:sym typeface="Times New Roman"/>
                </a:rPr>
                <a:t> – Built with the MERN Stack for a fast, responsive, and scalable experience.</a:t>
              </a:r>
            </a:p>
            <a:p>
              <a:pPr algn="just">
                <a:lnSpc>
                  <a:spcPts val="3600"/>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6001365" cy="1257300"/>
            <a:chOff x="0" y="0"/>
            <a:chExt cx="21335153" cy="1676400"/>
          </a:xfrm>
        </p:grpSpPr>
        <p:sp>
          <p:nvSpPr>
            <p:cNvPr name="Freeform 3" id="3"/>
            <p:cNvSpPr/>
            <p:nvPr/>
          </p:nvSpPr>
          <p:spPr>
            <a:xfrm flipH="false" flipV="false" rot="0">
              <a:off x="0" y="0"/>
              <a:ext cx="21334857" cy="1676400"/>
            </a:xfrm>
            <a:custGeom>
              <a:avLst/>
              <a:gdLst/>
              <a:ahLst/>
              <a:cxnLst/>
              <a:rect r="r" b="b" t="t" l="l"/>
              <a:pathLst>
                <a:path h="1676400" w="21334857">
                  <a:moveTo>
                    <a:pt x="21334857" y="1676400"/>
                  </a:moveTo>
                  <a:lnTo>
                    <a:pt x="0" y="1676400"/>
                  </a:lnTo>
                  <a:lnTo>
                    <a:pt x="0" y="0"/>
                  </a:lnTo>
                  <a:lnTo>
                    <a:pt x="21334857" y="0"/>
                  </a:lnTo>
                  <a:lnTo>
                    <a:pt x="21334857" y="1676400"/>
                  </a:lnTo>
                  <a:close/>
                </a:path>
              </a:pathLst>
            </a:custGeom>
            <a:solidFill>
              <a:srgbClr val="FF3300"/>
            </a:solidFill>
          </p:spPr>
        </p:sp>
      </p:grpSp>
      <p:grpSp>
        <p:nvGrpSpPr>
          <p:cNvPr name="Group 4" id="4"/>
          <p:cNvGrpSpPr/>
          <p:nvPr/>
        </p:nvGrpSpPr>
        <p:grpSpPr>
          <a:xfrm rot="0">
            <a:off x="-12700" y="10008751"/>
            <a:ext cx="18288000" cy="278765"/>
            <a:chOff x="0" y="0"/>
            <a:chExt cx="24384000" cy="371687"/>
          </a:xfrm>
        </p:grpSpPr>
        <p:sp>
          <p:nvSpPr>
            <p:cNvPr name="Freeform 5" id="5"/>
            <p:cNvSpPr/>
            <p:nvPr/>
          </p:nvSpPr>
          <p:spPr>
            <a:xfrm flipH="false" flipV="false" rot="0">
              <a:off x="0" y="0"/>
              <a:ext cx="24384000" cy="370967"/>
            </a:xfrm>
            <a:custGeom>
              <a:avLst/>
              <a:gdLst/>
              <a:ahLst/>
              <a:cxnLst/>
              <a:rect r="r" b="b" t="t" l="l"/>
              <a:pathLst>
                <a:path h="370967" w="24384000">
                  <a:moveTo>
                    <a:pt x="0" y="0"/>
                  </a:moveTo>
                  <a:lnTo>
                    <a:pt x="24384000" y="0"/>
                  </a:lnTo>
                  <a:lnTo>
                    <a:pt x="24384000" y="370967"/>
                  </a:lnTo>
                  <a:lnTo>
                    <a:pt x="0" y="370967"/>
                  </a:lnTo>
                  <a:lnTo>
                    <a:pt x="0" y="0"/>
                  </a:lnTo>
                  <a:close/>
                </a:path>
              </a:pathLst>
            </a:custGeom>
            <a:solidFill>
              <a:srgbClr val="FF0000"/>
            </a:solidFill>
          </p:spPr>
        </p:sp>
      </p:grpSp>
      <p:sp>
        <p:nvSpPr>
          <p:cNvPr name="Freeform 6" id="6"/>
          <p:cNvSpPr/>
          <p:nvPr/>
        </p:nvSpPr>
        <p:spPr>
          <a:xfrm flipH="false" flipV="false" rot="0">
            <a:off x="12115799" y="342900"/>
            <a:ext cx="3086099" cy="952499"/>
          </a:xfrm>
          <a:custGeom>
            <a:avLst/>
            <a:gdLst/>
            <a:ahLst/>
            <a:cxnLst/>
            <a:rect r="r" b="b" t="t" l="l"/>
            <a:pathLst>
              <a:path h="952499" w="3086099">
                <a:moveTo>
                  <a:pt x="0" y="0"/>
                </a:moveTo>
                <a:lnTo>
                  <a:pt x="3086099" y="0"/>
                </a:lnTo>
                <a:lnTo>
                  <a:pt x="3086099" y="952499"/>
                </a:lnTo>
                <a:lnTo>
                  <a:pt x="0" y="952499"/>
                </a:lnTo>
                <a:lnTo>
                  <a:pt x="0" y="0"/>
                </a:lnTo>
                <a:close/>
              </a:path>
            </a:pathLst>
          </a:custGeom>
          <a:blipFill>
            <a:blip r:embed="rId2"/>
            <a:stretch>
              <a:fillRect l="0" t="-142" r="0" b="-142"/>
            </a:stretch>
          </a:blipFill>
        </p:spPr>
      </p:sp>
      <p:grpSp>
        <p:nvGrpSpPr>
          <p:cNvPr name="Group 7" id="7"/>
          <p:cNvGrpSpPr/>
          <p:nvPr/>
        </p:nvGrpSpPr>
        <p:grpSpPr>
          <a:xfrm rot="0">
            <a:off x="11506199" y="0"/>
            <a:ext cx="6783070" cy="1257300"/>
            <a:chOff x="0" y="0"/>
            <a:chExt cx="9044093" cy="1676400"/>
          </a:xfrm>
        </p:grpSpPr>
        <p:sp>
          <p:nvSpPr>
            <p:cNvPr name="Freeform 8" id="8"/>
            <p:cNvSpPr/>
            <p:nvPr/>
          </p:nvSpPr>
          <p:spPr>
            <a:xfrm flipH="false" flipV="false" rot="0">
              <a:off x="0" y="0"/>
              <a:ext cx="9043416" cy="1676400"/>
            </a:xfrm>
            <a:custGeom>
              <a:avLst/>
              <a:gdLst/>
              <a:ahLst/>
              <a:cxnLst/>
              <a:rect r="r" b="b" t="t" l="l"/>
              <a:pathLst>
                <a:path h="1676400" w="9043416">
                  <a:moveTo>
                    <a:pt x="9043416" y="1676400"/>
                  </a:moveTo>
                  <a:lnTo>
                    <a:pt x="0" y="1676400"/>
                  </a:lnTo>
                  <a:lnTo>
                    <a:pt x="0" y="0"/>
                  </a:lnTo>
                  <a:lnTo>
                    <a:pt x="9043416" y="0"/>
                  </a:lnTo>
                  <a:lnTo>
                    <a:pt x="9043416" y="1676400"/>
                  </a:lnTo>
                  <a:close/>
                </a:path>
              </a:pathLst>
            </a:custGeom>
            <a:solidFill>
              <a:srgbClr val="FF3300"/>
            </a:solidFill>
          </p:spPr>
        </p:sp>
      </p:grpSp>
      <p:grpSp>
        <p:nvGrpSpPr>
          <p:cNvPr name="Group 9" id="9"/>
          <p:cNvGrpSpPr/>
          <p:nvPr/>
        </p:nvGrpSpPr>
        <p:grpSpPr>
          <a:xfrm rot="0">
            <a:off x="13773149" y="228600"/>
            <a:ext cx="3114675" cy="1028700"/>
            <a:chOff x="0" y="0"/>
            <a:chExt cx="4152900" cy="1371600"/>
          </a:xfrm>
        </p:grpSpPr>
        <p:sp>
          <p:nvSpPr>
            <p:cNvPr name="Freeform 10" id="10"/>
            <p:cNvSpPr/>
            <p:nvPr/>
          </p:nvSpPr>
          <p:spPr>
            <a:xfrm flipH="false" flipV="false" rot="0">
              <a:off x="0" y="0"/>
              <a:ext cx="4152265" cy="1371600"/>
            </a:xfrm>
            <a:custGeom>
              <a:avLst/>
              <a:gdLst/>
              <a:ahLst/>
              <a:cxnLst/>
              <a:rect r="r" b="b" t="t" l="l"/>
              <a:pathLst>
                <a:path h="1371600" w="4152265">
                  <a:moveTo>
                    <a:pt x="4152265" y="1371600"/>
                  </a:moveTo>
                  <a:lnTo>
                    <a:pt x="0" y="1371600"/>
                  </a:lnTo>
                  <a:lnTo>
                    <a:pt x="0" y="0"/>
                  </a:lnTo>
                  <a:lnTo>
                    <a:pt x="4152265" y="0"/>
                  </a:lnTo>
                  <a:lnTo>
                    <a:pt x="4152265" y="1371600"/>
                  </a:lnTo>
                  <a:close/>
                </a:path>
              </a:pathLst>
            </a:custGeom>
            <a:solidFill>
              <a:srgbClr val="FFFFFF"/>
            </a:solidFill>
          </p:spPr>
        </p:sp>
      </p:grpSp>
      <p:sp>
        <p:nvSpPr>
          <p:cNvPr name="Freeform 11" id="11"/>
          <p:cNvSpPr/>
          <p:nvPr/>
        </p:nvSpPr>
        <p:spPr>
          <a:xfrm flipH="false" flipV="false" rot="0">
            <a:off x="13875543" y="342900"/>
            <a:ext cx="2886074" cy="914399"/>
          </a:xfrm>
          <a:custGeom>
            <a:avLst/>
            <a:gdLst/>
            <a:ahLst/>
            <a:cxnLst/>
            <a:rect r="r" b="b" t="t" l="l"/>
            <a:pathLst>
              <a:path h="914399" w="2886074">
                <a:moveTo>
                  <a:pt x="0" y="0"/>
                </a:moveTo>
                <a:lnTo>
                  <a:pt x="2886074" y="0"/>
                </a:lnTo>
                <a:lnTo>
                  <a:pt x="2886074" y="914399"/>
                </a:lnTo>
                <a:lnTo>
                  <a:pt x="0" y="914399"/>
                </a:lnTo>
                <a:lnTo>
                  <a:pt x="0" y="0"/>
                </a:lnTo>
                <a:close/>
              </a:path>
            </a:pathLst>
          </a:custGeom>
          <a:blipFill>
            <a:blip r:embed="rId3"/>
            <a:stretch>
              <a:fillRect l="0" t="-45" r="0" b="-45"/>
            </a:stretch>
          </a:blipFill>
        </p:spPr>
      </p:sp>
      <p:grpSp>
        <p:nvGrpSpPr>
          <p:cNvPr name="Group 12" id="12"/>
          <p:cNvGrpSpPr/>
          <p:nvPr/>
        </p:nvGrpSpPr>
        <p:grpSpPr>
          <a:xfrm rot="0">
            <a:off x="1503820" y="225425"/>
            <a:ext cx="1875789" cy="665480"/>
            <a:chOff x="0" y="0"/>
            <a:chExt cx="2501052" cy="887307"/>
          </a:xfrm>
        </p:grpSpPr>
        <p:sp>
          <p:nvSpPr>
            <p:cNvPr name="Freeform 13" id="13"/>
            <p:cNvSpPr/>
            <p:nvPr/>
          </p:nvSpPr>
          <p:spPr>
            <a:xfrm flipH="false" flipV="false" rot="0">
              <a:off x="0" y="0"/>
              <a:ext cx="2501052" cy="887307"/>
            </a:xfrm>
            <a:custGeom>
              <a:avLst/>
              <a:gdLst/>
              <a:ahLst/>
              <a:cxnLst/>
              <a:rect r="r" b="b" t="t" l="l"/>
              <a:pathLst>
                <a:path h="887307" w="2501052">
                  <a:moveTo>
                    <a:pt x="0" y="0"/>
                  </a:moveTo>
                  <a:lnTo>
                    <a:pt x="2501052" y="0"/>
                  </a:lnTo>
                  <a:lnTo>
                    <a:pt x="2501052" y="887307"/>
                  </a:lnTo>
                  <a:lnTo>
                    <a:pt x="0" y="887307"/>
                  </a:lnTo>
                  <a:close/>
                </a:path>
              </a:pathLst>
            </a:custGeom>
            <a:solidFill>
              <a:srgbClr val="000000">
                <a:alpha val="0"/>
              </a:srgbClr>
            </a:solidFill>
          </p:spPr>
        </p:sp>
        <p:sp>
          <p:nvSpPr>
            <p:cNvPr name="TextBox 14" id="14"/>
            <p:cNvSpPr txBox="true"/>
            <p:nvPr/>
          </p:nvSpPr>
          <p:spPr>
            <a:xfrm>
              <a:off x="0" y="-85725"/>
              <a:ext cx="2501052" cy="973032"/>
            </a:xfrm>
            <a:prstGeom prst="rect">
              <a:avLst/>
            </a:prstGeom>
          </p:spPr>
          <p:txBody>
            <a:bodyPr anchor="t" rtlCol="false" tIns="0" lIns="0" bIns="0" rIns="0"/>
            <a:lstStyle/>
            <a:p>
              <a:pPr algn="l">
                <a:lnSpc>
                  <a:spcPts val="5040"/>
                </a:lnSpc>
              </a:pPr>
              <a:r>
                <a:rPr lang="en-US" b="true" sz="4200" spc="-10">
                  <a:solidFill>
                    <a:srgbClr val="002D44"/>
                  </a:solidFill>
                  <a:latin typeface="Times New Roman Bold"/>
                  <a:ea typeface="Times New Roman Bold"/>
                  <a:cs typeface="Times New Roman Bold"/>
                  <a:sym typeface="Times New Roman Bold"/>
                </a:rPr>
                <a:t>Sections</a:t>
              </a:r>
            </a:p>
          </p:txBody>
        </p:sp>
      </p:grpSp>
      <p:grpSp>
        <p:nvGrpSpPr>
          <p:cNvPr name="Group 15" id="15"/>
          <p:cNvGrpSpPr/>
          <p:nvPr/>
        </p:nvGrpSpPr>
        <p:grpSpPr>
          <a:xfrm rot="0">
            <a:off x="1271961" y="1781750"/>
            <a:ext cx="14370277" cy="7740650"/>
            <a:chOff x="0" y="0"/>
            <a:chExt cx="19160369" cy="10320867"/>
          </a:xfrm>
        </p:grpSpPr>
        <p:sp>
          <p:nvSpPr>
            <p:cNvPr name="Freeform 16" id="16"/>
            <p:cNvSpPr/>
            <p:nvPr/>
          </p:nvSpPr>
          <p:spPr>
            <a:xfrm flipH="false" flipV="false" rot="0">
              <a:off x="0" y="0"/>
              <a:ext cx="19160370" cy="10320867"/>
            </a:xfrm>
            <a:custGeom>
              <a:avLst/>
              <a:gdLst/>
              <a:ahLst/>
              <a:cxnLst/>
              <a:rect r="r" b="b" t="t" l="l"/>
              <a:pathLst>
                <a:path h="10320867" w="19160370">
                  <a:moveTo>
                    <a:pt x="0" y="0"/>
                  </a:moveTo>
                  <a:lnTo>
                    <a:pt x="19160370" y="0"/>
                  </a:lnTo>
                  <a:lnTo>
                    <a:pt x="19160370" y="10320867"/>
                  </a:lnTo>
                  <a:lnTo>
                    <a:pt x="0" y="10320867"/>
                  </a:lnTo>
                  <a:close/>
                </a:path>
              </a:pathLst>
            </a:custGeom>
            <a:solidFill>
              <a:srgbClr val="000000">
                <a:alpha val="0"/>
              </a:srgbClr>
            </a:solidFill>
          </p:spPr>
        </p:sp>
        <p:sp>
          <p:nvSpPr>
            <p:cNvPr name="TextBox 17" id="17"/>
            <p:cNvSpPr txBox="true"/>
            <p:nvPr/>
          </p:nvSpPr>
          <p:spPr>
            <a:xfrm>
              <a:off x="0" y="-257175"/>
              <a:ext cx="19160369" cy="10578042"/>
            </a:xfrm>
            <a:prstGeom prst="rect">
              <a:avLst/>
            </a:prstGeom>
          </p:spPr>
          <p:txBody>
            <a:bodyPr anchor="t" rtlCol="false" tIns="0" lIns="0" bIns="0" rIns="0"/>
            <a:lstStyle/>
            <a:p>
              <a:pPr algn="l">
                <a:lnSpc>
                  <a:spcPts val="6072"/>
                </a:lnSpc>
              </a:pPr>
              <a:r>
                <a:rPr lang="en-US" sz="3399">
                  <a:solidFill>
                    <a:srgbClr val="000000"/>
                  </a:solidFill>
                  <a:latin typeface="Times New Roman"/>
                  <a:ea typeface="Times New Roman"/>
                  <a:cs typeface="Times New Roman"/>
                  <a:sym typeface="Times New Roman"/>
                </a:rPr>
                <a:t>Technology Stack of Carax</a:t>
              </a:r>
            </a:p>
            <a:p>
              <a:pPr algn="l">
                <a:lnSpc>
                  <a:spcPts val="6072"/>
                </a:lnSpc>
              </a:pPr>
              <a:r>
                <a:rPr lang="en-US" sz="3399">
                  <a:solidFill>
                    <a:srgbClr val="000000"/>
                  </a:solidFill>
                  <a:latin typeface="Times New Roman"/>
                  <a:ea typeface="Times New Roman"/>
                  <a:cs typeface="Times New Roman"/>
                  <a:sym typeface="Times New Roman"/>
                </a:rPr>
                <a:t> • Frontend: React.js for a dynamic and responsive user interface.</a:t>
              </a:r>
            </a:p>
            <a:p>
              <a:pPr algn="l">
                <a:lnSpc>
                  <a:spcPts val="6072"/>
                </a:lnSpc>
              </a:pPr>
              <a:r>
                <a:rPr lang="en-US" sz="3399">
                  <a:solidFill>
                    <a:srgbClr val="000000"/>
                  </a:solidFill>
                  <a:latin typeface="Times New Roman"/>
                  <a:ea typeface="Times New Roman"/>
                  <a:cs typeface="Times New Roman"/>
                  <a:sym typeface="Times New Roman"/>
                </a:rPr>
                <a:t> • Backend: Node.js and Express.js for efficient server-side operations.</a:t>
              </a:r>
            </a:p>
            <a:p>
              <a:pPr algn="l">
                <a:lnSpc>
                  <a:spcPts val="6072"/>
                </a:lnSpc>
              </a:pPr>
              <a:r>
                <a:rPr lang="en-US" sz="3399">
                  <a:solidFill>
                    <a:srgbClr val="000000"/>
                  </a:solidFill>
                  <a:latin typeface="Times New Roman"/>
                  <a:ea typeface="Times New Roman"/>
                  <a:cs typeface="Times New Roman"/>
                  <a:sym typeface="Times New Roman"/>
                </a:rPr>
                <a:t> • Database: MongoDB for scalable and flexible data storage.</a:t>
              </a:r>
            </a:p>
            <a:p>
              <a:pPr algn="l">
                <a:lnSpc>
                  <a:spcPts val="6072"/>
                </a:lnSpc>
              </a:pPr>
              <a:r>
                <a:rPr lang="en-US" sz="3399">
                  <a:solidFill>
                    <a:srgbClr val="000000"/>
                  </a:solidFill>
                  <a:latin typeface="Times New Roman"/>
                  <a:ea typeface="Times New Roman"/>
                  <a:cs typeface="Times New Roman"/>
                  <a:sym typeface="Times New Roman"/>
                </a:rPr>
                <a:t> • Authentication: JWT and bcrypt for secure user authentication.</a:t>
              </a:r>
            </a:p>
            <a:p>
              <a:pPr algn="l">
                <a:lnSpc>
                  <a:spcPts val="6072"/>
                </a:lnSpc>
              </a:pPr>
              <a:r>
                <a:rPr lang="en-US" sz="3399">
                  <a:solidFill>
                    <a:srgbClr val="000000"/>
                  </a:solidFill>
                  <a:latin typeface="Times New Roman"/>
                  <a:ea typeface="Times New Roman"/>
                  <a:cs typeface="Times New Roman"/>
                  <a:sym typeface="Times New Roman"/>
                </a:rPr>
                <a:t> • Real-Time Features: WebSockets for live ride tracking and updates.</a:t>
              </a:r>
            </a:p>
            <a:p>
              <a:pPr algn="l">
                <a:lnSpc>
                  <a:spcPts val="6072"/>
                </a:lnSpc>
              </a:pPr>
              <a:r>
                <a:rPr lang="en-US" sz="3399">
                  <a:solidFill>
                    <a:srgbClr val="000000"/>
                  </a:solidFill>
                  <a:latin typeface="Times New Roman"/>
                  <a:ea typeface="Times New Roman"/>
                  <a:cs typeface="Times New Roman"/>
                  <a:sym typeface="Times New Roman"/>
                </a:rPr>
                <a:t> • Testing: Postman for API testing, Jest/Mocha for unit and integration tests.</a:t>
              </a:r>
            </a:p>
            <a:p>
              <a:pPr algn="l">
                <a:lnSpc>
                  <a:spcPts val="6072"/>
                </a:lnSpc>
              </a:pPr>
              <a:r>
                <a:rPr lang="en-US" sz="3399">
                  <a:solidFill>
                    <a:srgbClr val="000000"/>
                  </a:solidFill>
                  <a:latin typeface="Times New Roman"/>
                  <a:ea typeface="Times New Roman"/>
                  <a:cs typeface="Times New Roman"/>
                  <a:sym typeface="Times New Roman"/>
                </a:rPr>
                <a:t> • Version Control: Git and GitHub for seamless collaboration and code management.</a:t>
              </a:r>
            </a:p>
            <a:p>
              <a:pPr algn="l">
                <a:lnSpc>
                  <a:spcPts val="6075"/>
                </a:lnSpc>
              </a:pPr>
            </a:p>
          </p:txBody>
        </p:sp>
      </p:grpSp>
      <p:grpSp>
        <p:nvGrpSpPr>
          <p:cNvPr name="Group 18" id="18"/>
          <p:cNvGrpSpPr/>
          <p:nvPr/>
        </p:nvGrpSpPr>
        <p:grpSpPr>
          <a:xfrm rot="0">
            <a:off x="16760825" y="9608426"/>
            <a:ext cx="139700" cy="254000"/>
            <a:chOff x="0" y="0"/>
            <a:chExt cx="186267" cy="338667"/>
          </a:xfrm>
        </p:grpSpPr>
        <p:sp>
          <p:nvSpPr>
            <p:cNvPr name="Freeform 19" id="19"/>
            <p:cNvSpPr/>
            <p:nvPr/>
          </p:nvSpPr>
          <p:spPr>
            <a:xfrm flipH="false" flipV="false" rot="0">
              <a:off x="0" y="0"/>
              <a:ext cx="186267" cy="338667"/>
            </a:xfrm>
            <a:custGeom>
              <a:avLst/>
              <a:gdLst/>
              <a:ahLst/>
              <a:cxnLst/>
              <a:rect r="r" b="b" t="t" l="l"/>
              <a:pathLst>
                <a:path h="338667" w="186267">
                  <a:moveTo>
                    <a:pt x="0" y="0"/>
                  </a:moveTo>
                  <a:lnTo>
                    <a:pt x="186267" y="0"/>
                  </a:lnTo>
                  <a:lnTo>
                    <a:pt x="186267" y="338667"/>
                  </a:lnTo>
                  <a:lnTo>
                    <a:pt x="0" y="338667"/>
                  </a:lnTo>
                  <a:close/>
                </a:path>
              </a:pathLst>
            </a:custGeom>
            <a:solidFill>
              <a:srgbClr val="000000">
                <a:alpha val="0"/>
              </a:srgbClr>
            </a:solidFill>
          </p:spPr>
        </p:sp>
        <p:sp>
          <p:nvSpPr>
            <p:cNvPr name="TextBox 20" id="20"/>
            <p:cNvSpPr txBox="true"/>
            <p:nvPr/>
          </p:nvSpPr>
          <p:spPr>
            <a:xfrm>
              <a:off x="0" y="0"/>
              <a:ext cx="186267" cy="338667"/>
            </a:xfrm>
            <a:prstGeom prst="rect">
              <a:avLst/>
            </a:prstGeom>
          </p:spPr>
          <p:txBody>
            <a:bodyPr anchor="t" rtlCol="false" tIns="0" lIns="0" bIns="0" rIns="0"/>
            <a:lstStyle/>
            <a:p>
              <a:pPr algn="l">
                <a:lnSpc>
                  <a:spcPts val="1750"/>
                </a:lnSpc>
              </a:pPr>
              <a:r>
                <a:rPr lang="en-US" b="true" sz="1800" spc="-50">
                  <a:solidFill>
                    <a:srgbClr val="006FBF"/>
                  </a:solidFill>
                  <a:latin typeface="Times New Roman Bold"/>
                  <a:ea typeface="Times New Roman Bold"/>
                  <a:cs typeface="Times New Roman Bold"/>
                  <a:sym typeface="Times New Roman Bold"/>
                </a:rPr>
                <a:t>1</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6001365" cy="1257300"/>
            <a:chOff x="0" y="0"/>
            <a:chExt cx="21335153" cy="1676400"/>
          </a:xfrm>
        </p:grpSpPr>
        <p:sp>
          <p:nvSpPr>
            <p:cNvPr name="Freeform 3" id="3"/>
            <p:cNvSpPr/>
            <p:nvPr/>
          </p:nvSpPr>
          <p:spPr>
            <a:xfrm flipH="false" flipV="false" rot="0">
              <a:off x="0" y="0"/>
              <a:ext cx="21334857" cy="1676400"/>
            </a:xfrm>
            <a:custGeom>
              <a:avLst/>
              <a:gdLst/>
              <a:ahLst/>
              <a:cxnLst/>
              <a:rect r="r" b="b" t="t" l="l"/>
              <a:pathLst>
                <a:path h="1676400" w="21334857">
                  <a:moveTo>
                    <a:pt x="21334857" y="1676400"/>
                  </a:moveTo>
                  <a:lnTo>
                    <a:pt x="0" y="1676400"/>
                  </a:lnTo>
                  <a:lnTo>
                    <a:pt x="0" y="0"/>
                  </a:lnTo>
                  <a:lnTo>
                    <a:pt x="21334857" y="0"/>
                  </a:lnTo>
                  <a:lnTo>
                    <a:pt x="21334857" y="1676400"/>
                  </a:lnTo>
                  <a:close/>
                </a:path>
              </a:pathLst>
            </a:custGeom>
            <a:solidFill>
              <a:srgbClr val="FF3300"/>
            </a:solidFill>
          </p:spPr>
        </p:sp>
      </p:grpSp>
      <p:grpSp>
        <p:nvGrpSpPr>
          <p:cNvPr name="Group 4" id="4"/>
          <p:cNvGrpSpPr/>
          <p:nvPr/>
        </p:nvGrpSpPr>
        <p:grpSpPr>
          <a:xfrm rot="0">
            <a:off x="-12700" y="10008751"/>
            <a:ext cx="18288000" cy="278765"/>
            <a:chOff x="0" y="0"/>
            <a:chExt cx="24384000" cy="371687"/>
          </a:xfrm>
        </p:grpSpPr>
        <p:sp>
          <p:nvSpPr>
            <p:cNvPr name="Freeform 5" id="5"/>
            <p:cNvSpPr/>
            <p:nvPr/>
          </p:nvSpPr>
          <p:spPr>
            <a:xfrm flipH="false" flipV="false" rot="0">
              <a:off x="0" y="0"/>
              <a:ext cx="24384000" cy="370967"/>
            </a:xfrm>
            <a:custGeom>
              <a:avLst/>
              <a:gdLst/>
              <a:ahLst/>
              <a:cxnLst/>
              <a:rect r="r" b="b" t="t" l="l"/>
              <a:pathLst>
                <a:path h="370967" w="24384000">
                  <a:moveTo>
                    <a:pt x="0" y="0"/>
                  </a:moveTo>
                  <a:lnTo>
                    <a:pt x="24384000" y="0"/>
                  </a:lnTo>
                  <a:lnTo>
                    <a:pt x="24384000" y="370967"/>
                  </a:lnTo>
                  <a:lnTo>
                    <a:pt x="0" y="370967"/>
                  </a:lnTo>
                  <a:lnTo>
                    <a:pt x="0" y="0"/>
                  </a:lnTo>
                  <a:close/>
                </a:path>
              </a:pathLst>
            </a:custGeom>
            <a:solidFill>
              <a:srgbClr val="FF0000"/>
            </a:solidFill>
          </p:spPr>
        </p:sp>
      </p:grpSp>
      <p:sp>
        <p:nvSpPr>
          <p:cNvPr name="Freeform 6" id="6"/>
          <p:cNvSpPr/>
          <p:nvPr/>
        </p:nvSpPr>
        <p:spPr>
          <a:xfrm flipH="false" flipV="false" rot="0">
            <a:off x="12115799" y="342900"/>
            <a:ext cx="3086099" cy="952499"/>
          </a:xfrm>
          <a:custGeom>
            <a:avLst/>
            <a:gdLst/>
            <a:ahLst/>
            <a:cxnLst/>
            <a:rect r="r" b="b" t="t" l="l"/>
            <a:pathLst>
              <a:path h="952499" w="3086099">
                <a:moveTo>
                  <a:pt x="0" y="0"/>
                </a:moveTo>
                <a:lnTo>
                  <a:pt x="3086099" y="0"/>
                </a:lnTo>
                <a:lnTo>
                  <a:pt x="3086099" y="952499"/>
                </a:lnTo>
                <a:lnTo>
                  <a:pt x="0" y="952499"/>
                </a:lnTo>
                <a:lnTo>
                  <a:pt x="0" y="0"/>
                </a:lnTo>
                <a:close/>
              </a:path>
            </a:pathLst>
          </a:custGeom>
          <a:blipFill>
            <a:blip r:embed="rId2"/>
            <a:stretch>
              <a:fillRect l="0" t="-142" r="0" b="-142"/>
            </a:stretch>
          </a:blipFill>
        </p:spPr>
      </p:sp>
      <p:grpSp>
        <p:nvGrpSpPr>
          <p:cNvPr name="Group 7" id="7"/>
          <p:cNvGrpSpPr/>
          <p:nvPr/>
        </p:nvGrpSpPr>
        <p:grpSpPr>
          <a:xfrm rot="0">
            <a:off x="11506199" y="0"/>
            <a:ext cx="6783070" cy="1257300"/>
            <a:chOff x="0" y="0"/>
            <a:chExt cx="9044093" cy="1676400"/>
          </a:xfrm>
        </p:grpSpPr>
        <p:sp>
          <p:nvSpPr>
            <p:cNvPr name="Freeform 8" id="8"/>
            <p:cNvSpPr/>
            <p:nvPr/>
          </p:nvSpPr>
          <p:spPr>
            <a:xfrm flipH="false" flipV="false" rot="0">
              <a:off x="0" y="0"/>
              <a:ext cx="9043416" cy="1676400"/>
            </a:xfrm>
            <a:custGeom>
              <a:avLst/>
              <a:gdLst/>
              <a:ahLst/>
              <a:cxnLst/>
              <a:rect r="r" b="b" t="t" l="l"/>
              <a:pathLst>
                <a:path h="1676400" w="9043416">
                  <a:moveTo>
                    <a:pt x="9043416" y="1676400"/>
                  </a:moveTo>
                  <a:lnTo>
                    <a:pt x="0" y="1676400"/>
                  </a:lnTo>
                  <a:lnTo>
                    <a:pt x="0" y="0"/>
                  </a:lnTo>
                  <a:lnTo>
                    <a:pt x="9043416" y="0"/>
                  </a:lnTo>
                  <a:lnTo>
                    <a:pt x="9043416" y="1676400"/>
                  </a:lnTo>
                  <a:close/>
                </a:path>
              </a:pathLst>
            </a:custGeom>
            <a:solidFill>
              <a:srgbClr val="FF3300"/>
            </a:solidFill>
          </p:spPr>
        </p:sp>
      </p:grpSp>
      <p:grpSp>
        <p:nvGrpSpPr>
          <p:cNvPr name="Group 9" id="9"/>
          <p:cNvGrpSpPr/>
          <p:nvPr/>
        </p:nvGrpSpPr>
        <p:grpSpPr>
          <a:xfrm rot="0">
            <a:off x="13773149" y="228600"/>
            <a:ext cx="3114675" cy="1028700"/>
            <a:chOff x="0" y="0"/>
            <a:chExt cx="4152900" cy="1371600"/>
          </a:xfrm>
        </p:grpSpPr>
        <p:sp>
          <p:nvSpPr>
            <p:cNvPr name="Freeform 10" id="10"/>
            <p:cNvSpPr/>
            <p:nvPr/>
          </p:nvSpPr>
          <p:spPr>
            <a:xfrm flipH="false" flipV="false" rot="0">
              <a:off x="0" y="0"/>
              <a:ext cx="4152265" cy="1371600"/>
            </a:xfrm>
            <a:custGeom>
              <a:avLst/>
              <a:gdLst/>
              <a:ahLst/>
              <a:cxnLst/>
              <a:rect r="r" b="b" t="t" l="l"/>
              <a:pathLst>
                <a:path h="1371600" w="4152265">
                  <a:moveTo>
                    <a:pt x="4152265" y="1371600"/>
                  </a:moveTo>
                  <a:lnTo>
                    <a:pt x="0" y="1371600"/>
                  </a:lnTo>
                  <a:lnTo>
                    <a:pt x="0" y="0"/>
                  </a:lnTo>
                  <a:lnTo>
                    <a:pt x="4152265" y="0"/>
                  </a:lnTo>
                  <a:lnTo>
                    <a:pt x="4152265" y="1371600"/>
                  </a:lnTo>
                  <a:close/>
                </a:path>
              </a:pathLst>
            </a:custGeom>
            <a:solidFill>
              <a:srgbClr val="FFFFFF"/>
            </a:solidFill>
          </p:spPr>
        </p:sp>
      </p:grpSp>
      <p:sp>
        <p:nvSpPr>
          <p:cNvPr name="Freeform 11" id="11"/>
          <p:cNvSpPr/>
          <p:nvPr/>
        </p:nvSpPr>
        <p:spPr>
          <a:xfrm flipH="false" flipV="false" rot="0">
            <a:off x="13875543" y="342900"/>
            <a:ext cx="2886074" cy="914399"/>
          </a:xfrm>
          <a:custGeom>
            <a:avLst/>
            <a:gdLst/>
            <a:ahLst/>
            <a:cxnLst/>
            <a:rect r="r" b="b" t="t" l="l"/>
            <a:pathLst>
              <a:path h="914399" w="2886074">
                <a:moveTo>
                  <a:pt x="0" y="0"/>
                </a:moveTo>
                <a:lnTo>
                  <a:pt x="2886074" y="0"/>
                </a:lnTo>
                <a:lnTo>
                  <a:pt x="2886074" y="914399"/>
                </a:lnTo>
                <a:lnTo>
                  <a:pt x="0" y="914399"/>
                </a:lnTo>
                <a:lnTo>
                  <a:pt x="0" y="0"/>
                </a:lnTo>
                <a:close/>
              </a:path>
            </a:pathLst>
          </a:custGeom>
          <a:blipFill>
            <a:blip r:embed="rId3"/>
            <a:stretch>
              <a:fillRect l="0" t="-45" r="0" b="-45"/>
            </a:stretch>
          </a:blipFill>
        </p:spPr>
      </p:sp>
      <p:grpSp>
        <p:nvGrpSpPr>
          <p:cNvPr name="Group 12" id="12"/>
          <p:cNvGrpSpPr/>
          <p:nvPr/>
        </p:nvGrpSpPr>
        <p:grpSpPr>
          <a:xfrm rot="0">
            <a:off x="1503820" y="225425"/>
            <a:ext cx="6482715" cy="665480"/>
            <a:chOff x="0" y="0"/>
            <a:chExt cx="8643620" cy="887307"/>
          </a:xfrm>
        </p:grpSpPr>
        <p:sp>
          <p:nvSpPr>
            <p:cNvPr name="Freeform 13" id="13"/>
            <p:cNvSpPr/>
            <p:nvPr/>
          </p:nvSpPr>
          <p:spPr>
            <a:xfrm flipH="false" flipV="false" rot="0">
              <a:off x="0" y="0"/>
              <a:ext cx="8643620" cy="887307"/>
            </a:xfrm>
            <a:custGeom>
              <a:avLst/>
              <a:gdLst/>
              <a:ahLst/>
              <a:cxnLst/>
              <a:rect r="r" b="b" t="t" l="l"/>
              <a:pathLst>
                <a:path h="887307" w="8643620">
                  <a:moveTo>
                    <a:pt x="0" y="0"/>
                  </a:moveTo>
                  <a:lnTo>
                    <a:pt x="8643620" y="0"/>
                  </a:lnTo>
                  <a:lnTo>
                    <a:pt x="8643620" y="887307"/>
                  </a:lnTo>
                  <a:lnTo>
                    <a:pt x="0" y="887307"/>
                  </a:lnTo>
                  <a:close/>
                </a:path>
              </a:pathLst>
            </a:custGeom>
            <a:solidFill>
              <a:srgbClr val="000000">
                <a:alpha val="0"/>
              </a:srgbClr>
            </a:solidFill>
          </p:spPr>
        </p:sp>
        <p:sp>
          <p:nvSpPr>
            <p:cNvPr name="TextBox 14" id="14"/>
            <p:cNvSpPr txBox="true"/>
            <p:nvPr/>
          </p:nvSpPr>
          <p:spPr>
            <a:xfrm>
              <a:off x="0" y="-85725"/>
              <a:ext cx="8643620" cy="973032"/>
            </a:xfrm>
            <a:prstGeom prst="rect">
              <a:avLst/>
            </a:prstGeom>
          </p:spPr>
          <p:txBody>
            <a:bodyPr anchor="t" rtlCol="false" tIns="0" lIns="0" bIns="0" rIns="0"/>
            <a:lstStyle/>
            <a:p>
              <a:pPr algn="l">
                <a:lnSpc>
                  <a:spcPts val="5040"/>
                </a:lnSpc>
              </a:pPr>
              <a:r>
                <a:rPr lang="en-US" b="true" sz="4200" spc="-50">
                  <a:solidFill>
                    <a:srgbClr val="002D44"/>
                  </a:solidFill>
                  <a:latin typeface="Times New Roman Bold"/>
                  <a:ea typeface="Times New Roman Bold"/>
                  <a:cs typeface="Times New Roman Bold"/>
                  <a:sym typeface="Times New Roman Bold"/>
                </a:rPr>
                <a:t>Advantages	&amp;	Disadvantages</a:t>
              </a:r>
            </a:p>
          </p:txBody>
        </p:sp>
      </p:grpSp>
      <p:grpSp>
        <p:nvGrpSpPr>
          <p:cNvPr name="Group 15" id="15"/>
          <p:cNvGrpSpPr/>
          <p:nvPr/>
        </p:nvGrpSpPr>
        <p:grpSpPr>
          <a:xfrm rot="0">
            <a:off x="884315" y="1631721"/>
            <a:ext cx="16519370" cy="7640384"/>
            <a:chOff x="0" y="0"/>
            <a:chExt cx="22025826" cy="10187178"/>
          </a:xfrm>
        </p:grpSpPr>
        <p:sp>
          <p:nvSpPr>
            <p:cNvPr name="Freeform 16" id="16"/>
            <p:cNvSpPr/>
            <p:nvPr/>
          </p:nvSpPr>
          <p:spPr>
            <a:xfrm flipH="false" flipV="false" rot="0">
              <a:off x="0" y="0"/>
              <a:ext cx="22025826" cy="10187178"/>
            </a:xfrm>
            <a:custGeom>
              <a:avLst/>
              <a:gdLst/>
              <a:ahLst/>
              <a:cxnLst/>
              <a:rect r="r" b="b" t="t" l="l"/>
              <a:pathLst>
                <a:path h="10187178" w="22025826">
                  <a:moveTo>
                    <a:pt x="0" y="0"/>
                  </a:moveTo>
                  <a:lnTo>
                    <a:pt x="22025826" y="0"/>
                  </a:lnTo>
                  <a:lnTo>
                    <a:pt x="22025826" y="10187178"/>
                  </a:lnTo>
                  <a:lnTo>
                    <a:pt x="0" y="10187178"/>
                  </a:lnTo>
                  <a:close/>
                </a:path>
              </a:pathLst>
            </a:custGeom>
            <a:solidFill>
              <a:srgbClr val="000000">
                <a:alpha val="0"/>
              </a:srgbClr>
            </a:solidFill>
          </p:spPr>
        </p:sp>
        <p:sp>
          <p:nvSpPr>
            <p:cNvPr name="TextBox 17" id="17"/>
            <p:cNvSpPr txBox="true"/>
            <p:nvPr/>
          </p:nvSpPr>
          <p:spPr>
            <a:xfrm>
              <a:off x="0" y="-66675"/>
              <a:ext cx="22025826" cy="10253853"/>
            </a:xfrm>
            <a:prstGeom prst="rect">
              <a:avLst/>
            </a:prstGeom>
          </p:spPr>
          <p:txBody>
            <a:bodyPr anchor="t" rtlCol="false" tIns="0" lIns="0" bIns="0" rIns="0"/>
            <a:lstStyle/>
            <a:p>
              <a:pPr algn="l">
                <a:lnSpc>
                  <a:spcPts val="3960"/>
                </a:lnSpc>
              </a:pPr>
              <a:r>
                <a:rPr lang="en-US" sz="3300" spc="-59" b="true">
                  <a:solidFill>
                    <a:srgbClr val="000000"/>
                  </a:solidFill>
                  <a:latin typeface="Times New Roman Bold"/>
                  <a:ea typeface="Times New Roman Bold"/>
                  <a:cs typeface="Times New Roman Bold"/>
                  <a:sym typeface="Times New Roman Bold"/>
                </a:rPr>
                <a:t>Advantages of Carax</a:t>
              </a:r>
            </a:p>
            <a:p>
              <a:pPr algn="l">
                <a:lnSpc>
                  <a:spcPts val="3960"/>
                </a:lnSpc>
              </a:pPr>
            </a:p>
            <a:p>
              <a:pPr algn="l">
                <a:lnSpc>
                  <a:spcPts val="3960"/>
                </a:lnSpc>
              </a:pPr>
              <a:r>
                <a:rPr lang="en-US" sz="3300" spc="-59">
                  <a:solidFill>
                    <a:srgbClr val="000000"/>
                  </a:solidFill>
                  <a:latin typeface="Times New Roman"/>
                  <a:ea typeface="Times New Roman"/>
                  <a:cs typeface="Times New Roman"/>
                  <a:sym typeface="Times New Roman"/>
                </a:rPr>
                <a:t>✅ Seamless Ride Booking – Quick and hassle-free ride requests.</a:t>
              </a:r>
            </a:p>
            <a:p>
              <a:pPr algn="l">
                <a:lnSpc>
                  <a:spcPts val="3960"/>
                </a:lnSpc>
              </a:pPr>
              <a:r>
                <a:rPr lang="en-US" sz="3300" spc="-59">
                  <a:solidFill>
                    <a:srgbClr val="000000"/>
                  </a:solidFill>
                  <a:latin typeface="Times New Roman"/>
                  <a:ea typeface="Times New Roman"/>
                  <a:cs typeface="Times New Roman"/>
                  <a:sym typeface="Times New Roman"/>
                </a:rPr>
                <a:t>✅ Real-Time Tracking – Live location updates for both riders and drivers.</a:t>
              </a:r>
            </a:p>
            <a:p>
              <a:pPr algn="l">
                <a:lnSpc>
                  <a:spcPts val="3960"/>
                </a:lnSpc>
              </a:pPr>
              <a:r>
                <a:rPr lang="en-US" sz="3300" spc="-59">
                  <a:solidFill>
                    <a:srgbClr val="000000"/>
                  </a:solidFill>
                  <a:latin typeface="Times New Roman"/>
                  <a:ea typeface="Times New Roman"/>
                  <a:cs typeface="Times New Roman"/>
                  <a:sym typeface="Times New Roman"/>
                </a:rPr>
                <a:t>✅ Secure Authentication – JWT-based authentication for enhanced security.</a:t>
              </a:r>
            </a:p>
            <a:p>
              <a:pPr algn="l">
                <a:lnSpc>
                  <a:spcPts val="3960"/>
                </a:lnSpc>
              </a:pPr>
              <a:r>
                <a:rPr lang="en-US" sz="3300" spc="-59">
                  <a:solidFill>
                    <a:srgbClr val="000000"/>
                  </a:solidFill>
                  <a:latin typeface="Times New Roman"/>
                  <a:ea typeface="Times New Roman"/>
                  <a:cs typeface="Times New Roman"/>
                  <a:sym typeface="Times New Roman"/>
                </a:rPr>
                <a:t>✅ User-Friendly Interface – Intuitive and responsive UI built with React.js.</a:t>
              </a:r>
            </a:p>
            <a:p>
              <a:pPr algn="l">
                <a:lnSpc>
                  <a:spcPts val="3960"/>
                </a:lnSpc>
              </a:pPr>
              <a:r>
                <a:rPr lang="en-US" sz="3300" spc="-59">
                  <a:solidFill>
                    <a:srgbClr val="000000"/>
                  </a:solidFill>
                  <a:latin typeface="Times New Roman"/>
                  <a:ea typeface="Times New Roman"/>
                  <a:cs typeface="Times New Roman"/>
                  <a:sym typeface="Times New Roman"/>
                </a:rPr>
                <a:t>✅ Scalable and Efficient – MERN Stack ensures high performance and flexibility.</a:t>
              </a:r>
            </a:p>
            <a:p>
              <a:pPr algn="l">
                <a:lnSpc>
                  <a:spcPts val="3960"/>
                </a:lnSpc>
              </a:pPr>
            </a:p>
            <a:p>
              <a:pPr algn="l">
                <a:lnSpc>
                  <a:spcPts val="3960"/>
                </a:lnSpc>
              </a:pPr>
              <a:r>
                <a:rPr lang="en-US" sz="3300" spc="-59" b="true">
                  <a:solidFill>
                    <a:srgbClr val="000000"/>
                  </a:solidFill>
                  <a:latin typeface="Times New Roman Bold"/>
                  <a:ea typeface="Times New Roman Bold"/>
                  <a:cs typeface="Times New Roman Bold"/>
                  <a:sym typeface="Times New Roman Bold"/>
                </a:rPr>
                <a:t>Disadvantages of Carax</a:t>
              </a:r>
            </a:p>
            <a:p>
              <a:pPr algn="l">
                <a:lnSpc>
                  <a:spcPts val="3960"/>
                </a:lnSpc>
              </a:pPr>
            </a:p>
            <a:p>
              <a:pPr algn="l">
                <a:lnSpc>
                  <a:spcPts val="3960"/>
                </a:lnSpc>
              </a:pPr>
              <a:r>
                <a:rPr lang="en-US" sz="3300" spc="-59">
                  <a:solidFill>
                    <a:srgbClr val="000000"/>
                  </a:solidFill>
                  <a:latin typeface="Times New Roman"/>
                  <a:ea typeface="Times New Roman"/>
                  <a:cs typeface="Times New Roman"/>
                  <a:sym typeface="Times New Roman"/>
                </a:rPr>
                <a:t>⚠ High Server Load – Real-time tracking and ride-matching require robust infrastructure.</a:t>
              </a:r>
            </a:p>
            <a:p>
              <a:pPr algn="l">
                <a:lnSpc>
                  <a:spcPts val="3960"/>
                </a:lnSpc>
              </a:pPr>
              <a:r>
                <a:rPr lang="en-US" sz="3300" spc="-59">
                  <a:solidFill>
                    <a:srgbClr val="000000"/>
                  </a:solidFill>
                  <a:latin typeface="Times New Roman"/>
                  <a:ea typeface="Times New Roman"/>
                  <a:cs typeface="Times New Roman"/>
                  <a:sym typeface="Times New Roman"/>
                </a:rPr>
                <a:t>⚠ Frequent Updates Needed – Continuous improvements are necessary for smooth operations.</a:t>
              </a:r>
            </a:p>
            <a:p>
              <a:pPr algn="l">
                <a:lnSpc>
                  <a:spcPts val="3960"/>
                </a:lnSpc>
              </a:pPr>
              <a:r>
                <a:rPr lang="en-US" sz="3300" spc="-59">
                  <a:solidFill>
                    <a:srgbClr val="000000"/>
                  </a:solidFill>
                  <a:latin typeface="Times New Roman"/>
                  <a:ea typeface="Times New Roman"/>
                  <a:cs typeface="Times New Roman"/>
                  <a:sym typeface="Times New Roman"/>
                </a:rPr>
                <a:t>⚠ Initial Development Complexity – Setting up a scalable system with live tracking takes effort.</a:t>
              </a:r>
            </a:p>
            <a:p>
              <a:pPr algn="l">
                <a:lnSpc>
                  <a:spcPts val="3960"/>
                </a:lnSpc>
              </a:pPr>
              <a:r>
                <a:rPr lang="en-US" sz="3300" spc="-59">
                  <a:solidFill>
                    <a:srgbClr val="000000"/>
                  </a:solidFill>
                  <a:latin typeface="Times New Roman"/>
                  <a:ea typeface="Times New Roman"/>
                  <a:cs typeface="Times New Roman"/>
                  <a:sym typeface="Times New Roman"/>
                </a:rPr>
                <a:t>⚠ Dependency on Internet Connectivity – Functionality is affected by network stability.</a:t>
              </a:r>
            </a:p>
            <a:p>
              <a:pPr algn="just">
                <a:lnSpc>
                  <a:spcPts val="4950"/>
                </a:lnSpc>
              </a:pPr>
            </a:p>
          </p:txBody>
        </p:sp>
      </p:grpSp>
      <p:grpSp>
        <p:nvGrpSpPr>
          <p:cNvPr name="Group 18" id="18"/>
          <p:cNvGrpSpPr/>
          <p:nvPr/>
        </p:nvGrpSpPr>
        <p:grpSpPr>
          <a:xfrm rot="0">
            <a:off x="16760825" y="9608426"/>
            <a:ext cx="139700" cy="254000"/>
            <a:chOff x="0" y="0"/>
            <a:chExt cx="186267" cy="338667"/>
          </a:xfrm>
        </p:grpSpPr>
        <p:sp>
          <p:nvSpPr>
            <p:cNvPr name="Freeform 19" id="19"/>
            <p:cNvSpPr/>
            <p:nvPr/>
          </p:nvSpPr>
          <p:spPr>
            <a:xfrm flipH="false" flipV="false" rot="0">
              <a:off x="0" y="0"/>
              <a:ext cx="186267" cy="338667"/>
            </a:xfrm>
            <a:custGeom>
              <a:avLst/>
              <a:gdLst/>
              <a:ahLst/>
              <a:cxnLst/>
              <a:rect r="r" b="b" t="t" l="l"/>
              <a:pathLst>
                <a:path h="338667" w="186267">
                  <a:moveTo>
                    <a:pt x="0" y="0"/>
                  </a:moveTo>
                  <a:lnTo>
                    <a:pt x="186267" y="0"/>
                  </a:lnTo>
                  <a:lnTo>
                    <a:pt x="186267" y="338667"/>
                  </a:lnTo>
                  <a:lnTo>
                    <a:pt x="0" y="338667"/>
                  </a:lnTo>
                  <a:close/>
                </a:path>
              </a:pathLst>
            </a:custGeom>
            <a:solidFill>
              <a:srgbClr val="000000">
                <a:alpha val="0"/>
              </a:srgbClr>
            </a:solidFill>
          </p:spPr>
        </p:sp>
        <p:sp>
          <p:nvSpPr>
            <p:cNvPr name="TextBox 20" id="20"/>
            <p:cNvSpPr txBox="true"/>
            <p:nvPr/>
          </p:nvSpPr>
          <p:spPr>
            <a:xfrm>
              <a:off x="0" y="0"/>
              <a:ext cx="186267" cy="338667"/>
            </a:xfrm>
            <a:prstGeom prst="rect">
              <a:avLst/>
            </a:prstGeom>
          </p:spPr>
          <p:txBody>
            <a:bodyPr anchor="t" rtlCol="false" tIns="0" lIns="0" bIns="0" rIns="0"/>
            <a:lstStyle/>
            <a:p>
              <a:pPr algn="l">
                <a:lnSpc>
                  <a:spcPts val="1750"/>
                </a:lnSpc>
              </a:pPr>
              <a:r>
                <a:rPr lang="en-US" b="true" sz="1800" spc="-50">
                  <a:solidFill>
                    <a:srgbClr val="006FBF"/>
                  </a:solidFill>
                  <a:latin typeface="Times New Roman Bold"/>
                  <a:ea typeface="Times New Roman Bold"/>
                  <a:cs typeface="Times New Roman Bold"/>
                  <a:sym typeface="Times New Roman Bold"/>
                </a:rPr>
                <a:t>1</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6001365" cy="1257300"/>
            <a:chOff x="0" y="0"/>
            <a:chExt cx="21335153" cy="1676400"/>
          </a:xfrm>
        </p:grpSpPr>
        <p:sp>
          <p:nvSpPr>
            <p:cNvPr name="Freeform 3" id="3"/>
            <p:cNvSpPr/>
            <p:nvPr/>
          </p:nvSpPr>
          <p:spPr>
            <a:xfrm flipH="false" flipV="false" rot="0">
              <a:off x="0" y="0"/>
              <a:ext cx="21334857" cy="1676400"/>
            </a:xfrm>
            <a:custGeom>
              <a:avLst/>
              <a:gdLst/>
              <a:ahLst/>
              <a:cxnLst/>
              <a:rect r="r" b="b" t="t" l="l"/>
              <a:pathLst>
                <a:path h="1676400" w="21334857">
                  <a:moveTo>
                    <a:pt x="21334857" y="1676400"/>
                  </a:moveTo>
                  <a:lnTo>
                    <a:pt x="0" y="1676400"/>
                  </a:lnTo>
                  <a:lnTo>
                    <a:pt x="0" y="0"/>
                  </a:lnTo>
                  <a:lnTo>
                    <a:pt x="21334857" y="0"/>
                  </a:lnTo>
                  <a:lnTo>
                    <a:pt x="21334857" y="1676400"/>
                  </a:lnTo>
                  <a:close/>
                </a:path>
              </a:pathLst>
            </a:custGeom>
            <a:solidFill>
              <a:srgbClr val="FF3300"/>
            </a:solidFill>
          </p:spPr>
        </p:sp>
      </p:grpSp>
      <p:grpSp>
        <p:nvGrpSpPr>
          <p:cNvPr name="Group 4" id="4"/>
          <p:cNvGrpSpPr/>
          <p:nvPr/>
        </p:nvGrpSpPr>
        <p:grpSpPr>
          <a:xfrm rot="0">
            <a:off x="-12700" y="10008751"/>
            <a:ext cx="18288000" cy="278765"/>
            <a:chOff x="0" y="0"/>
            <a:chExt cx="24384000" cy="371687"/>
          </a:xfrm>
        </p:grpSpPr>
        <p:sp>
          <p:nvSpPr>
            <p:cNvPr name="Freeform 5" id="5"/>
            <p:cNvSpPr/>
            <p:nvPr/>
          </p:nvSpPr>
          <p:spPr>
            <a:xfrm flipH="false" flipV="false" rot="0">
              <a:off x="0" y="0"/>
              <a:ext cx="24384000" cy="370967"/>
            </a:xfrm>
            <a:custGeom>
              <a:avLst/>
              <a:gdLst/>
              <a:ahLst/>
              <a:cxnLst/>
              <a:rect r="r" b="b" t="t" l="l"/>
              <a:pathLst>
                <a:path h="370967" w="24384000">
                  <a:moveTo>
                    <a:pt x="0" y="0"/>
                  </a:moveTo>
                  <a:lnTo>
                    <a:pt x="24384000" y="0"/>
                  </a:lnTo>
                  <a:lnTo>
                    <a:pt x="24384000" y="370967"/>
                  </a:lnTo>
                  <a:lnTo>
                    <a:pt x="0" y="370967"/>
                  </a:lnTo>
                  <a:lnTo>
                    <a:pt x="0" y="0"/>
                  </a:lnTo>
                  <a:close/>
                </a:path>
              </a:pathLst>
            </a:custGeom>
            <a:solidFill>
              <a:srgbClr val="FF0000"/>
            </a:solidFill>
          </p:spPr>
        </p:sp>
      </p:grpSp>
      <p:sp>
        <p:nvSpPr>
          <p:cNvPr name="Freeform 6" id="6"/>
          <p:cNvSpPr/>
          <p:nvPr/>
        </p:nvSpPr>
        <p:spPr>
          <a:xfrm flipH="false" flipV="false" rot="0">
            <a:off x="12115799" y="342900"/>
            <a:ext cx="3086099" cy="952499"/>
          </a:xfrm>
          <a:custGeom>
            <a:avLst/>
            <a:gdLst/>
            <a:ahLst/>
            <a:cxnLst/>
            <a:rect r="r" b="b" t="t" l="l"/>
            <a:pathLst>
              <a:path h="952499" w="3086099">
                <a:moveTo>
                  <a:pt x="0" y="0"/>
                </a:moveTo>
                <a:lnTo>
                  <a:pt x="3086099" y="0"/>
                </a:lnTo>
                <a:lnTo>
                  <a:pt x="3086099" y="952499"/>
                </a:lnTo>
                <a:lnTo>
                  <a:pt x="0" y="952499"/>
                </a:lnTo>
                <a:lnTo>
                  <a:pt x="0" y="0"/>
                </a:lnTo>
                <a:close/>
              </a:path>
            </a:pathLst>
          </a:custGeom>
          <a:blipFill>
            <a:blip r:embed="rId2"/>
            <a:stretch>
              <a:fillRect l="0" t="-142" r="0" b="-142"/>
            </a:stretch>
          </a:blipFill>
        </p:spPr>
      </p:sp>
      <p:grpSp>
        <p:nvGrpSpPr>
          <p:cNvPr name="Group 7" id="7"/>
          <p:cNvGrpSpPr/>
          <p:nvPr/>
        </p:nvGrpSpPr>
        <p:grpSpPr>
          <a:xfrm rot="0">
            <a:off x="11506199" y="0"/>
            <a:ext cx="6783070" cy="1257300"/>
            <a:chOff x="0" y="0"/>
            <a:chExt cx="9044093" cy="1676400"/>
          </a:xfrm>
        </p:grpSpPr>
        <p:sp>
          <p:nvSpPr>
            <p:cNvPr name="Freeform 8" id="8"/>
            <p:cNvSpPr/>
            <p:nvPr/>
          </p:nvSpPr>
          <p:spPr>
            <a:xfrm flipH="false" flipV="false" rot="0">
              <a:off x="0" y="0"/>
              <a:ext cx="9043416" cy="1676400"/>
            </a:xfrm>
            <a:custGeom>
              <a:avLst/>
              <a:gdLst/>
              <a:ahLst/>
              <a:cxnLst/>
              <a:rect r="r" b="b" t="t" l="l"/>
              <a:pathLst>
                <a:path h="1676400" w="9043416">
                  <a:moveTo>
                    <a:pt x="9043416" y="1676400"/>
                  </a:moveTo>
                  <a:lnTo>
                    <a:pt x="0" y="1676400"/>
                  </a:lnTo>
                  <a:lnTo>
                    <a:pt x="0" y="0"/>
                  </a:lnTo>
                  <a:lnTo>
                    <a:pt x="9043416" y="0"/>
                  </a:lnTo>
                  <a:lnTo>
                    <a:pt x="9043416" y="1676400"/>
                  </a:lnTo>
                  <a:close/>
                </a:path>
              </a:pathLst>
            </a:custGeom>
            <a:solidFill>
              <a:srgbClr val="FF3300"/>
            </a:solidFill>
          </p:spPr>
        </p:sp>
      </p:grpSp>
      <p:grpSp>
        <p:nvGrpSpPr>
          <p:cNvPr name="Group 9" id="9"/>
          <p:cNvGrpSpPr/>
          <p:nvPr/>
        </p:nvGrpSpPr>
        <p:grpSpPr>
          <a:xfrm rot="0">
            <a:off x="13773149" y="228600"/>
            <a:ext cx="3114675" cy="1028700"/>
            <a:chOff x="0" y="0"/>
            <a:chExt cx="4152900" cy="1371600"/>
          </a:xfrm>
        </p:grpSpPr>
        <p:sp>
          <p:nvSpPr>
            <p:cNvPr name="Freeform 10" id="10"/>
            <p:cNvSpPr/>
            <p:nvPr/>
          </p:nvSpPr>
          <p:spPr>
            <a:xfrm flipH="false" flipV="false" rot="0">
              <a:off x="0" y="0"/>
              <a:ext cx="4152265" cy="1371600"/>
            </a:xfrm>
            <a:custGeom>
              <a:avLst/>
              <a:gdLst/>
              <a:ahLst/>
              <a:cxnLst/>
              <a:rect r="r" b="b" t="t" l="l"/>
              <a:pathLst>
                <a:path h="1371600" w="4152265">
                  <a:moveTo>
                    <a:pt x="4152265" y="1371600"/>
                  </a:moveTo>
                  <a:lnTo>
                    <a:pt x="0" y="1371600"/>
                  </a:lnTo>
                  <a:lnTo>
                    <a:pt x="0" y="0"/>
                  </a:lnTo>
                  <a:lnTo>
                    <a:pt x="4152265" y="0"/>
                  </a:lnTo>
                  <a:lnTo>
                    <a:pt x="4152265" y="1371600"/>
                  </a:lnTo>
                  <a:close/>
                </a:path>
              </a:pathLst>
            </a:custGeom>
            <a:solidFill>
              <a:srgbClr val="FFFFFF"/>
            </a:solidFill>
          </p:spPr>
        </p:sp>
      </p:grpSp>
      <p:sp>
        <p:nvSpPr>
          <p:cNvPr name="Freeform 11" id="11"/>
          <p:cNvSpPr/>
          <p:nvPr/>
        </p:nvSpPr>
        <p:spPr>
          <a:xfrm flipH="false" flipV="false" rot="0">
            <a:off x="13875543" y="342900"/>
            <a:ext cx="2886074" cy="914399"/>
          </a:xfrm>
          <a:custGeom>
            <a:avLst/>
            <a:gdLst/>
            <a:ahLst/>
            <a:cxnLst/>
            <a:rect r="r" b="b" t="t" l="l"/>
            <a:pathLst>
              <a:path h="914399" w="2886074">
                <a:moveTo>
                  <a:pt x="0" y="0"/>
                </a:moveTo>
                <a:lnTo>
                  <a:pt x="2886074" y="0"/>
                </a:lnTo>
                <a:lnTo>
                  <a:pt x="2886074" y="914399"/>
                </a:lnTo>
                <a:lnTo>
                  <a:pt x="0" y="914399"/>
                </a:lnTo>
                <a:lnTo>
                  <a:pt x="0" y="0"/>
                </a:lnTo>
                <a:close/>
              </a:path>
            </a:pathLst>
          </a:custGeom>
          <a:blipFill>
            <a:blip r:embed="rId3"/>
            <a:stretch>
              <a:fillRect l="0" t="-45" r="0" b="-45"/>
            </a:stretch>
          </a:blipFill>
        </p:spPr>
      </p:sp>
      <p:grpSp>
        <p:nvGrpSpPr>
          <p:cNvPr name="Group 12" id="12"/>
          <p:cNvGrpSpPr/>
          <p:nvPr/>
        </p:nvGrpSpPr>
        <p:grpSpPr>
          <a:xfrm rot="0">
            <a:off x="1503820" y="225425"/>
            <a:ext cx="2954020" cy="665480"/>
            <a:chOff x="0" y="0"/>
            <a:chExt cx="3938693" cy="887307"/>
          </a:xfrm>
        </p:grpSpPr>
        <p:sp>
          <p:nvSpPr>
            <p:cNvPr name="Freeform 13" id="13"/>
            <p:cNvSpPr/>
            <p:nvPr/>
          </p:nvSpPr>
          <p:spPr>
            <a:xfrm flipH="false" flipV="false" rot="0">
              <a:off x="0" y="0"/>
              <a:ext cx="3938693" cy="887307"/>
            </a:xfrm>
            <a:custGeom>
              <a:avLst/>
              <a:gdLst/>
              <a:ahLst/>
              <a:cxnLst/>
              <a:rect r="r" b="b" t="t" l="l"/>
              <a:pathLst>
                <a:path h="887307" w="3938693">
                  <a:moveTo>
                    <a:pt x="0" y="0"/>
                  </a:moveTo>
                  <a:lnTo>
                    <a:pt x="3938693" y="0"/>
                  </a:lnTo>
                  <a:lnTo>
                    <a:pt x="3938693" y="887307"/>
                  </a:lnTo>
                  <a:lnTo>
                    <a:pt x="0" y="887307"/>
                  </a:lnTo>
                  <a:close/>
                </a:path>
              </a:pathLst>
            </a:custGeom>
            <a:solidFill>
              <a:srgbClr val="000000">
                <a:alpha val="0"/>
              </a:srgbClr>
            </a:solidFill>
          </p:spPr>
        </p:sp>
        <p:sp>
          <p:nvSpPr>
            <p:cNvPr name="TextBox 14" id="14"/>
            <p:cNvSpPr txBox="true"/>
            <p:nvPr/>
          </p:nvSpPr>
          <p:spPr>
            <a:xfrm>
              <a:off x="0" y="-85725"/>
              <a:ext cx="3938693" cy="973032"/>
            </a:xfrm>
            <a:prstGeom prst="rect">
              <a:avLst/>
            </a:prstGeom>
          </p:spPr>
          <p:txBody>
            <a:bodyPr anchor="t" rtlCol="false" tIns="0" lIns="0" bIns="0" rIns="0"/>
            <a:lstStyle/>
            <a:p>
              <a:pPr algn="l">
                <a:lnSpc>
                  <a:spcPts val="5040"/>
                </a:lnSpc>
              </a:pPr>
              <a:r>
                <a:rPr lang="en-US" b="true" sz="4200" spc="-10">
                  <a:solidFill>
                    <a:srgbClr val="002D44"/>
                  </a:solidFill>
                  <a:latin typeface="Times New Roman Bold"/>
                  <a:ea typeface="Times New Roman Bold"/>
                  <a:cs typeface="Times New Roman Bold"/>
                  <a:sym typeface="Times New Roman Bold"/>
                </a:rPr>
                <a:t>Future	Scope</a:t>
              </a:r>
            </a:p>
          </p:txBody>
        </p:sp>
      </p:grpSp>
      <p:grpSp>
        <p:nvGrpSpPr>
          <p:cNvPr name="Group 15" id="15"/>
          <p:cNvGrpSpPr/>
          <p:nvPr/>
        </p:nvGrpSpPr>
        <p:grpSpPr>
          <a:xfrm rot="0">
            <a:off x="1246221" y="1490899"/>
            <a:ext cx="15654304" cy="8657234"/>
            <a:chOff x="0" y="0"/>
            <a:chExt cx="20872406" cy="11542979"/>
          </a:xfrm>
        </p:grpSpPr>
        <p:sp>
          <p:nvSpPr>
            <p:cNvPr name="Freeform 16" id="16"/>
            <p:cNvSpPr/>
            <p:nvPr/>
          </p:nvSpPr>
          <p:spPr>
            <a:xfrm flipH="false" flipV="false" rot="0">
              <a:off x="0" y="0"/>
              <a:ext cx="20872405" cy="11542979"/>
            </a:xfrm>
            <a:custGeom>
              <a:avLst/>
              <a:gdLst/>
              <a:ahLst/>
              <a:cxnLst/>
              <a:rect r="r" b="b" t="t" l="l"/>
              <a:pathLst>
                <a:path h="11542979" w="20872405">
                  <a:moveTo>
                    <a:pt x="0" y="0"/>
                  </a:moveTo>
                  <a:lnTo>
                    <a:pt x="20872405" y="0"/>
                  </a:lnTo>
                  <a:lnTo>
                    <a:pt x="20872405" y="11542979"/>
                  </a:lnTo>
                  <a:lnTo>
                    <a:pt x="0" y="11542979"/>
                  </a:lnTo>
                  <a:close/>
                </a:path>
              </a:pathLst>
            </a:custGeom>
            <a:solidFill>
              <a:srgbClr val="000000">
                <a:alpha val="0"/>
              </a:srgbClr>
            </a:solidFill>
          </p:spPr>
        </p:sp>
        <p:sp>
          <p:nvSpPr>
            <p:cNvPr name="TextBox 17" id="17"/>
            <p:cNvSpPr txBox="true"/>
            <p:nvPr/>
          </p:nvSpPr>
          <p:spPr>
            <a:xfrm>
              <a:off x="0" y="-276225"/>
              <a:ext cx="20872406" cy="11819204"/>
            </a:xfrm>
            <a:prstGeom prst="rect">
              <a:avLst/>
            </a:prstGeom>
          </p:spPr>
          <p:txBody>
            <a:bodyPr anchor="t" rtlCol="false" tIns="0" lIns="0" bIns="0" rIns="0"/>
            <a:lstStyle/>
            <a:p>
              <a:pPr algn="l">
                <a:lnSpc>
                  <a:spcPts val="6447"/>
                </a:lnSpc>
              </a:pPr>
              <a:r>
                <a:rPr lang="en-US" sz="3600" spc="93">
                  <a:solidFill>
                    <a:srgbClr val="000000"/>
                  </a:solidFill>
                  <a:latin typeface="Times New Roman"/>
                  <a:ea typeface="Times New Roman"/>
                  <a:cs typeface="Times New Roman"/>
                  <a:sym typeface="Times New Roman"/>
                </a:rPr>
                <a:t>Future Enhancements for Carax</a:t>
              </a:r>
            </a:p>
            <a:p>
              <a:pPr algn="l">
                <a:lnSpc>
                  <a:spcPts val="6447"/>
                </a:lnSpc>
              </a:pPr>
            </a:p>
            <a:p>
              <a:pPr algn="l">
                <a:lnSpc>
                  <a:spcPts val="6447"/>
                </a:lnSpc>
              </a:pPr>
              <a:r>
                <a:rPr lang="en-US" sz="3600" spc="93">
                  <a:solidFill>
                    <a:srgbClr val="000000"/>
                  </a:solidFill>
                  <a:latin typeface="Times New Roman"/>
                  <a:ea typeface="Times New Roman"/>
                  <a:cs typeface="Times New Roman"/>
                  <a:sym typeface="Times New Roman"/>
                </a:rPr>
                <a:t>Enhanced ride matching with improved algorithms for faster and more efficient driver-rider pairing.</a:t>
              </a:r>
            </a:p>
            <a:p>
              <a:pPr algn="l">
                <a:lnSpc>
                  <a:spcPts val="6447"/>
                </a:lnSpc>
              </a:pPr>
              <a:r>
                <a:rPr lang="en-US" sz="3600" spc="93">
                  <a:solidFill>
                    <a:srgbClr val="000000"/>
                  </a:solidFill>
                  <a:latin typeface="Times New Roman"/>
                  <a:ea typeface="Times New Roman"/>
                  <a:cs typeface="Times New Roman"/>
                  <a:sym typeface="Times New Roman"/>
                </a:rPr>
                <a:t>In-app payment options with support for multiple payment methods, including digital wallets.</a:t>
              </a:r>
            </a:p>
            <a:p>
              <a:pPr algn="l">
                <a:lnSpc>
                  <a:spcPts val="6447"/>
                </a:lnSpc>
              </a:pPr>
              <a:r>
                <a:rPr lang="en-US" sz="3600" spc="93">
                  <a:solidFill>
                    <a:srgbClr val="000000"/>
                  </a:solidFill>
                  <a:latin typeface="Times New Roman"/>
                  <a:ea typeface="Times New Roman"/>
                  <a:cs typeface="Times New Roman"/>
                  <a:sym typeface="Times New Roman"/>
                </a:rPr>
                <a:t>Multi-language support to expand accessibility for a global user base.</a:t>
              </a:r>
            </a:p>
            <a:p>
              <a:pPr algn="l">
                <a:lnSpc>
                  <a:spcPts val="6447"/>
                </a:lnSpc>
              </a:pPr>
              <a:r>
                <a:rPr lang="en-US" sz="3600" spc="93">
                  <a:solidFill>
                    <a:srgbClr val="000000"/>
                  </a:solidFill>
                  <a:latin typeface="Times New Roman"/>
                  <a:ea typeface="Times New Roman"/>
                  <a:cs typeface="Times New Roman"/>
                  <a:sym typeface="Times New Roman"/>
                </a:rPr>
                <a:t>Mobile app version for seamless ride booking on the go.</a:t>
              </a:r>
            </a:p>
            <a:p>
              <a:pPr algn="l">
                <a:lnSpc>
                  <a:spcPts val="6447"/>
                </a:lnSpc>
              </a:pPr>
              <a:r>
                <a:rPr lang="en-US" sz="3600" spc="93">
                  <a:solidFill>
                    <a:srgbClr val="000000"/>
                  </a:solidFill>
                  <a:latin typeface="Times New Roman"/>
                  <a:ea typeface="Times New Roman"/>
                  <a:cs typeface="Times New Roman"/>
                  <a:sym typeface="Times New Roman"/>
                </a:rPr>
                <a:t>Cloud-based storage for secure and scalable data management of ride history and transactions.</a:t>
              </a:r>
            </a:p>
            <a:p>
              <a:pPr algn="l">
                <a:lnSpc>
                  <a:spcPts val="4320"/>
                </a:lnSpc>
              </a:pPr>
            </a:p>
          </p:txBody>
        </p:sp>
      </p:grpSp>
      <p:grpSp>
        <p:nvGrpSpPr>
          <p:cNvPr name="Group 18" id="18"/>
          <p:cNvGrpSpPr/>
          <p:nvPr/>
        </p:nvGrpSpPr>
        <p:grpSpPr>
          <a:xfrm rot="0">
            <a:off x="16760825" y="9608426"/>
            <a:ext cx="139700" cy="254000"/>
            <a:chOff x="0" y="0"/>
            <a:chExt cx="186267" cy="338667"/>
          </a:xfrm>
        </p:grpSpPr>
        <p:sp>
          <p:nvSpPr>
            <p:cNvPr name="Freeform 19" id="19"/>
            <p:cNvSpPr/>
            <p:nvPr/>
          </p:nvSpPr>
          <p:spPr>
            <a:xfrm flipH="false" flipV="false" rot="0">
              <a:off x="0" y="0"/>
              <a:ext cx="186267" cy="338667"/>
            </a:xfrm>
            <a:custGeom>
              <a:avLst/>
              <a:gdLst/>
              <a:ahLst/>
              <a:cxnLst/>
              <a:rect r="r" b="b" t="t" l="l"/>
              <a:pathLst>
                <a:path h="338667" w="186267">
                  <a:moveTo>
                    <a:pt x="0" y="0"/>
                  </a:moveTo>
                  <a:lnTo>
                    <a:pt x="186267" y="0"/>
                  </a:lnTo>
                  <a:lnTo>
                    <a:pt x="186267" y="338667"/>
                  </a:lnTo>
                  <a:lnTo>
                    <a:pt x="0" y="338667"/>
                  </a:lnTo>
                  <a:close/>
                </a:path>
              </a:pathLst>
            </a:custGeom>
            <a:solidFill>
              <a:srgbClr val="000000">
                <a:alpha val="0"/>
              </a:srgbClr>
            </a:solidFill>
          </p:spPr>
        </p:sp>
        <p:sp>
          <p:nvSpPr>
            <p:cNvPr name="TextBox 20" id="20"/>
            <p:cNvSpPr txBox="true"/>
            <p:nvPr/>
          </p:nvSpPr>
          <p:spPr>
            <a:xfrm>
              <a:off x="0" y="0"/>
              <a:ext cx="186267" cy="338667"/>
            </a:xfrm>
            <a:prstGeom prst="rect">
              <a:avLst/>
            </a:prstGeom>
          </p:spPr>
          <p:txBody>
            <a:bodyPr anchor="t" rtlCol="false" tIns="0" lIns="0" bIns="0" rIns="0"/>
            <a:lstStyle/>
            <a:p>
              <a:pPr algn="l">
                <a:lnSpc>
                  <a:spcPts val="1750"/>
                </a:lnSpc>
              </a:pPr>
              <a:r>
                <a:rPr lang="en-US" b="true" sz="1800" spc="-50">
                  <a:solidFill>
                    <a:srgbClr val="006FBF"/>
                  </a:solidFill>
                  <a:latin typeface="Times New Roman Bold"/>
                  <a:ea typeface="Times New Roman Bold"/>
                  <a:cs typeface="Times New Roman Bold"/>
                  <a:sym typeface="Times New Roman Bold"/>
                </a:rPr>
                <a:t>1</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6001365" cy="1257300"/>
            <a:chOff x="0" y="0"/>
            <a:chExt cx="21335153" cy="1676400"/>
          </a:xfrm>
        </p:grpSpPr>
        <p:sp>
          <p:nvSpPr>
            <p:cNvPr name="Freeform 3" id="3"/>
            <p:cNvSpPr/>
            <p:nvPr/>
          </p:nvSpPr>
          <p:spPr>
            <a:xfrm flipH="false" flipV="false" rot="0">
              <a:off x="0" y="0"/>
              <a:ext cx="21334857" cy="1676400"/>
            </a:xfrm>
            <a:custGeom>
              <a:avLst/>
              <a:gdLst/>
              <a:ahLst/>
              <a:cxnLst/>
              <a:rect r="r" b="b" t="t" l="l"/>
              <a:pathLst>
                <a:path h="1676400" w="21334857">
                  <a:moveTo>
                    <a:pt x="21334857" y="1676400"/>
                  </a:moveTo>
                  <a:lnTo>
                    <a:pt x="0" y="1676400"/>
                  </a:lnTo>
                  <a:lnTo>
                    <a:pt x="0" y="0"/>
                  </a:lnTo>
                  <a:lnTo>
                    <a:pt x="21334857" y="0"/>
                  </a:lnTo>
                  <a:lnTo>
                    <a:pt x="21334857" y="1676400"/>
                  </a:lnTo>
                  <a:close/>
                </a:path>
              </a:pathLst>
            </a:custGeom>
            <a:solidFill>
              <a:srgbClr val="FF3300"/>
            </a:solidFill>
          </p:spPr>
        </p:sp>
      </p:grpSp>
      <p:grpSp>
        <p:nvGrpSpPr>
          <p:cNvPr name="Group 4" id="4"/>
          <p:cNvGrpSpPr/>
          <p:nvPr/>
        </p:nvGrpSpPr>
        <p:grpSpPr>
          <a:xfrm rot="0">
            <a:off x="-12700" y="10008751"/>
            <a:ext cx="18288000" cy="278765"/>
            <a:chOff x="0" y="0"/>
            <a:chExt cx="24384000" cy="371687"/>
          </a:xfrm>
        </p:grpSpPr>
        <p:sp>
          <p:nvSpPr>
            <p:cNvPr name="Freeform 5" id="5"/>
            <p:cNvSpPr/>
            <p:nvPr/>
          </p:nvSpPr>
          <p:spPr>
            <a:xfrm flipH="false" flipV="false" rot="0">
              <a:off x="0" y="0"/>
              <a:ext cx="24384000" cy="370967"/>
            </a:xfrm>
            <a:custGeom>
              <a:avLst/>
              <a:gdLst/>
              <a:ahLst/>
              <a:cxnLst/>
              <a:rect r="r" b="b" t="t" l="l"/>
              <a:pathLst>
                <a:path h="370967" w="24384000">
                  <a:moveTo>
                    <a:pt x="0" y="0"/>
                  </a:moveTo>
                  <a:lnTo>
                    <a:pt x="24384000" y="0"/>
                  </a:lnTo>
                  <a:lnTo>
                    <a:pt x="24384000" y="370967"/>
                  </a:lnTo>
                  <a:lnTo>
                    <a:pt x="0" y="370967"/>
                  </a:lnTo>
                  <a:lnTo>
                    <a:pt x="0" y="0"/>
                  </a:lnTo>
                  <a:close/>
                </a:path>
              </a:pathLst>
            </a:custGeom>
            <a:solidFill>
              <a:srgbClr val="FF0000"/>
            </a:solidFill>
          </p:spPr>
        </p:sp>
      </p:grpSp>
      <p:sp>
        <p:nvSpPr>
          <p:cNvPr name="Freeform 6" id="6"/>
          <p:cNvSpPr/>
          <p:nvPr/>
        </p:nvSpPr>
        <p:spPr>
          <a:xfrm flipH="false" flipV="false" rot="0">
            <a:off x="12115799" y="342900"/>
            <a:ext cx="3086099" cy="952499"/>
          </a:xfrm>
          <a:custGeom>
            <a:avLst/>
            <a:gdLst/>
            <a:ahLst/>
            <a:cxnLst/>
            <a:rect r="r" b="b" t="t" l="l"/>
            <a:pathLst>
              <a:path h="952499" w="3086099">
                <a:moveTo>
                  <a:pt x="0" y="0"/>
                </a:moveTo>
                <a:lnTo>
                  <a:pt x="3086099" y="0"/>
                </a:lnTo>
                <a:lnTo>
                  <a:pt x="3086099" y="952499"/>
                </a:lnTo>
                <a:lnTo>
                  <a:pt x="0" y="952499"/>
                </a:lnTo>
                <a:lnTo>
                  <a:pt x="0" y="0"/>
                </a:lnTo>
                <a:close/>
              </a:path>
            </a:pathLst>
          </a:custGeom>
          <a:blipFill>
            <a:blip r:embed="rId2"/>
            <a:stretch>
              <a:fillRect l="0" t="-142" r="0" b="-142"/>
            </a:stretch>
          </a:blipFill>
        </p:spPr>
      </p:sp>
      <p:grpSp>
        <p:nvGrpSpPr>
          <p:cNvPr name="Group 7" id="7"/>
          <p:cNvGrpSpPr/>
          <p:nvPr/>
        </p:nvGrpSpPr>
        <p:grpSpPr>
          <a:xfrm rot="0">
            <a:off x="11506199" y="0"/>
            <a:ext cx="6783070" cy="1257300"/>
            <a:chOff x="0" y="0"/>
            <a:chExt cx="9044093" cy="1676400"/>
          </a:xfrm>
        </p:grpSpPr>
        <p:sp>
          <p:nvSpPr>
            <p:cNvPr name="Freeform 8" id="8"/>
            <p:cNvSpPr/>
            <p:nvPr/>
          </p:nvSpPr>
          <p:spPr>
            <a:xfrm flipH="false" flipV="false" rot="0">
              <a:off x="0" y="0"/>
              <a:ext cx="9043416" cy="1676400"/>
            </a:xfrm>
            <a:custGeom>
              <a:avLst/>
              <a:gdLst/>
              <a:ahLst/>
              <a:cxnLst/>
              <a:rect r="r" b="b" t="t" l="l"/>
              <a:pathLst>
                <a:path h="1676400" w="9043416">
                  <a:moveTo>
                    <a:pt x="9043416" y="1676400"/>
                  </a:moveTo>
                  <a:lnTo>
                    <a:pt x="0" y="1676400"/>
                  </a:lnTo>
                  <a:lnTo>
                    <a:pt x="0" y="0"/>
                  </a:lnTo>
                  <a:lnTo>
                    <a:pt x="9043416" y="0"/>
                  </a:lnTo>
                  <a:lnTo>
                    <a:pt x="9043416" y="1676400"/>
                  </a:lnTo>
                  <a:close/>
                </a:path>
              </a:pathLst>
            </a:custGeom>
            <a:solidFill>
              <a:srgbClr val="FF3300"/>
            </a:solidFill>
          </p:spPr>
        </p:sp>
      </p:grpSp>
      <p:grpSp>
        <p:nvGrpSpPr>
          <p:cNvPr name="Group 9" id="9"/>
          <p:cNvGrpSpPr/>
          <p:nvPr/>
        </p:nvGrpSpPr>
        <p:grpSpPr>
          <a:xfrm rot="0">
            <a:off x="13773149" y="228600"/>
            <a:ext cx="3114675" cy="1028700"/>
            <a:chOff x="0" y="0"/>
            <a:chExt cx="4152900" cy="1371600"/>
          </a:xfrm>
        </p:grpSpPr>
        <p:sp>
          <p:nvSpPr>
            <p:cNvPr name="Freeform 10" id="10"/>
            <p:cNvSpPr/>
            <p:nvPr/>
          </p:nvSpPr>
          <p:spPr>
            <a:xfrm flipH="false" flipV="false" rot="0">
              <a:off x="0" y="0"/>
              <a:ext cx="4152265" cy="1371600"/>
            </a:xfrm>
            <a:custGeom>
              <a:avLst/>
              <a:gdLst/>
              <a:ahLst/>
              <a:cxnLst/>
              <a:rect r="r" b="b" t="t" l="l"/>
              <a:pathLst>
                <a:path h="1371600" w="4152265">
                  <a:moveTo>
                    <a:pt x="4152265" y="1371600"/>
                  </a:moveTo>
                  <a:lnTo>
                    <a:pt x="0" y="1371600"/>
                  </a:lnTo>
                  <a:lnTo>
                    <a:pt x="0" y="0"/>
                  </a:lnTo>
                  <a:lnTo>
                    <a:pt x="4152265" y="0"/>
                  </a:lnTo>
                  <a:lnTo>
                    <a:pt x="4152265" y="1371600"/>
                  </a:lnTo>
                  <a:close/>
                </a:path>
              </a:pathLst>
            </a:custGeom>
            <a:solidFill>
              <a:srgbClr val="FFFFFF"/>
            </a:solidFill>
          </p:spPr>
        </p:sp>
      </p:grpSp>
      <p:sp>
        <p:nvSpPr>
          <p:cNvPr name="Freeform 11" id="11"/>
          <p:cNvSpPr/>
          <p:nvPr/>
        </p:nvSpPr>
        <p:spPr>
          <a:xfrm flipH="false" flipV="false" rot="0">
            <a:off x="13875543" y="342900"/>
            <a:ext cx="2886074" cy="914399"/>
          </a:xfrm>
          <a:custGeom>
            <a:avLst/>
            <a:gdLst/>
            <a:ahLst/>
            <a:cxnLst/>
            <a:rect r="r" b="b" t="t" l="l"/>
            <a:pathLst>
              <a:path h="914399" w="2886074">
                <a:moveTo>
                  <a:pt x="0" y="0"/>
                </a:moveTo>
                <a:lnTo>
                  <a:pt x="2886074" y="0"/>
                </a:lnTo>
                <a:lnTo>
                  <a:pt x="2886074" y="914399"/>
                </a:lnTo>
                <a:lnTo>
                  <a:pt x="0" y="914399"/>
                </a:lnTo>
                <a:lnTo>
                  <a:pt x="0" y="0"/>
                </a:lnTo>
                <a:close/>
              </a:path>
            </a:pathLst>
          </a:custGeom>
          <a:blipFill>
            <a:blip r:embed="rId3"/>
            <a:stretch>
              <a:fillRect l="0" t="-45" r="0" b="-45"/>
            </a:stretch>
          </a:blipFill>
        </p:spPr>
      </p:sp>
      <p:grpSp>
        <p:nvGrpSpPr>
          <p:cNvPr name="Group 12" id="12"/>
          <p:cNvGrpSpPr/>
          <p:nvPr/>
        </p:nvGrpSpPr>
        <p:grpSpPr>
          <a:xfrm rot="0">
            <a:off x="1503820" y="225425"/>
            <a:ext cx="6482715" cy="665480"/>
            <a:chOff x="0" y="0"/>
            <a:chExt cx="8643620" cy="887307"/>
          </a:xfrm>
        </p:grpSpPr>
        <p:sp>
          <p:nvSpPr>
            <p:cNvPr name="Freeform 13" id="13"/>
            <p:cNvSpPr/>
            <p:nvPr/>
          </p:nvSpPr>
          <p:spPr>
            <a:xfrm flipH="false" flipV="false" rot="0">
              <a:off x="0" y="0"/>
              <a:ext cx="8643620" cy="887307"/>
            </a:xfrm>
            <a:custGeom>
              <a:avLst/>
              <a:gdLst/>
              <a:ahLst/>
              <a:cxnLst/>
              <a:rect r="r" b="b" t="t" l="l"/>
              <a:pathLst>
                <a:path h="887307" w="8643620">
                  <a:moveTo>
                    <a:pt x="0" y="0"/>
                  </a:moveTo>
                  <a:lnTo>
                    <a:pt x="8643620" y="0"/>
                  </a:lnTo>
                  <a:lnTo>
                    <a:pt x="8643620" y="887307"/>
                  </a:lnTo>
                  <a:lnTo>
                    <a:pt x="0" y="887307"/>
                  </a:lnTo>
                  <a:close/>
                </a:path>
              </a:pathLst>
            </a:custGeom>
            <a:solidFill>
              <a:srgbClr val="000000">
                <a:alpha val="0"/>
              </a:srgbClr>
            </a:solidFill>
          </p:spPr>
        </p:sp>
        <p:sp>
          <p:nvSpPr>
            <p:cNvPr name="TextBox 14" id="14"/>
            <p:cNvSpPr txBox="true"/>
            <p:nvPr/>
          </p:nvSpPr>
          <p:spPr>
            <a:xfrm>
              <a:off x="0" y="-85725"/>
              <a:ext cx="8643620" cy="973032"/>
            </a:xfrm>
            <a:prstGeom prst="rect">
              <a:avLst/>
            </a:prstGeom>
          </p:spPr>
          <p:txBody>
            <a:bodyPr anchor="t" rtlCol="false" tIns="0" lIns="0" bIns="0" rIns="0"/>
            <a:lstStyle/>
            <a:p>
              <a:pPr algn="l">
                <a:lnSpc>
                  <a:spcPts val="5040"/>
                </a:lnSpc>
              </a:pPr>
              <a:r>
                <a:rPr lang="en-US" b="true" sz="4200" spc="-85">
                  <a:solidFill>
                    <a:srgbClr val="002D44"/>
                  </a:solidFill>
                  <a:latin typeface="Times New Roman Bold"/>
                  <a:ea typeface="Times New Roman Bold"/>
                  <a:cs typeface="Times New Roman Bold"/>
                  <a:sym typeface="Times New Roman Bold"/>
                </a:rPr>
                <a:t>Conclusion</a:t>
              </a:r>
            </a:p>
          </p:txBody>
        </p:sp>
      </p:grpSp>
      <p:grpSp>
        <p:nvGrpSpPr>
          <p:cNvPr name="Group 15" id="15"/>
          <p:cNvGrpSpPr/>
          <p:nvPr/>
        </p:nvGrpSpPr>
        <p:grpSpPr>
          <a:xfrm rot="0">
            <a:off x="16760825" y="9608426"/>
            <a:ext cx="139700" cy="254000"/>
            <a:chOff x="0" y="0"/>
            <a:chExt cx="186267" cy="338667"/>
          </a:xfrm>
        </p:grpSpPr>
        <p:sp>
          <p:nvSpPr>
            <p:cNvPr name="Freeform 16" id="16"/>
            <p:cNvSpPr/>
            <p:nvPr/>
          </p:nvSpPr>
          <p:spPr>
            <a:xfrm flipH="false" flipV="false" rot="0">
              <a:off x="0" y="0"/>
              <a:ext cx="186267" cy="338667"/>
            </a:xfrm>
            <a:custGeom>
              <a:avLst/>
              <a:gdLst/>
              <a:ahLst/>
              <a:cxnLst/>
              <a:rect r="r" b="b" t="t" l="l"/>
              <a:pathLst>
                <a:path h="338667" w="186267">
                  <a:moveTo>
                    <a:pt x="0" y="0"/>
                  </a:moveTo>
                  <a:lnTo>
                    <a:pt x="186267" y="0"/>
                  </a:lnTo>
                  <a:lnTo>
                    <a:pt x="186267" y="338667"/>
                  </a:lnTo>
                  <a:lnTo>
                    <a:pt x="0" y="338667"/>
                  </a:lnTo>
                  <a:close/>
                </a:path>
              </a:pathLst>
            </a:custGeom>
            <a:solidFill>
              <a:srgbClr val="000000">
                <a:alpha val="0"/>
              </a:srgbClr>
            </a:solidFill>
          </p:spPr>
        </p:sp>
        <p:sp>
          <p:nvSpPr>
            <p:cNvPr name="TextBox 17" id="17"/>
            <p:cNvSpPr txBox="true"/>
            <p:nvPr/>
          </p:nvSpPr>
          <p:spPr>
            <a:xfrm>
              <a:off x="0" y="0"/>
              <a:ext cx="186267" cy="338667"/>
            </a:xfrm>
            <a:prstGeom prst="rect">
              <a:avLst/>
            </a:prstGeom>
          </p:spPr>
          <p:txBody>
            <a:bodyPr anchor="t" rtlCol="false" tIns="0" lIns="0" bIns="0" rIns="0"/>
            <a:lstStyle/>
            <a:p>
              <a:pPr algn="l">
                <a:lnSpc>
                  <a:spcPts val="1750"/>
                </a:lnSpc>
              </a:pPr>
              <a:r>
                <a:rPr lang="en-US" b="true" sz="1800" spc="-50">
                  <a:solidFill>
                    <a:srgbClr val="006FBF"/>
                  </a:solidFill>
                  <a:latin typeface="Times New Roman Bold"/>
                  <a:ea typeface="Times New Roman Bold"/>
                  <a:cs typeface="Times New Roman Bold"/>
                  <a:sym typeface="Times New Roman Bold"/>
                </a:rPr>
                <a:t>1</a:t>
              </a:r>
            </a:p>
          </p:txBody>
        </p:sp>
      </p:grpSp>
      <p:grpSp>
        <p:nvGrpSpPr>
          <p:cNvPr name="Group 18" id="18"/>
          <p:cNvGrpSpPr/>
          <p:nvPr/>
        </p:nvGrpSpPr>
        <p:grpSpPr>
          <a:xfrm rot="0">
            <a:off x="1503820" y="2182718"/>
            <a:ext cx="14145260" cy="6401562"/>
            <a:chOff x="0" y="0"/>
            <a:chExt cx="18860347" cy="8535416"/>
          </a:xfrm>
        </p:grpSpPr>
        <p:sp>
          <p:nvSpPr>
            <p:cNvPr name="Freeform 19" id="19"/>
            <p:cNvSpPr/>
            <p:nvPr/>
          </p:nvSpPr>
          <p:spPr>
            <a:xfrm flipH="false" flipV="false" rot="0">
              <a:off x="0" y="0"/>
              <a:ext cx="18860346" cy="8535415"/>
            </a:xfrm>
            <a:custGeom>
              <a:avLst/>
              <a:gdLst/>
              <a:ahLst/>
              <a:cxnLst/>
              <a:rect r="r" b="b" t="t" l="l"/>
              <a:pathLst>
                <a:path h="8535415" w="18860346">
                  <a:moveTo>
                    <a:pt x="0" y="0"/>
                  </a:moveTo>
                  <a:lnTo>
                    <a:pt x="18860346" y="0"/>
                  </a:lnTo>
                  <a:lnTo>
                    <a:pt x="18860346" y="8535415"/>
                  </a:lnTo>
                  <a:lnTo>
                    <a:pt x="0" y="8535415"/>
                  </a:lnTo>
                  <a:close/>
                </a:path>
              </a:pathLst>
            </a:custGeom>
            <a:solidFill>
              <a:srgbClr val="000000">
                <a:alpha val="0"/>
              </a:srgbClr>
            </a:solidFill>
          </p:spPr>
        </p:sp>
        <p:sp>
          <p:nvSpPr>
            <p:cNvPr name="TextBox 20" id="20"/>
            <p:cNvSpPr txBox="true"/>
            <p:nvPr/>
          </p:nvSpPr>
          <p:spPr>
            <a:xfrm>
              <a:off x="0" y="-76200"/>
              <a:ext cx="18860347" cy="8611616"/>
            </a:xfrm>
            <a:prstGeom prst="rect">
              <a:avLst/>
            </a:prstGeom>
          </p:spPr>
          <p:txBody>
            <a:bodyPr anchor="t" rtlCol="false" tIns="0" lIns="0" bIns="0" rIns="0"/>
            <a:lstStyle/>
            <a:p>
              <a:pPr algn="l">
                <a:lnSpc>
                  <a:spcPts val="4439"/>
                </a:lnSpc>
              </a:pPr>
              <a:r>
                <a:rPr lang="en-US" sz="3699" spc="-73" b="true">
                  <a:solidFill>
                    <a:srgbClr val="000000"/>
                  </a:solidFill>
                  <a:latin typeface="Times New Roman Bold"/>
                  <a:ea typeface="Times New Roman Bold"/>
                  <a:cs typeface="Times New Roman Bold"/>
                  <a:sym typeface="Times New Roman Bold"/>
                </a:rPr>
                <a:t>Carax – Redefining Ride-Sharing</a:t>
              </a:r>
            </a:p>
            <a:p>
              <a:pPr algn="l">
                <a:lnSpc>
                  <a:spcPts val="4439"/>
                </a:lnSpc>
              </a:pPr>
            </a:p>
            <a:p>
              <a:pPr algn="l">
                <a:lnSpc>
                  <a:spcPts val="5882"/>
                </a:lnSpc>
              </a:pPr>
              <a:r>
                <a:rPr lang="en-US" sz="3699" spc="-73">
                  <a:solidFill>
                    <a:srgbClr val="000000"/>
                  </a:solidFill>
                  <a:latin typeface="Times New Roman"/>
                  <a:ea typeface="Times New Roman"/>
                  <a:cs typeface="Times New Roman"/>
                  <a:sym typeface="Times New Roman"/>
                </a:rPr>
                <a:t>Carax aims to revolutionize the ride-sharing experience by providing a secure, efficient, and user-friendly platform. It enhances user convenience through real-time tracking, seamless ride booking, and secure payment options. By fostering a reliable and accessible transportation network, Carax bridges the gap between riders and drivers, ensuring a smooth and hassle-free journey for all users.</a:t>
              </a:r>
            </a:p>
            <a:p>
              <a:pPr algn="l">
                <a:lnSpc>
                  <a:spcPts val="6300"/>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6001365" cy="1257300"/>
            <a:chOff x="0" y="0"/>
            <a:chExt cx="21335153" cy="1676400"/>
          </a:xfrm>
        </p:grpSpPr>
        <p:sp>
          <p:nvSpPr>
            <p:cNvPr name="Freeform 3" id="3"/>
            <p:cNvSpPr/>
            <p:nvPr/>
          </p:nvSpPr>
          <p:spPr>
            <a:xfrm flipH="false" flipV="false" rot="0">
              <a:off x="0" y="0"/>
              <a:ext cx="21334857" cy="1676400"/>
            </a:xfrm>
            <a:custGeom>
              <a:avLst/>
              <a:gdLst/>
              <a:ahLst/>
              <a:cxnLst/>
              <a:rect r="r" b="b" t="t" l="l"/>
              <a:pathLst>
                <a:path h="1676400" w="21334857">
                  <a:moveTo>
                    <a:pt x="21334857" y="1676400"/>
                  </a:moveTo>
                  <a:lnTo>
                    <a:pt x="0" y="1676400"/>
                  </a:lnTo>
                  <a:lnTo>
                    <a:pt x="0" y="0"/>
                  </a:lnTo>
                  <a:lnTo>
                    <a:pt x="21334857" y="0"/>
                  </a:lnTo>
                  <a:lnTo>
                    <a:pt x="21334857" y="1676400"/>
                  </a:lnTo>
                  <a:close/>
                </a:path>
              </a:pathLst>
            </a:custGeom>
            <a:solidFill>
              <a:srgbClr val="FF3300"/>
            </a:solidFill>
          </p:spPr>
        </p:sp>
      </p:grpSp>
      <p:grpSp>
        <p:nvGrpSpPr>
          <p:cNvPr name="Group 4" id="4"/>
          <p:cNvGrpSpPr/>
          <p:nvPr/>
        </p:nvGrpSpPr>
        <p:grpSpPr>
          <a:xfrm rot="0">
            <a:off x="-12700" y="10008751"/>
            <a:ext cx="18288000" cy="278765"/>
            <a:chOff x="0" y="0"/>
            <a:chExt cx="24384000" cy="371687"/>
          </a:xfrm>
        </p:grpSpPr>
        <p:sp>
          <p:nvSpPr>
            <p:cNvPr name="Freeform 5" id="5"/>
            <p:cNvSpPr/>
            <p:nvPr/>
          </p:nvSpPr>
          <p:spPr>
            <a:xfrm flipH="false" flipV="false" rot="0">
              <a:off x="0" y="0"/>
              <a:ext cx="24384000" cy="370967"/>
            </a:xfrm>
            <a:custGeom>
              <a:avLst/>
              <a:gdLst/>
              <a:ahLst/>
              <a:cxnLst/>
              <a:rect r="r" b="b" t="t" l="l"/>
              <a:pathLst>
                <a:path h="370967" w="24384000">
                  <a:moveTo>
                    <a:pt x="0" y="0"/>
                  </a:moveTo>
                  <a:lnTo>
                    <a:pt x="24384000" y="0"/>
                  </a:lnTo>
                  <a:lnTo>
                    <a:pt x="24384000" y="370967"/>
                  </a:lnTo>
                  <a:lnTo>
                    <a:pt x="0" y="370967"/>
                  </a:lnTo>
                  <a:lnTo>
                    <a:pt x="0" y="0"/>
                  </a:lnTo>
                  <a:close/>
                </a:path>
              </a:pathLst>
            </a:custGeom>
            <a:solidFill>
              <a:srgbClr val="FF0000"/>
            </a:solidFill>
          </p:spPr>
        </p:sp>
      </p:grpSp>
      <p:sp>
        <p:nvSpPr>
          <p:cNvPr name="Freeform 6" id="6"/>
          <p:cNvSpPr/>
          <p:nvPr/>
        </p:nvSpPr>
        <p:spPr>
          <a:xfrm flipH="false" flipV="false" rot="0">
            <a:off x="12115799" y="342900"/>
            <a:ext cx="3086099" cy="952499"/>
          </a:xfrm>
          <a:custGeom>
            <a:avLst/>
            <a:gdLst/>
            <a:ahLst/>
            <a:cxnLst/>
            <a:rect r="r" b="b" t="t" l="l"/>
            <a:pathLst>
              <a:path h="952499" w="3086099">
                <a:moveTo>
                  <a:pt x="0" y="0"/>
                </a:moveTo>
                <a:lnTo>
                  <a:pt x="3086099" y="0"/>
                </a:lnTo>
                <a:lnTo>
                  <a:pt x="3086099" y="952499"/>
                </a:lnTo>
                <a:lnTo>
                  <a:pt x="0" y="952499"/>
                </a:lnTo>
                <a:lnTo>
                  <a:pt x="0" y="0"/>
                </a:lnTo>
                <a:close/>
              </a:path>
            </a:pathLst>
          </a:custGeom>
          <a:blipFill>
            <a:blip r:embed="rId2"/>
            <a:stretch>
              <a:fillRect l="0" t="-142" r="0" b="-142"/>
            </a:stretch>
          </a:blipFill>
        </p:spPr>
      </p:sp>
      <p:grpSp>
        <p:nvGrpSpPr>
          <p:cNvPr name="Group 7" id="7"/>
          <p:cNvGrpSpPr/>
          <p:nvPr/>
        </p:nvGrpSpPr>
        <p:grpSpPr>
          <a:xfrm rot="0">
            <a:off x="11506199" y="0"/>
            <a:ext cx="6783070" cy="1257300"/>
            <a:chOff x="0" y="0"/>
            <a:chExt cx="9044093" cy="1676400"/>
          </a:xfrm>
        </p:grpSpPr>
        <p:sp>
          <p:nvSpPr>
            <p:cNvPr name="Freeform 8" id="8"/>
            <p:cNvSpPr/>
            <p:nvPr/>
          </p:nvSpPr>
          <p:spPr>
            <a:xfrm flipH="false" flipV="false" rot="0">
              <a:off x="0" y="0"/>
              <a:ext cx="9043416" cy="1676400"/>
            </a:xfrm>
            <a:custGeom>
              <a:avLst/>
              <a:gdLst/>
              <a:ahLst/>
              <a:cxnLst/>
              <a:rect r="r" b="b" t="t" l="l"/>
              <a:pathLst>
                <a:path h="1676400" w="9043416">
                  <a:moveTo>
                    <a:pt x="9043416" y="1676400"/>
                  </a:moveTo>
                  <a:lnTo>
                    <a:pt x="0" y="1676400"/>
                  </a:lnTo>
                  <a:lnTo>
                    <a:pt x="0" y="0"/>
                  </a:lnTo>
                  <a:lnTo>
                    <a:pt x="9043416" y="0"/>
                  </a:lnTo>
                  <a:lnTo>
                    <a:pt x="9043416" y="1676400"/>
                  </a:lnTo>
                  <a:close/>
                </a:path>
              </a:pathLst>
            </a:custGeom>
            <a:solidFill>
              <a:srgbClr val="FF3300"/>
            </a:solidFill>
          </p:spPr>
        </p:sp>
      </p:grpSp>
      <p:grpSp>
        <p:nvGrpSpPr>
          <p:cNvPr name="Group 9" id="9"/>
          <p:cNvGrpSpPr/>
          <p:nvPr/>
        </p:nvGrpSpPr>
        <p:grpSpPr>
          <a:xfrm rot="0">
            <a:off x="13773149" y="228600"/>
            <a:ext cx="3114675" cy="1028700"/>
            <a:chOff x="0" y="0"/>
            <a:chExt cx="4152900" cy="1371600"/>
          </a:xfrm>
        </p:grpSpPr>
        <p:sp>
          <p:nvSpPr>
            <p:cNvPr name="Freeform 10" id="10"/>
            <p:cNvSpPr/>
            <p:nvPr/>
          </p:nvSpPr>
          <p:spPr>
            <a:xfrm flipH="false" flipV="false" rot="0">
              <a:off x="0" y="0"/>
              <a:ext cx="4152265" cy="1371600"/>
            </a:xfrm>
            <a:custGeom>
              <a:avLst/>
              <a:gdLst/>
              <a:ahLst/>
              <a:cxnLst/>
              <a:rect r="r" b="b" t="t" l="l"/>
              <a:pathLst>
                <a:path h="1371600" w="4152265">
                  <a:moveTo>
                    <a:pt x="4152265" y="1371600"/>
                  </a:moveTo>
                  <a:lnTo>
                    <a:pt x="0" y="1371600"/>
                  </a:lnTo>
                  <a:lnTo>
                    <a:pt x="0" y="0"/>
                  </a:lnTo>
                  <a:lnTo>
                    <a:pt x="4152265" y="0"/>
                  </a:lnTo>
                  <a:lnTo>
                    <a:pt x="4152265" y="1371600"/>
                  </a:lnTo>
                  <a:close/>
                </a:path>
              </a:pathLst>
            </a:custGeom>
            <a:solidFill>
              <a:srgbClr val="FFFFFF"/>
            </a:solidFill>
          </p:spPr>
        </p:sp>
      </p:grpSp>
      <p:sp>
        <p:nvSpPr>
          <p:cNvPr name="Freeform 11" id="11"/>
          <p:cNvSpPr/>
          <p:nvPr/>
        </p:nvSpPr>
        <p:spPr>
          <a:xfrm flipH="false" flipV="false" rot="0">
            <a:off x="13875543" y="342900"/>
            <a:ext cx="2886074" cy="914399"/>
          </a:xfrm>
          <a:custGeom>
            <a:avLst/>
            <a:gdLst/>
            <a:ahLst/>
            <a:cxnLst/>
            <a:rect r="r" b="b" t="t" l="l"/>
            <a:pathLst>
              <a:path h="914399" w="2886074">
                <a:moveTo>
                  <a:pt x="0" y="0"/>
                </a:moveTo>
                <a:lnTo>
                  <a:pt x="2886074" y="0"/>
                </a:lnTo>
                <a:lnTo>
                  <a:pt x="2886074" y="914399"/>
                </a:lnTo>
                <a:lnTo>
                  <a:pt x="0" y="914399"/>
                </a:lnTo>
                <a:lnTo>
                  <a:pt x="0" y="0"/>
                </a:lnTo>
                <a:close/>
              </a:path>
            </a:pathLst>
          </a:custGeom>
          <a:blipFill>
            <a:blip r:embed="rId3"/>
            <a:stretch>
              <a:fillRect l="0" t="-45" r="0" b="-45"/>
            </a:stretch>
          </a:blipFill>
        </p:spPr>
      </p:sp>
      <p:grpSp>
        <p:nvGrpSpPr>
          <p:cNvPr name="Group 12" id="12"/>
          <p:cNvGrpSpPr/>
          <p:nvPr/>
        </p:nvGrpSpPr>
        <p:grpSpPr>
          <a:xfrm rot="0">
            <a:off x="1503820" y="225425"/>
            <a:ext cx="6482715" cy="665480"/>
            <a:chOff x="0" y="0"/>
            <a:chExt cx="8643620" cy="887307"/>
          </a:xfrm>
        </p:grpSpPr>
        <p:sp>
          <p:nvSpPr>
            <p:cNvPr name="Freeform 13" id="13"/>
            <p:cNvSpPr/>
            <p:nvPr/>
          </p:nvSpPr>
          <p:spPr>
            <a:xfrm flipH="false" flipV="false" rot="0">
              <a:off x="0" y="0"/>
              <a:ext cx="8643620" cy="887307"/>
            </a:xfrm>
            <a:custGeom>
              <a:avLst/>
              <a:gdLst/>
              <a:ahLst/>
              <a:cxnLst/>
              <a:rect r="r" b="b" t="t" l="l"/>
              <a:pathLst>
                <a:path h="887307" w="8643620">
                  <a:moveTo>
                    <a:pt x="0" y="0"/>
                  </a:moveTo>
                  <a:lnTo>
                    <a:pt x="8643620" y="0"/>
                  </a:lnTo>
                  <a:lnTo>
                    <a:pt x="8643620" y="887307"/>
                  </a:lnTo>
                  <a:lnTo>
                    <a:pt x="0" y="887307"/>
                  </a:lnTo>
                  <a:close/>
                </a:path>
              </a:pathLst>
            </a:custGeom>
            <a:solidFill>
              <a:srgbClr val="000000">
                <a:alpha val="0"/>
              </a:srgbClr>
            </a:solidFill>
          </p:spPr>
        </p:sp>
        <p:sp>
          <p:nvSpPr>
            <p:cNvPr name="TextBox 14" id="14"/>
            <p:cNvSpPr txBox="true"/>
            <p:nvPr/>
          </p:nvSpPr>
          <p:spPr>
            <a:xfrm>
              <a:off x="0" y="-85725"/>
              <a:ext cx="8643620" cy="973032"/>
            </a:xfrm>
            <a:prstGeom prst="rect">
              <a:avLst/>
            </a:prstGeom>
          </p:spPr>
          <p:txBody>
            <a:bodyPr anchor="t" rtlCol="false" tIns="0" lIns="0" bIns="0" rIns="0"/>
            <a:lstStyle/>
            <a:p>
              <a:pPr algn="l">
                <a:lnSpc>
                  <a:spcPts val="5040"/>
                </a:lnSpc>
              </a:pPr>
              <a:r>
                <a:rPr lang="en-US" b="true" sz="4200" spc="-65">
                  <a:solidFill>
                    <a:srgbClr val="002D44"/>
                  </a:solidFill>
                  <a:latin typeface="Times New Roman Bold"/>
                  <a:ea typeface="Times New Roman Bold"/>
                  <a:cs typeface="Times New Roman Bold"/>
                  <a:sym typeface="Times New Roman Bold"/>
                </a:rPr>
                <a:t>References</a:t>
              </a:r>
            </a:p>
          </p:txBody>
        </p:sp>
      </p:grpSp>
      <p:grpSp>
        <p:nvGrpSpPr>
          <p:cNvPr name="Group 15" id="15"/>
          <p:cNvGrpSpPr/>
          <p:nvPr/>
        </p:nvGrpSpPr>
        <p:grpSpPr>
          <a:xfrm rot="0">
            <a:off x="12075897" y="5070347"/>
            <a:ext cx="178435" cy="38100"/>
            <a:chOff x="0" y="0"/>
            <a:chExt cx="237913" cy="50800"/>
          </a:xfrm>
        </p:grpSpPr>
        <p:sp>
          <p:nvSpPr>
            <p:cNvPr name="Freeform 16" id="16"/>
            <p:cNvSpPr/>
            <p:nvPr/>
          </p:nvSpPr>
          <p:spPr>
            <a:xfrm flipH="false" flipV="false" rot="0">
              <a:off x="0" y="0"/>
              <a:ext cx="237236" cy="50800"/>
            </a:xfrm>
            <a:custGeom>
              <a:avLst/>
              <a:gdLst/>
              <a:ahLst/>
              <a:cxnLst/>
              <a:rect r="r" b="b" t="t" l="l"/>
              <a:pathLst>
                <a:path h="50800" w="237236">
                  <a:moveTo>
                    <a:pt x="237236" y="0"/>
                  </a:moveTo>
                  <a:lnTo>
                    <a:pt x="84709" y="0"/>
                  </a:lnTo>
                  <a:lnTo>
                    <a:pt x="0" y="0"/>
                  </a:lnTo>
                  <a:lnTo>
                    <a:pt x="0" y="50800"/>
                  </a:lnTo>
                  <a:lnTo>
                    <a:pt x="84709" y="50800"/>
                  </a:lnTo>
                  <a:lnTo>
                    <a:pt x="237236" y="50800"/>
                  </a:lnTo>
                  <a:lnTo>
                    <a:pt x="237236" y="0"/>
                  </a:lnTo>
                  <a:close/>
                </a:path>
              </a:pathLst>
            </a:custGeom>
            <a:solidFill>
              <a:srgbClr val="000000"/>
            </a:solidFill>
          </p:spPr>
        </p:sp>
      </p:grpSp>
      <p:grpSp>
        <p:nvGrpSpPr>
          <p:cNvPr name="Group 17" id="17"/>
          <p:cNvGrpSpPr/>
          <p:nvPr/>
        </p:nvGrpSpPr>
        <p:grpSpPr>
          <a:xfrm rot="0">
            <a:off x="1503820" y="1617942"/>
            <a:ext cx="15796260" cy="7628534"/>
            <a:chOff x="0" y="0"/>
            <a:chExt cx="21061680" cy="10171379"/>
          </a:xfrm>
        </p:grpSpPr>
        <p:sp>
          <p:nvSpPr>
            <p:cNvPr name="Freeform 18" id="18"/>
            <p:cNvSpPr/>
            <p:nvPr/>
          </p:nvSpPr>
          <p:spPr>
            <a:xfrm flipH="false" flipV="false" rot="0">
              <a:off x="0" y="0"/>
              <a:ext cx="21061680" cy="10171379"/>
            </a:xfrm>
            <a:custGeom>
              <a:avLst/>
              <a:gdLst/>
              <a:ahLst/>
              <a:cxnLst/>
              <a:rect r="r" b="b" t="t" l="l"/>
              <a:pathLst>
                <a:path h="10171379" w="21061680">
                  <a:moveTo>
                    <a:pt x="0" y="0"/>
                  </a:moveTo>
                  <a:lnTo>
                    <a:pt x="21061680" y="0"/>
                  </a:lnTo>
                  <a:lnTo>
                    <a:pt x="21061680" y="10171379"/>
                  </a:lnTo>
                  <a:lnTo>
                    <a:pt x="0" y="10171379"/>
                  </a:lnTo>
                  <a:close/>
                </a:path>
              </a:pathLst>
            </a:custGeom>
            <a:solidFill>
              <a:srgbClr val="000000">
                <a:alpha val="0"/>
              </a:srgbClr>
            </a:solidFill>
          </p:spPr>
        </p:sp>
        <p:sp>
          <p:nvSpPr>
            <p:cNvPr name="TextBox 19" id="19"/>
            <p:cNvSpPr txBox="true"/>
            <p:nvPr/>
          </p:nvSpPr>
          <p:spPr>
            <a:xfrm>
              <a:off x="0" y="-276225"/>
              <a:ext cx="21061680" cy="10447604"/>
            </a:xfrm>
            <a:prstGeom prst="rect">
              <a:avLst/>
            </a:prstGeom>
          </p:spPr>
          <p:txBody>
            <a:bodyPr anchor="t" rtlCol="false" tIns="0" lIns="0" bIns="0" rIns="0"/>
            <a:lstStyle/>
            <a:p>
              <a:pPr algn="l">
                <a:lnSpc>
                  <a:spcPts val="6447"/>
                </a:lnSpc>
              </a:pPr>
              <a:r>
                <a:rPr lang="en-US" sz="3600" spc="129" b="true">
                  <a:solidFill>
                    <a:srgbClr val="000000"/>
                  </a:solidFill>
                  <a:latin typeface="Times New Roman Bold"/>
                  <a:ea typeface="Times New Roman Bold"/>
                  <a:cs typeface="Times New Roman Bold"/>
                  <a:sym typeface="Times New Roman Bold"/>
                </a:rPr>
                <a:t>Official Documentation for Carax</a:t>
              </a:r>
            </a:p>
            <a:p>
              <a:pPr algn="l">
                <a:lnSpc>
                  <a:spcPts val="5508"/>
                </a:lnSpc>
              </a:pPr>
            </a:p>
            <a:p>
              <a:pPr algn="l">
                <a:lnSpc>
                  <a:spcPts val="5508"/>
                </a:lnSpc>
              </a:pPr>
              <a:r>
                <a:rPr lang="en-US" sz="3600" spc="129">
                  <a:solidFill>
                    <a:srgbClr val="000000"/>
                  </a:solidFill>
                  <a:latin typeface="Times New Roman"/>
                  <a:ea typeface="Times New Roman"/>
                  <a:cs typeface="Times New Roman"/>
                  <a:sym typeface="Times New Roman"/>
                </a:rPr>
                <a:t>MongoDB Documentation: </a:t>
              </a:r>
              <a:r>
                <a:rPr lang="en-US" sz="3600" spc="129" u="sng">
                  <a:solidFill>
                    <a:srgbClr val="000000"/>
                  </a:solidFill>
                  <a:latin typeface="Times New Roman"/>
                  <a:ea typeface="Times New Roman"/>
                  <a:cs typeface="Times New Roman"/>
                  <a:sym typeface="Times New Roman"/>
                  <a:hlinkClick r:id="rId4" tooltip="https://www.mongodb.com/docs/"/>
                </a:rPr>
                <a:t>MongoDB</a:t>
              </a:r>
            </a:p>
            <a:p>
              <a:pPr algn="l">
                <a:lnSpc>
                  <a:spcPts val="5508"/>
                </a:lnSpc>
              </a:pPr>
              <a:r>
                <a:rPr lang="en-US" sz="3600" spc="129">
                  <a:solidFill>
                    <a:srgbClr val="000000"/>
                  </a:solidFill>
                  <a:latin typeface="Times New Roman"/>
                  <a:ea typeface="Times New Roman"/>
                  <a:cs typeface="Times New Roman"/>
                  <a:sym typeface="Times New Roman"/>
                </a:rPr>
                <a:t>Express.js Documentation: </a:t>
              </a:r>
              <a:r>
                <a:rPr lang="en-US" sz="3600" spc="129" u="sng">
                  <a:solidFill>
                    <a:srgbClr val="000000"/>
                  </a:solidFill>
                  <a:latin typeface="Times New Roman"/>
                  <a:ea typeface="Times New Roman"/>
                  <a:cs typeface="Times New Roman"/>
                  <a:sym typeface="Times New Roman"/>
                  <a:hlinkClick r:id="rId5" tooltip="https://expressjs.com"/>
                </a:rPr>
                <a:t>Express.js</a:t>
              </a:r>
            </a:p>
            <a:p>
              <a:pPr algn="l">
                <a:lnSpc>
                  <a:spcPts val="5508"/>
                </a:lnSpc>
              </a:pPr>
              <a:r>
                <a:rPr lang="en-US" sz="3600" spc="129">
                  <a:solidFill>
                    <a:srgbClr val="000000"/>
                  </a:solidFill>
                  <a:latin typeface="Times New Roman"/>
                  <a:ea typeface="Times New Roman"/>
                  <a:cs typeface="Times New Roman"/>
                  <a:sym typeface="Times New Roman"/>
                </a:rPr>
                <a:t>React Documentation: </a:t>
              </a:r>
              <a:r>
                <a:rPr lang="en-US" sz="3600" spc="129" u="sng">
                  <a:solidFill>
                    <a:srgbClr val="000000"/>
                  </a:solidFill>
                  <a:latin typeface="Times New Roman"/>
                  <a:ea typeface="Times New Roman"/>
                  <a:cs typeface="Times New Roman"/>
                  <a:sym typeface="Times New Roman"/>
                  <a:hlinkClick r:id="rId6" tooltip="https://react.dev"/>
                </a:rPr>
                <a:t>React</a:t>
              </a:r>
            </a:p>
            <a:p>
              <a:pPr algn="l">
                <a:lnSpc>
                  <a:spcPts val="5508"/>
                </a:lnSpc>
              </a:pPr>
              <a:r>
                <a:rPr lang="en-US" sz="3600" spc="129">
                  <a:solidFill>
                    <a:srgbClr val="000000"/>
                  </a:solidFill>
                  <a:latin typeface="Times New Roman"/>
                  <a:ea typeface="Times New Roman"/>
                  <a:cs typeface="Times New Roman"/>
                  <a:sym typeface="Times New Roman"/>
                </a:rPr>
                <a:t>Node.js Documentation: </a:t>
              </a:r>
              <a:r>
                <a:rPr lang="en-US" sz="3600" spc="129" u="sng">
                  <a:solidFill>
                    <a:srgbClr val="000000"/>
                  </a:solidFill>
                  <a:latin typeface="Times New Roman"/>
                  <a:ea typeface="Times New Roman"/>
                  <a:cs typeface="Times New Roman"/>
                  <a:sym typeface="Times New Roman"/>
                  <a:hlinkClick r:id="rId7" tooltip="https://nodejs.org/en/docs/"/>
                </a:rPr>
                <a:t>Node.js</a:t>
              </a:r>
            </a:p>
            <a:p>
              <a:pPr algn="l">
                <a:lnSpc>
                  <a:spcPts val="5508"/>
                </a:lnSpc>
              </a:pPr>
              <a:r>
                <a:rPr lang="en-US" sz="3600" spc="129">
                  <a:solidFill>
                    <a:srgbClr val="000000"/>
                  </a:solidFill>
                  <a:latin typeface="Times New Roman"/>
                  <a:ea typeface="Times New Roman"/>
                  <a:cs typeface="Times New Roman"/>
                  <a:sym typeface="Times New Roman"/>
                </a:rPr>
                <a:t>Authentication &amp; Security: </a:t>
              </a:r>
              <a:r>
                <a:rPr lang="en-US" sz="3600" spc="129" u="sng">
                  <a:solidFill>
                    <a:srgbClr val="000000"/>
                  </a:solidFill>
                  <a:latin typeface="Times New Roman"/>
                  <a:ea typeface="Times New Roman"/>
                  <a:cs typeface="Times New Roman"/>
                  <a:sym typeface="Times New Roman"/>
                  <a:hlinkClick r:id="rId8" tooltip="https://jwt.io"/>
                </a:rPr>
                <a:t>JWT</a:t>
              </a:r>
              <a:r>
                <a:rPr lang="en-US" sz="3600" spc="129">
                  <a:solidFill>
                    <a:srgbClr val="000000"/>
                  </a:solidFill>
                  <a:latin typeface="Times New Roman"/>
                  <a:ea typeface="Times New Roman"/>
                  <a:cs typeface="Times New Roman"/>
                  <a:sym typeface="Times New Roman"/>
                </a:rPr>
                <a:t> &amp; </a:t>
              </a:r>
              <a:r>
                <a:rPr lang="en-US" sz="3600" spc="129" u="sng">
                  <a:solidFill>
                    <a:srgbClr val="000000"/>
                  </a:solidFill>
                  <a:latin typeface="Times New Roman"/>
                  <a:ea typeface="Times New Roman"/>
                  <a:cs typeface="Times New Roman"/>
                  <a:sym typeface="Times New Roman"/>
                  <a:hlinkClick r:id="rId9" tooltip="https://www.npmjs.com/package/bcrypt"/>
                </a:rPr>
                <a:t>Bcrypt</a:t>
              </a:r>
            </a:p>
            <a:p>
              <a:pPr algn="l">
                <a:lnSpc>
                  <a:spcPts val="5508"/>
                </a:lnSpc>
              </a:pPr>
              <a:r>
                <a:rPr lang="en-US" sz="3600" spc="129">
                  <a:solidFill>
                    <a:srgbClr val="000000"/>
                  </a:solidFill>
                  <a:latin typeface="Times New Roman"/>
                  <a:ea typeface="Times New Roman"/>
                  <a:cs typeface="Times New Roman"/>
                  <a:sym typeface="Times New Roman"/>
                </a:rPr>
                <a:t>Real-Time Tracking: </a:t>
              </a:r>
              <a:r>
                <a:rPr lang="en-US" sz="3600" spc="129" u="sng">
                  <a:solidFill>
                    <a:srgbClr val="000000"/>
                  </a:solidFill>
                  <a:latin typeface="Times New Roman"/>
                  <a:ea typeface="Times New Roman"/>
                  <a:cs typeface="Times New Roman"/>
                  <a:sym typeface="Times New Roman"/>
                  <a:hlinkClick r:id="rId10" tooltip="https://socket.io/docs/"/>
                </a:rPr>
                <a:t>Socket.io</a:t>
              </a:r>
            </a:p>
            <a:p>
              <a:pPr algn="l">
                <a:lnSpc>
                  <a:spcPts val="5508"/>
                </a:lnSpc>
              </a:pPr>
              <a:r>
                <a:rPr lang="en-US" sz="3600" spc="129">
                  <a:solidFill>
                    <a:srgbClr val="000000"/>
                  </a:solidFill>
                  <a:latin typeface="Times New Roman"/>
                  <a:ea typeface="Times New Roman"/>
                  <a:cs typeface="Times New Roman"/>
                  <a:sym typeface="Times New Roman"/>
                </a:rPr>
                <a:t>UI/UX Design: </a:t>
              </a:r>
              <a:r>
                <a:rPr lang="en-US" sz="3600" spc="129" u="sng">
                  <a:solidFill>
                    <a:srgbClr val="000000"/>
                  </a:solidFill>
                  <a:latin typeface="Times New Roman"/>
                  <a:ea typeface="Times New Roman"/>
                  <a:cs typeface="Times New Roman"/>
                  <a:sym typeface="Times New Roman"/>
                  <a:hlinkClick r:id="rId11" tooltip="https://css-tricks.com"/>
                </a:rPr>
                <a:t>CSS Tricks</a:t>
              </a:r>
            </a:p>
            <a:p>
              <a:pPr algn="l">
                <a:lnSpc>
                  <a:spcPts val="5508"/>
                </a:lnSpc>
              </a:pPr>
              <a:r>
                <a:rPr lang="en-US" sz="3600" spc="129">
                  <a:solidFill>
                    <a:srgbClr val="000000"/>
                  </a:solidFill>
                  <a:latin typeface="Times New Roman"/>
                  <a:ea typeface="Times New Roman"/>
                  <a:cs typeface="Times New Roman"/>
                  <a:sym typeface="Times New Roman"/>
                </a:rPr>
                <a:t>Payment Integration: </a:t>
              </a:r>
              <a:r>
                <a:rPr lang="en-US" sz="3600" spc="129" u="sng">
                  <a:solidFill>
                    <a:srgbClr val="000000"/>
                  </a:solidFill>
                  <a:latin typeface="Times New Roman"/>
                  <a:ea typeface="Times New Roman"/>
                  <a:cs typeface="Times New Roman"/>
                  <a:sym typeface="Times New Roman"/>
                  <a:hlinkClick r:id="rId12" tooltip="https://stripe.com/docs/"/>
                </a:rPr>
                <a:t>Stripe</a:t>
              </a:r>
            </a:p>
            <a:p>
              <a:pPr algn="l">
                <a:lnSpc>
                  <a:spcPts val="4320"/>
                </a:lnSpc>
              </a:pPr>
            </a:p>
          </p:txBody>
        </p:sp>
      </p:grpSp>
      <p:grpSp>
        <p:nvGrpSpPr>
          <p:cNvPr name="Group 20" id="20"/>
          <p:cNvGrpSpPr/>
          <p:nvPr/>
        </p:nvGrpSpPr>
        <p:grpSpPr>
          <a:xfrm rot="0">
            <a:off x="16760825" y="9608426"/>
            <a:ext cx="139700" cy="254000"/>
            <a:chOff x="0" y="0"/>
            <a:chExt cx="186267" cy="338667"/>
          </a:xfrm>
        </p:grpSpPr>
        <p:sp>
          <p:nvSpPr>
            <p:cNvPr name="Freeform 21" id="21"/>
            <p:cNvSpPr/>
            <p:nvPr/>
          </p:nvSpPr>
          <p:spPr>
            <a:xfrm flipH="false" flipV="false" rot="0">
              <a:off x="0" y="0"/>
              <a:ext cx="186267" cy="338667"/>
            </a:xfrm>
            <a:custGeom>
              <a:avLst/>
              <a:gdLst/>
              <a:ahLst/>
              <a:cxnLst/>
              <a:rect r="r" b="b" t="t" l="l"/>
              <a:pathLst>
                <a:path h="338667" w="186267">
                  <a:moveTo>
                    <a:pt x="0" y="0"/>
                  </a:moveTo>
                  <a:lnTo>
                    <a:pt x="186267" y="0"/>
                  </a:lnTo>
                  <a:lnTo>
                    <a:pt x="186267" y="338667"/>
                  </a:lnTo>
                  <a:lnTo>
                    <a:pt x="0" y="338667"/>
                  </a:lnTo>
                  <a:close/>
                </a:path>
              </a:pathLst>
            </a:custGeom>
            <a:solidFill>
              <a:srgbClr val="000000">
                <a:alpha val="0"/>
              </a:srgbClr>
            </a:solidFill>
          </p:spPr>
        </p:sp>
        <p:sp>
          <p:nvSpPr>
            <p:cNvPr name="TextBox 22" id="22"/>
            <p:cNvSpPr txBox="true"/>
            <p:nvPr/>
          </p:nvSpPr>
          <p:spPr>
            <a:xfrm>
              <a:off x="0" y="0"/>
              <a:ext cx="186267" cy="338667"/>
            </a:xfrm>
            <a:prstGeom prst="rect">
              <a:avLst/>
            </a:prstGeom>
          </p:spPr>
          <p:txBody>
            <a:bodyPr anchor="t" rtlCol="false" tIns="0" lIns="0" bIns="0" rIns="0"/>
            <a:lstStyle/>
            <a:p>
              <a:pPr algn="l">
                <a:lnSpc>
                  <a:spcPts val="1750"/>
                </a:lnSpc>
              </a:pPr>
              <a:r>
                <a:rPr lang="en-US" b="true" sz="1800" spc="-50">
                  <a:solidFill>
                    <a:srgbClr val="006FBF"/>
                  </a:solidFill>
                  <a:latin typeface="Times New Roman Bold"/>
                  <a:ea typeface="Times New Roman Bold"/>
                  <a:cs typeface="Times New Roman Bold"/>
                  <a:sym typeface="Times New Roman Bold"/>
                </a:rPr>
                <a:t>1</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DAGg-R_z1MU</dc:identifier>
  <dcterms:modified xsi:type="dcterms:W3CDTF">2011-08-01T06:04:30Z</dcterms:modified>
  <cp:revision>1</cp:revision>
  <dc:title>Zex AI_2210991813_Team 19.pptx</dc:title>
</cp:coreProperties>
</file>