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9" r:id="rId2"/>
    <p:sldId id="256"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DEE4D9-415A-4566-87ED-FCF56ABD0D4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449286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744502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301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515218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0476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822463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EE4D9-415A-4566-87ED-FCF56ABD0D4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2046579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EE4D9-415A-4566-87ED-FCF56ABD0D4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41558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EE4D9-415A-4566-87ED-FCF56ABD0D4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101454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74504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DEE4D9-415A-4566-87ED-FCF56ABD0D49}"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37134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DEE4D9-415A-4566-87ED-FCF56ABD0D49}"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14183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EE4D9-415A-4566-87ED-FCF56ABD0D49}"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73603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EE4D9-415A-4566-87ED-FCF56ABD0D49}"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47269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EE4D9-415A-4566-87ED-FCF56ABD0D49}"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52172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DEE4D9-415A-4566-87ED-FCF56ABD0D49}"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429492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DEE4D9-415A-4566-87ED-FCF56ABD0D49}" type="datetimeFigureOut">
              <a:rPr lang="en-IN" smtClean="0"/>
              <a:t>26-02-2023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5B9455-62BD-42CD-8179-67DC9E84BC33}" type="slidenum">
              <a:rPr lang="en-IN" smtClean="0"/>
              <a:t>‹#›</a:t>
            </a:fld>
            <a:endParaRPr lang="en-IN"/>
          </a:p>
        </p:txBody>
      </p:sp>
    </p:spTree>
    <p:extLst>
      <p:ext uri="{BB962C8B-B14F-4D97-AF65-F5344CB8AC3E}">
        <p14:creationId xmlns:p14="http://schemas.microsoft.com/office/powerpoint/2010/main" val="29788140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junit.org/junit5/docs/5.0.1/api/org/junit/platform/engine/TestEngin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F040-D902-6A6A-3ADD-B9E9BA344F99}"/>
              </a:ext>
            </a:extLst>
          </p:cNvPr>
          <p:cNvSpPr>
            <a:spLocks noGrp="1"/>
          </p:cNvSpPr>
          <p:nvPr>
            <p:ph type="title"/>
          </p:nvPr>
        </p:nvSpPr>
        <p:spPr>
          <a:xfrm>
            <a:off x="677334" y="609599"/>
            <a:ext cx="8596668" cy="1534665"/>
          </a:xfrm>
        </p:spPr>
        <p:txBody>
          <a:bodyPr/>
          <a:lstStyle/>
          <a:p>
            <a:r>
              <a:rPr lang="en-IN" dirty="0"/>
              <a:t>Junit5 and Mockito</a:t>
            </a:r>
          </a:p>
        </p:txBody>
      </p:sp>
      <p:sp>
        <p:nvSpPr>
          <p:cNvPr id="3" name="Content Placeholder 2">
            <a:extLst>
              <a:ext uri="{FF2B5EF4-FFF2-40B4-BE49-F238E27FC236}">
                <a16:creationId xmlns:a16="http://schemas.microsoft.com/office/drawing/2014/main" id="{F724046E-F3B7-9F3B-A55F-7B15006D5CF2}"/>
              </a:ext>
            </a:extLst>
          </p:cNvPr>
          <p:cNvSpPr>
            <a:spLocks noGrp="1"/>
          </p:cNvSpPr>
          <p:nvPr>
            <p:ph idx="1"/>
          </p:nvPr>
        </p:nvSpPr>
        <p:spPr>
          <a:xfrm>
            <a:off x="598629" y="1613742"/>
            <a:ext cx="5228430" cy="4509151"/>
          </a:xfrm>
        </p:spPr>
        <p:txBody>
          <a:bodyPr>
            <a:normAutofit fontScale="92500" lnSpcReduction="10000"/>
          </a:bodyPr>
          <a:lstStyle/>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Junit5 introduction</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Junit5 Architecture</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Junit5 Setup in eclipse</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Junit5 Annotations</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Juunit5 with standalone testing(Ex-pro1)</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Writing Assertions(Ex-pro1)</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Junit5 with web application (Ex-pro2)</a:t>
            </a:r>
          </a:p>
          <a:p>
            <a:pPr marL="0" lvl="0" indent="0">
              <a:lnSpc>
                <a:spcPct val="107000"/>
              </a:lnSpc>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            1)   Integration testing with real objects(Ex-pro2)</a:t>
            </a:r>
          </a:p>
          <a:p>
            <a:pPr marL="0" lvl="0" indent="0">
              <a:lnSpc>
                <a:spcPct val="107000"/>
              </a:lnSpc>
              <a:buNone/>
            </a:pPr>
            <a:r>
              <a:rPr lang="en-IN" sz="1600" dirty="0">
                <a:latin typeface="Calibri" panose="020F0502020204030204" pitchFamily="34" charset="0"/>
                <a:ea typeface="Calibri" panose="020F0502020204030204" pitchFamily="34" charset="0"/>
                <a:cs typeface="Times New Roman" panose="02020603050405020304" pitchFamily="18" charset="0"/>
              </a:rPr>
              <a:t>             2) </a:t>
            </a:r>
            <a:r>
              <a:rPr lang="en-IN" sz="1600" dirty="0">
                <a:effectLst/>
                <a:latin typeface="Calibri" panose="020F0502020204030204" pitchFamily="34" charset="0"/>
                <a:ea typeface="Calibri" panose="020F0502020204030204" pitchFamily="34" charset="0"/>
                <a:cs typeface="Times New Roman" panose="02020603050405020304" pitchFamily="18" charset="0"/>
              </a:rPr>
              <a:t> Integration testing with real and mock objects(Ex-pro3)</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Mockito introduction</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Mockito framework architecture</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Mocking</a:t>
            </a:r>
          </a:p>
          <a:p>
            <a:pPr marL="0" indent="0">
              <a:buNone/>
            </a:pPr>
            <a:endParaRPr lang="en-IN" sz="500" dirty="0"/>
          </a:p>
        </p:txBody>
      </p:sp>
      <p:sp>
        <p:nvSpPr>
          <p:cNvPr id="4" name="Content Placeholder 2">
            <a:extLst>
              <a:ext uri="{FF2B5EF4-FFF2-40B4-BE49-F238E27FC236}">
                <a16:creationId xmlns:a16="http://schemas.microsoft.com/office/drawing/2014/main" id="{697A5738-5AD7-EDFA-BF44-1E8B6C6E5E04}"/>
              </a:ext>
            </a:extLst>
          </p:cNvPr>
          <p:cNvSpPr txBox="1">
            <a:spLocks/>
          </p:cNvSpPr>
          <p:nvPr/>
        </p:nvSpPr>
        <p:spPr>
          <a:xfrm>
            <a:off x="6282252" y="1376931"/>
            <a:ext cx="4638737" cy="45091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Mock methods</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Mock Annotations</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Stubbing mechanism. (Ex=pro4)</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Stubbing – (RestTemplate, JdbcTemplate  ….)  (Ex-pro4)</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Spy (Ex-pro5)</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Mocking Static methods (Ex-pro6)</a:t>
            </a:r>
          </a:p>
          <a:p>
            <a:pPr>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Mocking Private methods</a:t>
            </a:r>
            <a:r>
              <a:rPr lang="en-IN" sz="1600">
                <a:effectLst/>
                <a:latin typeface="Calibri" panose="020F0502020204030204" pitchFamily="34" charset="0"/>
                <a:ea typeface="Calibri" panose="020F0502020204030204" pitchFamily="34" charset="0"/>
                <a:cs typeface="Times New Roman" panose="02020603050405020304" pitchFamily="18" charset="0"/>
              </a:rPr>
              <a:t>(Ex-pro6)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Example programs</a:t>
            </a:r>
          </a:p>
          <a:p>
            <a:pPr marL="0" indent="0">
              <a:buFont typeface="Wingdings 3" charset="2"/>
              <a:buNone/>
            </a:pPr>
            <a:endParaRPr lang="en-IN" sz="600" dirty="0"/>
          </a:p>
        </p:txBody>
      </p:sp>
    </p:spTree>
    <p:extLst>
      <p:ext uri="{BB962C8B-B14F-4D97-AF65-F5344CB8AC3E}">
        <p14:creationId xmlns:p14="http://schemas.microsoft.com/office/powerpoint/2010/main" val="74184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B1A8-E5BE-41BB-CD01-0FE27516C335}"/>
              </a:ext>
            </a:extLst>
          </p:cNvPr>
          <p:cNvSpPr>
            <a:spLocks noGrp="1"/>
          </p:cNvSpPr>
          <p:nvPr>
            <p:ph type="title"/>
          </p:nvPr>
        </p:nvSpPr>
        <p:spPr/>
        <p:txBody>
          <a:bodyPr/>
          <a:lstStyle/>
          <a:p>
            <a:r>
              <a:rPr lang="en-IN" b="0" i="0" dirty="0">
                <a:solidFill>
                  <a:srgbClr val="610B38"/>
                </a:solidFill>
                <a:effectLst/>
                <a:latin typeface="erdana"/>
              </a:rPr>
              <a:t>Benefits of Mockito</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9F9A362-D47F-75BB-75CA-0A65F5666D49}"/>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No handwriting:</a:t>
            </a:r>
            <a:r>
              <a:rPr lang="en-US" b="0" i="0" dirty="0">
                <a:solidFill>
                  <a:srgbClr val="000000"/>
                </a:solidFill>
                <a:effectLst/>
                <a:latin typeface="inter-regular"/>
              </a:rPr>
              <a:t> In Mockito, there is no requirement for writing your mock objects.</a:t>
            </a:r>
          </a:p>
          <a:p>
            <a:pPr algn="just">
              <a:buFont typeface="Arial" panose="020B0604020202020204" pitchFamily="34" charset="0"/>
              <a:buChar char="•"/>
            </a:pPr>
            <a:r>
              <a:rPr lang="en-US" b="1" i="0" dirty="0">
                <a:solidFill>
                  <a:srgbClr val="000000"/>
                </a:solidFill>
                <a:effectLst/>
                <a:latin typeface="inter-bold"/>
              </a:rPr>
              <a:t>No handwriting:</a:t>
            </a:r>
            <a:r>
              <a:rPr lang="en-US" b="0" i="0" dirty="0">
                <a:solidFill>
                  <a:srgbClr val="000000"/>
                </a:solidFill>
                <a:effectLst/>
                <a:latin typeface="inter-regular"/>
              </a:rPr>
              <a:t> In Mockito, there is no requirement for writing your mock objects.</a:t>
            </a:r>
          </a:p>
          <a:p>
            <a:pPr algn="just">
              <a:buFont typeface="Arial" panose="020B0604020202020204" pitchFamily="34" charset="0"/>
              <a:buChar char="•"/>
            </a:pPr>
            <a:r>
              <a:rPr lang="en-US" b="1" i="0" dirty="0">
                <a:solidFill>
                  <a:srgbClr val="000000"/>
                </a:solidFill>
                <a:effectLst/>
                <a:latin typeface="inter-bold"/>
              </a:rPr>
              <a:t>Safe refactoring:</a:t>
            </a:r>
            <a:r>
              <a:rPr lang="en-US" b="0" i="0" dirty="0">
                <a:solidFill>
                  <a:srgbClr val="000000"/>
                </a:solidFill>
                <a:effectLst/>
                <a:latin typeface="inter-regular"/>
              </a:rPr>
              <a:t> While renaming the method name of an interface or interchanging the parameters do not change the test code, as mock objects are created at runtime.</a:t>
            </a:r>
          </a:p>
          <a:p>
            <a:pPr algn="just">
              <a:buFont typeface="Arial" panose="020B0604020202020204" pitchFamily="34" charset="0"/>
              <a:buChar char="•"/>
            </a:pPr>
            <a:r>
              <a:rPr lang="en-US" b="1" i="0" dirty="0">
                <a:solidFill>
                  <a:srgbClr val="000000"/>
                </a:solidFill>
                <a:effectLst/>
                <a:latin typeface="inter-bold"/>
              </a:rPr>
              <a:t>Exception support:</a:t>
            </a:r>
            <a:r>
              <a:rPr lang="en-US" b="0" i="0" dirty="0">
                <a:solidFill>
                  <a:srgbClr val="000000"/>
                </a:solidFill>
                <a:effectLst/>
                <a:latin typeface="inter-regular"/>
              </a:rPr>
              <a:t> It supports the exception. In Mockito, the stack trace is used to find the cause of the exception.</a:t>
            </a:r>
          </a:p>
          <a:p>
            <a:pPr algn="just">
              <a:buFont typeface="Arial" panose="020B0604020202020204" pitchFamily="34" charset="0"/>
              <a:buChar char="•"/>
            </a:pPr>
            <a:r>
              <a:rPr lang="en-US" b="1" i="0" dirty="0">
                <a:solidFill>
                  <a:srgbClr val="000000"/>
                </a:solidFill>
                <a:effectLst/>
                <a:latin typeface="inter-bold"/>
              </a:rPr>
              <a:t>Annotation support:</a:t>
            </a:r>
            <a:r>
              <a:rPr lang="en-US" b="0" i="0" dirty="0">
                <a:solidFill>
                  <a:srgbClr val="000000"/>
                </a:solidFill>
                <a:effectLst/>
                <a:latin typeface="inter-regular"/>
              </a:rPr>
              <a:t> It creates mock objects using annotations like @Mock.</a:t>
            </a:r>
          </a:p>
          <a:p>
            <a:pPr algn="just">
              <a:buFont typeface="Arial" panose="020B0604020202020204" pitchFamily="34" charset="0"/>
              <a:buChar char="•"/>
            </a:pPr>
            <a:r>
              <a:rPr lang="en-US" b="1" i="0" dirty="0">
                <a:solidFill>
                  <a:srgbClr val="000000"/>
                </a:solidFill>
                <a:effectLst/>
                <a:latin typeface="inter-bold"/>
              </a:rPr>
              <a:t>Order support:</a:t>
            </a:r>
            <a:r>
              <a:rPr lang="en-US" b="0" i="0" dirty="0">
                <a:solidFill>
                  <a:srgbClr val="000000"/>
                </a:solidFill>
                <a:effectLst/>
                <a:latin typeface="inter-regular"/>
              </a:rPr>
              <a:t> It provides a check on the order of the method calls.</a:t>
            </a:r>
          </a:p>
          <a:p>
            <a:endParaRPr lang="en-IN" dirty="0"/>
          </a:p>
        </p:txBody>
      </p:sp>
    </p:spTree>
    <p:extLst>
      <p:ext uri="{BB962C8B-B14F-4D97-AF65-F5344CB8AC3E}">
        <p14:creationId xmlns:p14="http://schemas.microsoft.com/office/powerpoint/2010/main" val="45462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8CB4-8611-0F6B-6E97-4FE25FBC9407}"/>
              </a:ext>
            </a:extLst>
          </p:cNvPr>
          <p:cNvSpPr>
            <a:spLocks noGrp="1"/>
          </p:cNvSpPr>
          <p:nvPr>
            <p:ph type="title"/>
          </p:nvPr>
        </p:nvSpPr>
        <p:spPr/>
        <p:txBody>
          <a:bodyPr/>
          <a:lstStyle/>
          <a:p>
            <a:r>
              <a:rPr lang="en-IN" b="0" i="0" dirty="0">
                <a:solidFill>
                  <a:srgbClr val="610B38"/>
                </a:solidFill>
                <a:effectLst/>
                <a:latin typeface="erdana"/>
              </a:rPr>
              <a:t>Methods of Mockito</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08F2831-6BE6-BD83-4DA9-94294CD80399}"/>
              </a:ext>
            </a:extLst>
          </p:cNvPr>
          <p:cNvSpPr>
            <a:spLocks noGrp="1"/>
          </p:cNvSpPr>
          <p:nvPr>
            <p:ph idx="1"/>
          </p:nvPr>
        </p:nvSpPr>
        <p:spPr>
          <a:xfrm>
            <a:off x="677334" y="2070941"/>
            <a:ext cx="8596668" cy="3880773"/>
          </a:xfrm>
        </p:spPr>
        <p:txBody>
          <a:bodyPr>
            <a:normAutofit/>
          </a:bodyPr>
          <a:lstStyle/>
          <a:p>
            <a:r>
              <a:rPr lang="en-IN" b="0" i="0" dirty="0">
                <a:solidFill>
                  <a:srgbClr val="610B38"/>
                </a:solidFill>
                <a:effectLst/>
                <a:latin typeface="erdana"/>
              </a:rPr>
              <a:t>Mockito mock() method</a:t>
            </a:r>
          </a:p>
          <a:p>
            <a:pPr marL="0" indent="0">
              <a:buNone/>
            </a:pPr>
            <a:r>
              <a:rPr lang="en-US" b="0" i="0" dirty="0">
                <a:solidFill>
                  <a:srgbClr val="333333"/>
                </a:solidFill>
                <a:effectLst/>
                <a:latin typeface="inter-regular"/>
              </a:rPr>
              <a:t>               -It is used to create mock objects of a given class or interface.</a:t>
            </a:r>
          </a:p>
          <a:p>
            <a:pPr marL="0" indent="0">
              <a:buNone/>
            </a:pPr>
            <a:r>
              <a:rPr lang="en-IN" b="1" i="0" dirty="0">
                <a:solidFill>
                  <a:srgbClr val="000000"/>
                </a:solidFill>
                <a:effectLst/>
                <a:latin typeface="inter-bold"/>
              </a:rPr>
              <a:t>              Syntax:</a:t>
            </a:r>
            <a:r>
              <a:rPr lang="en-IN" b="0" i="0" dirty="0">
                <a:solidFill>
                  <a:srgbClr val="000000"/>
                </a:solidFill>
                <a:effectLst/>
                <a:latin typeface="inter-regular"/>
              </a:rPr>
              <a:t> &lt;T&gt; mock(Class&lt;T&gt; </a:t>
            </a:r>
            <a:r>
              <a:rPr lang="en-IN" b="0" i="0" dirty="0" err="1">
                <a:solidFill>
                  <a:srgbClr val="000000"/>
                </a:solidFill>
                <a:effectLst/>
                <a:latin typeface="inter-regular"/>
              </a:rPr>
              <a:t>classToMock</a:t>
            </a:r>
            <a:r>
              <a:rPr lang="en-IN" b="0" i="0" dirty="0">
                <a:solidFill>
                  <a:srgbClr val="000000"/>
                </a:solidFill>
                <a:effectLst/>
                <a:latin typeface="inter-regular"/>
              </a:rPr>
              <a:t>)</a:t>
            </a:r>
          </a:p>
          <a:p>
            <a:pPr marL="0" indent="0">
              <a:buNone/>
            </a:pPr>
            <a:r>
              <a:rPr lang="en-IN" dirty="0">
                <a:solidFill>
                  <a:srgbClr val="000000"/>
                </a:solidFill>
                <a:latin typeface="inter-regular"/>
              </a:rPr>
              <a:t>             Ex:  </a:t>
            </a:r>
            <a:r>
              <a:rPr lang="en-IN" b="0" i="0" dirty="0" err="1">
                <a:solidFill>
                  <a:srgbClr val="000000"/>
                </a:solidFill>
                <a:effectLst/>
                <a:latin typeface="inter-regular"/>
              </a:rPr>
              <a:t>StudentService</a:t>
            </a:r>
            <a:r>
              <a:rPr lang="en-IN" b="0" i="0" dirty="0">
                <a:solidFill>
                  <a:srgbClr val="000000"/>
                </a:solidFill>
                <a:effectLst/>
                <a:latin typeface="inter-regular"/>
              </a:rPr>
              <a:t> </a:t>
            </a:r>
            <a:r>
              <a:rPr lang="en-IN" b="0" i="0" dirty="0" err="1">
                <a:solidFill>
                  <a:srgbClr val="000000"/>
                </a:solidFill>
                <a:effectLst/>
                <a:latin typeface="inter-regular"/>
              </a:rPr>
              <a:t>mockService</a:t>
            </a:r>
            <a:r>
              <a:rPr lang="en-IN" b="0" i="0" dirty="0">
                <a:solidFill>
                  <a:srgbClr val="000000"/>
                </a:solidFill>
                <a:effectLst/>
                <a:latin typeface="inter-regular"/>
              </a:rPr>
              <a:t> = mock(</a:t>
            </a:r>
            <a:r>
              <a:rPr lang="en-IN" b="0" i="0" dirty="0" err="1">
                <a:solidFill>
                  <a:srgbClr val="000000"/>
                </a:solidFill>
                <a:effectLst/>
                <a:latin typeface="inter-regular"/>
              </a:rPr>
              <a:t>StudentService.</a:t>
            </a:r>
            <a:r>
              <a:rPr lang="en-IN" b="1" i="0" dirty="0" err="1">
                <a:solidFill>
                  <a:srgbClr val="006699"/>
                </a:solidFill>
                <a:effectLst/>
                <a:latin typeface="inter-regular"/>
              </a:rPr>
              <a:t>class</a:t>
            </a:r>
            <a:r>
              <a:rPr lang="en-IN" b="0" i="0" dirty="0">
                <a:solidFill>
                  <a:srgbClr val="000000"/>
                </a:solidFill>
                <a:effectLst/>
                <a:latin typeface="inter-regular"/>
              </a:rPr>
              <a:t>);  </a:t>
            </a:r>
            <a:endParaRPr lang="en-IN" b="0" i="0" dirty="0">
              <a:solidFill>
                <a:srgbClr val="610B38"/>
              </a:solidFill>
              <a:effectLst/>
              <a:latin typeface="erdana"/>
            </a:endParaRPr>
          </a:p>
          <a:p>
            <a:r>
              <a:rPr lang="en-IN" b="0" i="0" dirty="0">
                <a:solidFill>
                  <a:srgbClr val="610B38"/>
                </a:solidFill>
                <a:effectLst/>
                <a:latin typeface="erdana"/>
              </a:rPr>
              <a:t>Mockito when() method</a:t>
            </a:r>
          </a:p>
          <a:p>
            <a:pPr marL="0" indent="0">
              <a:buNone/>
            </a:pPr>
            <a:r>
              <a:rPr lang="en-IN" dirty="0">
                <a:solidFill>
                  <a:srgbClr val="610B38"/>
                </a:solidFill>
                <a:latin typeface="erdana"/>
              </a:rPr>
              <a:t>              </a:t>
            </a:r>
            <a:r>
              <a:rPr lang="en-US" b="0" i="0" dirty="0">
                <a:solidFill>
                  <a:srgbClr val="333333"/>
                </a:solidFill>
                <a:effectLst/>
                <a:latin typeface="inter-regular"/>
              </a:rPr>
              <a:t>It enables stubbing methods. It should be used when we want to mock to return specific values when particular methods are called. In simple terms</a:t>
            </a:r>
            <a:endParaRPr lang="en-IN" dirty="0">
              <a:solidFill>
                <a:srgbClr val="610B38"/>
              </a:solidFill>
              <a:latin typeface="erdana"/>
            </a:endParaRPr>
          </a:p>
          <a:p>
            <a:pPr marL="0" indent="0">
              <a:buNone/>
            </a:pPr>
            <a:r>
              <a:rPr lang="en-IN" b="0" i="0" dirty="0">
                <a:solidFill>
                  <a:srgbClr val="610B38"/>
                </a:solidFill>
                <a:effectLst/>
                <a:latin typeface="erdana"/>
              </a:rPr>
              <a:t>        </a:t>
            </a:r>
            <a:r>
              <a:rPr lang="en-US" b="1" i="0" dirty="0">
                <a:solidFill>
                  <a:srgbClr val="333333"/>
                </a:solidFill>
                <a:effectLst/>
                <a:latin typeface="inter-bold"/>
              </a:rPr>
              <a:t>Syntax: &lt;T&gt; when(T </a:t>
            </a:r>
            <a:r>
              <a:rPr lang="en-US" b="1" i="0" dirty="0" err="1">
                <a:solidFill>
                  <a:srgbClr val="333333"/>
                </a:solidFill>
                <a:effectLst/>
                <a:latin typeface="inter-bold"/>
              </a:rPr>
              <a:t>methodCall</a:t>
            </a:r>
            <a:r>
              <a:rPr lang="en-US" b="1" i="0" dirty="0">
                <a:solidFill>
                  <a:srgbClr val="333333"/>
                </a:solidFill>
                <a:effectLst/>
                <a:latin typeface="inter-bold"/>
              </a:rPr>
              <a:t>)</a:t>
            </a:r>
            <a:endParaRPr lang="en-IN" b="1" i="0" dirty="0">
              <a:solidFill>
                <a:srgbClr val="610B38"/>
              </a:solidFill>
              <a:effectLst/>
              <a:latin typeface="erdana"/>
            </a:endParaRPr>
          </a:p>
          <a:p>
            <a:pPr marL="0" indent="0">
              <a:buNone/>
            </a:pPr>
            <a:r>
              <a:rPr lang="en-IN" b="1" dirty="0">
                <a:solidFill>
                  <a:srgbClr val="610B38"/>
                </a:solidFill>
                <a:latin typeface="erdana"/>
              </a:rPr>
              <a:t>        Ex: </a:t>
            </a:r>
            <a:r>
              <a:rPr lang="en-US" b="0" i="0" dirty="0">
                <a:solidFill>
                  <a:srgbClr val="000000"/>
                </a:solidFill>
                <a:effectLst/>
                <a:latin typeface="inter-regular"/>
              </a:rPr>
              <a:t>when(</a:t>
            </a:r>
            <a:r>
              <a:rPr lang="en-US" b="0" i="0" dirty="0" err="1">
                <a:solidFill>
                  <a:srgbClr val="000000"/>
                </a:solidFill>
                <a:effectLst/>
                <a:latin typeface="inter-regular"/>
              </a:rPr>
              <a:t>mock.someCode</a:t>
            </a:r>
            <a:r>
              <a:rPr lang="en-US" b="0" i="0" dirty="0">
                <a:solidFill>
                  <a:srgbClr val="000000"/>
                </a:solidFill>
                <a:effectLst/>
                <a:latin typeface="inter-regular"/>
              </a:rPr>
              <a:t> ()).</a:t>
            </a:r>
            <a:r>
              <a:rPr lang="en-US" b="0" i="0" dirty="0" err="1">
                <a:solidFill>
                  <a:srgbClr val="000000"/>
                </a:solidFill>
                <a:effectLst/>
                <a:latin typeface="inter-regular"/>
              </a:rPr>
              <a:t>thenReturn</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 </a:t>
            </a:r>
            <a:endParaRPr lang="en-IN" b="0" i="0" dirty="0">
              <a:solidFill>
                <a:srgbClr val="610B38"/>
              </a:solidFill>
              <a:effectLst/>
              <a:latin typeface="erdana"/>
            </a:endParaRPr>
          </a:p>
          <a:p>
            <a:endParaRPr lang="en-IN" b="0" i="0" dirty="0">
              <a:solidFill>
                <a:srgbClr val="610B38"/>
              </a:solidFill>
              <a:effectLst/>
              <a:latin typeface="erdana"/>
            </a:endParaRPr>
          </a:p>
          <a:p>
            <a:pPr marL="0" indent="0">
              <a:buNone/>
            </a:pPr>
            <a:endParaRPr lang="en-IN" dirty="0"/>
          </a:p>
        </p:txBody>
      </p:sp>
    </p:spTree>
    <p:extLst>
      <p:ext uri="{BB962C8B-B14F-4D97-AF65-F5344CB8AC3E}">
        <p14:creationId xmlns:p14="http://schemas.microsoft.com/office/powerpoint/2010/main" val="25037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31252-6CE9-45E1-5D43-566E94C40BB4}"/>
              </a:ext>
            </a:extLst>
          </p:cNvPr>
          <p:cNvSpPr>
            <a:spLocks noGrp="1"/>
          </p:cNvSpPr>
          <p:nvPr>
            <p:ph idx="1"/>
          </p:nvPr>
        </p:nvSpPr>
        <p:spPr>
          <a:xfrm>
            <a:off x="524934" y="690378"/>
            <a:ext cx="8596668" cy="3880773"/>
          </a:xfrm>
        </p:spPr>
        <p:txBody>
          <a:bodyPr/>
          <a:lstStyle/>
          <a:p>
            <a:r>
              <a:rPr lang="en-IN" b="0" i="0" dirty="0">
                <a:solidFill>
                  <a:srgbClr val="610B38"/>
                </a:solidFill>
                <a:effectLst/>
                <a:latin typeface="erdana"/>
              </a:rPr>
              <a:t>Mockito spy() method</a:t>
            </a:r>
          </a:p>
          <a:p>
            <a:pPr marL="0" indent="0">
              <a:buNone/>
            </a:pPr>
            <a:r>
              <a:rPr lang="en-US" b="0" i="0" dirty="0">
                <a:solidFill>
                  <a:srgbClr val="333333"/>
                </a:solidFill>
                <a:effectLst/>
                <a:latin typeface="inter-regular"/>
              </a:rPr>
              <a:t>      Mockito provides a method to partially mock an object, which is known as    the </a:t>
            </a:r>
            <a:r>
              <a:rPr lang="en-US" b="1" i="0" dirty="0">
                <a:solidFill>
                  <a:srgbClr val="333333"/>
                </a:solidFill>
                <a:effectLst/>
                <a:latin typeface="inter-bold"/>
              </a:rPr>
              <a:t>spy</a:t>
            </a:r>
            <a:r>
              <a:rPr lang="en-US" b="0" i="0" dirty="0">
                <a:solidFill>
                  <a:srgbClr val="333333"/>
                </a:solidFill>
                <a:effectLst/>
                <a:latin typeface="inter-regular"/>
              </a:rPr>
              <a:t> method. When using the spy method, there exists a real object, and spies or stubs are created of that real object. If we don't stub a method using spy, it will call the real method behavior. The main function of the spy() method is that it overrides the specific methods of the real object. One of the functions of the spy() method is it verifies the invocation of a certain method.</a:t>
            </a:r>
          </a:p>
          <a:p>
            <a:pPr marL="0" indent="0">
              <a:buNone/>
            </a:pPr>
            <a:r>
              <a:rPr lang="en-US" dirty="0">
                <a:solidFill>
                  <a:srgbClr val="333333"/>
                </a:solidFill>
                <a:latin typeface="inter-regular"/>
              </a:rPr>
              <a:t>Ex: </a:t>
            </a:r>
            <a:r>
              <a:rPr lang="en-IN" b="0" i="0" dirty="0" err="1">
                <a:solidFill>
                  <a:srgbClr val="000000"/>
                </a:solidFill>
                <a:effectLst/>
                <a:latin typeface="inter-regular"/>
              </a:rPr>
              <a:t>StudentService</a:t>
            </a:r>
            <a:r>
              <a:rPr lang="en-IN" b="0" i="0" dirty="0">
                <a:solidFill>
                  <a:srgbClr val="000000"/>
                </a:solidFill>
                <a:effectLst/>
                <a:latin typeface="inter-regular"/>
              </a:rPr>
              <a:t>  </a:t>
            </a:r>
            <a:r>
              <a:rPr lang="en-IN" b="0" i="0" dirty="0" err="1">
                <a:solidFill>
                  <a:srgbClr val="000000"/>
                </a:solidFill>
                <a:effectLst/>
                <a:latin typeface="inter-regular"/>
              </a:rPr>
              <a:t>spyService</a:t>
            </a:r>
            <a:r>
              <a:rPr lang="en-IN" b="0" i="0" dirty="0">
                <a:solidFill>
                  <a:srgbClr val="000000"/>
                </a:solidFill>
                <a:effectLst/>
                <a:latin typeface="inter-regular"/>
              </a:rPr>
              <a:t>= spy(</a:t>
            </a:r>
            <a:r>
              <a:rPr lang="en-IN" b="0" i="0" dirty="0" err="1">
                <a:solidFill>
                  <a:srgbClr val="000000"/>
                </a:solidFill>
                <a:effectLst/>
                <a:latin typeface="inter-regular"/>
              </a:rPr>
              <a:t>StudentService.</a:t>
            </a:r>
            <a:r>
              <a:rPr lang="en-IN" b="1" i="0" dirty="0" err="1">
                <a:solidFill>
                  <a:srgbClr val="006699"/>
                </a:solidFill>
                <a:effectLst/>
                <a:latin typeface="inter-regular"/>
              </a:rPr>
              <a:t>class</a:t>
            </a: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321529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4A5-69CC-4E01-2CC6-18316ACA2AB1}"/>
              </a:ext>
            </a:extLst>
          </p:cNvPr>
          <p:cNvSpPr>
            <a:spLocks noGrp="1"/>
          </p:cNvSpPr>
          <p:nvPr>
            <p:ph type="ctrTitle"/>
          </p:nvPr>
        </p:nvSpPr>
        <p:spPr>
          <a:xfrm>
            <a:off x="1211232" y="1050863"/>
            <a:ext cx="7766936" cy="1646302"/>
          </a:xfrm>
        </p:spPr>
        <p:txBody>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E4B5B647-1C83-9CCA-D597-1E8177C88BB3}"/>
              </a:ext>
            </a:extLst>
          </p:cNvPr>
          <p:cNvSpPr>
            <a:spLocks noGrp="1"/>
          </p:cNvSpPr>
          <p:nvPr>
            <p:ph type="subTitle" idx="1"/>
          </p:nvPr>
        </p:nvSpPr>
        <p:spPr>
          <a:xfrm>
            <a:off x="969185" y="1746902"/>
            <a:ext cx="8443756" cy="3542273"/>
          </a:xfrm>
        </p:spPr>
        <p:txBody>
          <a:bodyPr>
            <a:noAutofit/>
          </a:bodyPr>
          <a:lstStyle/>
          <a:p>
            <a:pPr algn="l">
              <a:lnSpc>
                <a:spcPct val="107000"/>
              </a:lnSpc>
              <a:spcAft>
                <a:spcPts val="800"/>
              </a:spcAft>
            </a:pPr>
            <a:r>
              <a:rPr lang="en-IN" sz="1600" spc="-10"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Unlike previous versions of JUnit, JUnit 5 is composed of several different modules from three different sub-projects.</a:t>
            </a:r>
          </a:p>
          <a:p>
            <a:pPr algn="l">
              <a:lnSpc>
                <a:spcPct val="107000"/>
              </a:lnSpc>
              <a:spcAft>
                <a:spcPts val="800"/>
              </a:spcAft>
            </a:pPr>
            <a:r>
              <a:rPr lang="en-IN" sz="2000" b="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JUnit 5 = </a:t>
            </a:r>
            <a:r>
              <a:rPr lang="en-IN" sz="2000" b="1" i="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JUnit Platform</a:t>
            </a:r>
            <a:r>
              <a:rPr lang="en-IN" sz="2000" b="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 + </a:t>
            </a:r>
            <a:r>
              <a:rPr lang="en-IN" sz="2000" b="1" i="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JUnit Jupiter</a:t>
            </a:r>
            <a:r>
              <a:rPr lang="en-IN" sz="2000" b="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 + </a:t>
            </a:r>
            <a:r>
              <a:rPr lang="en-IN" sz="2000" b="1" i="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JUnit Vintage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520"/>
              </a:spcBef>
              <a:spcAft>
                <a:spcPts val="1560"/>
              </a:spcAft>
            </a:pPr>
            <a:r>
              <a:rPr lang="en-IN" b="0" dirty="0">
                <a:solidFill>
                  <a:srgbClr val="000000"/>
                </a:solidFill>
                <a:effectLst/>
                <a:latin typeface="Raleway" pitchFamily="2" charset="0"/>
                <a:ea typeface="Times New Roman" panose="02020603050405020304" pitchFamily="18" charset="0"/>
                <a:cs typeface="Times New Roman" panose="02020603050405020304" pitchFamily="18" charset="0"/>
              </a:rPr>
              <a:t>Architecture</a:t>
            </a:r>
            <a:endParaRPr lang="en-IN"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spcAft>
                <a:spcPts val="750"/>
              </a:spcAft>
            </a:pPr>
            <a:r>
              <a:rPr lang="en-IN" dirty="0">
                <a:solidFill>
                  <a:srgbClr val="000000"/>
                </a:solidFill>
                <a:effectLst/>
                <a:latin typeface="Raleway" pitchFamily="2" charset="0"/>
                <a:ea typeface="Times New Roman" panose="02020603050405020304" pitchFamily="18" charset="0"/>
              </a:rPr>
              <a:t>JUnit 5 comprises several different modules from three different sub-projects.</a:t>
            </a:r>
            <a:endParaRPr lang="en-IN" dirty="0">
              <a:effectLst/>
              <a:latin typeface="Times New Roman" panose="02020603050405020304" pitchFamily="18" charset="0"/>
              <a:ea typeface="Times New Roman" panose="02020603050405020304" pitchFamily="18" charset="0"/>
            </a:endParaRPr>
          </a:p>
          <a:p>
            <a:pPr algn="l"/>
            <a:endParaRPr lang="en-IN" sz="1200" dirty="0"/>
          </a:p>
        </p:txBody>
      </p:sp>
      <p:sp>
        <p:nvSpPr>
          <p:cNvPr id="4" name="Subtitle 2">
            <a:extLst>
              <a:ext uri="{FF2B5EF4-FFF2-40B4-BE49-F238E27FC236}">
                <a16:creationId xmlns:a16="http://schemas.microsoft.com/office/drawing/2014/main" id="{0E0383C9-E4B4-C57C-91FA-4E647AE61440}"/>
              </a:ext>
            </a:extLst>
          </p:cNvPr>
          <p:cNvSpPr txBox="1">
            <a:spLocks/>
          </p:cNvSpPr>
          <p:nvPr/>
        </p:nvSpPr>
        <p:spPr>
          <a:xfrm>
            <a:off x="872822" y="455985"/>
            <a:ext cx="8443756" cy="354227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en-IN" sz="1200" dirty="0"/>
          </a:p>
        </p:txBody>
      </p:sp>
      <p:sp>
        <p:nvSpPr>
          <p:cNvPr id="5" name="Subtitle 2">
            <a:extLst>
              <a:ext uri="{FF2B5EF4-FFF2-40B4-BE49-F238E27FC236}">
                <a16:creationId xmlns:a16="http://schemas.microsoft.com/office/drawing/2014/main" id="{E3E293EA-279B-95B0-8292-B1F334CD1DA7}"/>
              </a:ext>
            </a:extLst>
          </p:cNvPr>
          <p:cNvSpPr txBox="1">
            <a:spLocks/>
          </p:cNvSpPr>
          <p:nvPr/>
        </p:nvSpPr>
        <p:spPr>
          <a:xfrm>
            <a:off x="1211232" y="455985"/>
            <a:ext cx="8138956" cy="96043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07000"/>
              </a:lnSpc>
              <a:spcAft>
                <a:spcPts val="800"/>
              </a:spcAft>
            </a:pPr>
            <a:r>
              <a:rPr lang="en-IN" sz="3200" b="1" spc="-5" dirty="0">
                <a:solidFill>
                  <a:srgbClr val="0070C0"/>
                </a:solidFill>
                <a:latin typeface="Noto Serif" panose="02020600060500020200" pitchFamily="18" charset="0"/>
                <a:ea typeface="Times New Roman" panose="02020603050405020304" pitchFamily="18" charset="0"/>
                <a:cs typeface="Times New Roman" panose="02020603050405020304" pitchFamily="18" charset="0"/>
              </a:rPr>
              <a:t>JUnit 5</a:t>
            </a:r>
            <a:endParaRPr lang="en-IN" dirty="0">
              <a:solidFill>
                <a:srgbClr val="0070C0"/>
              </a:solidFill>
            </a:endParaRPr>
          </a:p>
        </p:txBody>
      </p:sp>
    </p:spTree>
    <p:extLst>
      <p:ext uri="{BB962C8B-B14F-4D97-AF65-F5344CB8AC3E}">
        <p14:creationId xmlns:p14="http://schemas.microsoft.com/office/powerpoint/2010/main" val="386044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FDA0-5BA1-D9C6-5F8F-015B31068E75}"/>
              </a:ext>
            </a:extLst>
          </p:cNvPr>
          <p:cNvSpPr>
            <a:spLocks noGrp="1"/>
          </p:cNvSpPr>
          <p:nvPr>
            <p:ph type="title"/>
          </p:nvPr>
        </p:nvSpPr>
        <p:spPr>
          <a:xfrm>
            <a:off x="838200" y="365125"/>
            <a:ext cx="10515600" cy="755463"/>
          </a:xfrm>
        </p:spPr>
        <p:txBody>
          <a:bodyPr/>
          <a:lstStyle/>
          <a:p>
            <a:r>
              <a:rPr lang="en-IN" sz="1800" b="0" dirty="0">
                <a:solidFill>
                  <a:srgbClr val="000000"/>
                </a:solidFill>
                <a:effectLst/>
                <a:latin typeface="Raleway" pitchFamily="2" charset="0"/>
                <a:ea typeface="Calibri" panose="020F0502020204030204" pitchFamily="34" charset="0"/>
                <a:cs typeface="Times New Roman" panose="02020603050405020304" pitchFamily="18" charset="0"/>
              </a:rPr>
              <a:t>JUnit Platform</a:t>
            </a:r>
            <a:endParaRPr lang="en-IN" dirty="0"/>
          </a:p>
        </p:txBody>
      </p:sp>
      <p:sp>
        <p:nvSpPr>
          <p:cNvPr id="3" name="Content Placeholder 2">
            <a:extLst>
              <a:ext uri="{FF2B5EF4-FFF2-40B4-BE49-F238E27FC236}">
                <a16:creationId xmlns:a16="http://schemas.microsoft.com/office/drawing/2014/main" id="{C0C4B24A-C8B2-458B-A9DB-56D75B592727}"/>
              </a:ext>
            </a:extLst>
          </p:cNvPr>
          <p:cNvSpPr>
            <a:spLocks noGrp="1"/>
          </p:cNvSpPr>
          <p:nvPr>
            <p:ph idx="1"/>
          </p:nvPr>
        </p:nvSpPr>
        <p:spPr>
          <a:xfrm>
            <a:off x="1089211" y="1316014"/>
            <a:ext cx="10515600" cy="2082987"/>
          </a:xfrm>
        </p:spPr>
        <p:txBody>
          <a:bodyPr>
            <a:normAutofit fontScale="92500" lnSpcReduction="10000"/>
          </a:bodyPr>
          <a:lstStyle/>
          <a:p>
            <a:pPr>
              <a:spcAft>
                <a:spcPts val="750"/>
              </a:spcAft>
            </a:pPr>
            <a:r>
              <a:rPr lang="en-IN" sz="1800" dirty="0">
                <a:solidFill>
                  <a:srgbClr val="000000"/>
                </a:solidFill>
                <a:effectLst/>
                <a:latin typeface="Raleway" pitchFamily="2" charset="0"/>
                <a:ea typeface="Times New Roman" panose="02020603050405020304" pitchFamily="18" charset="0"/>
              </a:rPr>
              <a:t>The platform is responsible for launching testing frameworks on the JVM. It defines a stable and powerful interface between JUnit and its clients, such as build tools.</a:t>
            </a:r>
            <a:endParaRPr lang="en-IN" sz="1800" dirty="0">
              <a:effectLst/>
              <a:latin typeface="Times New Roman" panose="02020603050405020304" pitchFamily="18" charset="0"/>
              <a:ea typeface="Times New Roman" panose="02020603050405020304" pitchFamily="18" charset="0"/>
            </a:endParaRPr>
          </a:p>
          <a:p>
            <a:pPr algn="l">
              <a:spcAft>
                <a:spcPts val="750"/>
              </a:spcAft>
            </a:pPr>
            <a:r>
              <a:rPr lang="en-IN" sz="1800" dirty="0">
                <a:solidFill>
                  <a:srgbClr val="000000"/>
                </a:solidFill>
                <a:effectLst/>
                <a:latin typeface="Raleway" pitchFamily="2" charset="0"/>
                <a:ea typeface="Times New Roman" panose="02020603050405020304" pitchFamily="18" charset="0"/>
              </a:rPr>
              <a:t>The platform easily integrates clients with JUnit to discover and execute tests.</a:t>
            </a:r>
            <a:endParaRPr lang="en-IN" sz="1800" dirty="0">
              <a:effectLst/>
              <a:latin typeface="Times New Roman" panose="02020603050405020304" pitchFamily="18" charset="0"/>
              <a:ea typeface="Times New Roman" panose="02020603050405020304" pitchFamily="18" charset="0"/>
            </a:endParaRPr>
          </a:p>
          <a:p>
            <a:pPr algn="l">
              <a:spcAft>
                <a:spcPts val="750"/>
              </a:spcAft>
            </a:pPr>
            <a:r>
              <a:rPr lang="en-IN" sz="1800" dirty="0">
                <a:solidFill>
                  <a:srgbClr val="000000"/>
                </a:solidFill>
                <a:effectLst/>
                <a:latin typeface="Raleway" pitchFamily="2" charset="0"/>
                <a:ea typeface="Times New Roman" panose="02020603050405020304" pitchFamily="18" charset="0"/>
              </a:rPr>
              <a:t>It also defines the </a:t>
            </a:r>
            <a:r>
              <a:rPr lang="en-IN" sz="1800" u="sng" dirty="0" err="1">
                <a:solidFill>
                  <a:srgbClr val="267438"/>
                </a:solidFill>
                <a:effectLst/>
                <a:latin typeface="Raleway" pitchFamily="2" charset="0"/>
                <a:ea typeface="Times New Roman" panose="02020603050405020304" pitchFamily="18" charset="0"/>
                <a:hlinkClick r:id="rId2"/>
              </a:rPr>
              <a:t>TestEngine</a:t>
            </a:r>
            <a:r>
              <a:rPr lang="en-IN" sz="1800" dirty="0">
                <a:solidFill>
                  <a:srgbClr val="000000"/>
                </a:solidFill>
                <a:effectLst/>
                <a:latin typeface="Raleway" pitchFamily="2" charset="0"/>
                <a:ea typeface="Times New Roman" panose="02020603050405020304" pitchFamily="18" charset="0"/>
              </a:rPr>
              <a:t> API for developing a testing framework that runs on the JUnit platform. By implementing a custom </a:t>
            </a:r>
            <a:r>
              <a:rPr lang="en-IN" sz="1800" dirty="0" err="1">
                <a:solidFill>
                  <a:srgbClr val="000000"/>
                </a:solidFill>
                <a:effectLst/>
                <a:latin typeface="Raleway" pitchFamily="2" charset="0"/>
                <a:ea typeface="Times New Roman" panose="02020603050405020304" pitchFamily="18" charset="0"/>
              </a:rPr>
              <a:t>TestEngine</a:t>
            </a:r>
            <a:r>
              <a:rPr lang="en-IN" sz="1800" dirty="0">
                <a:solidFill>
                  <a:srgbClr val="000000"/>
                </a:solidFill>
                <a:effectLst/>
                <a:latin typeface="Raleway" pitchFamily="2" charset="0"/>
                <a:ea typeface="Times New Roman" panose="02020603050405020304" pitchFamily="18" charset="0"/>
              </a:rPr>
              <a:t>, we can plug 3rd party testing libraries directly into JUnit.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B8798FD7-38BC-4B54-D066-F81E22F43A28}"/>
              </a:ext>
            </a:extLst>
          </p:cNvPr>
          <p:cNvSpPr txBox="1">
            <a:spLocks/>
          </p:cNvSpPr>
          <p:nvPr/>
        </p:nvSpPr>
        <p:spPr>
          <a:xfrm>
            <a:off x="757516" y="3111641"/>
            <a:ext cx="10515600" cy="8063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0" dirty="0">
                <a:solidFill>
                  <a:srgbClr val="000000"/>
                </a:solidFill>
                <a:effectLst/>
                <a:latin typeface="Raleway" pitchFamily="2" charset="0"/>
                <a:ea typeface="Calibri" panose="020F0502020204030204" pitchFamily="34" charset="0"/>
                <a:cs typeface="Times New Roman" panose="02020603050405020304" pitchFamily="18" charset="0"/>
              </a:rPr>
              <a:t>JUnit Jupiter</a:t>
            </a:r>
            <a:endParaRPr lang="en-IN" dirty="0"/>
          </a:p>
        </p:txBody>
      </p:sp>
      <p:sp>
        <p:nvSpPr>
          <p:cNvPr id="6" name="Content Placeholder 2">
            <a:extLst>
              <a:ext uri="{FF2B5EF4-FFF2-40B4-BE49-F238E27FC236}">
                <a16:creationId xmlns:a16="http://schemas.microsoft.com/office/drawing/2014/main" id="{2967C138-3AA6-B242-1CF5-D6F73AA92E7D}"/>
              </a:ext>
            </a:extLst>
          </p:cNvPr>
          <p:cNvSpPr txBox="1">
            <a:spLocks/>
          </p:cNvSpPr>
          <p:nvPr/>
        </p:nvSpPr>
        <p:spPr>
          <a:xfrm>
            <a:off x="918884" y="3886203"/>
            <a:ext cx="10515600" cy="735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This module includes new programming and extension models for writing tests in JUnit 5</a:t>
            </a:r>
            <a:endParaRPr lang="en-IN" dirty="0"/>
          </a:p>
        </p:txBody>
      </p:sp>
      <p:sp>
        <p:nvSpPr>
          <p:cNvPr id="7" name="Title 1">
            <a:extLst>
              <a:ext uri="{FF2B5EF4-FFF2-40B4-BE49-F238E27FC236}">
                <a16:creationId xmlns:a16="http://schemas.microsoft.com/office/drawing/2014/main" id="{25563D58-E069-BD01-966A-9169D6B37164}"/>
              </a:ext>
            </a:extLst>
          </p:cNvPr>
          <p:cNvSpPr txBox="1">
            <a:spLocks/>
          </p:cNvSpPr>
          <p:nvPr/>
        </p:nvSpPr>
        <p:spPr>
          <a:xfrm>
            <a:off x="838200" y="4262249"/>
            <a:ext cx="10515600" cy="755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dirty="0">
                <a:solidFill>
                  <a:srgbClr val="000000"/>
                </a:solidFill>
                <a:latin typeface="Raleway" pitchFamily="2" charset="0"/>
                <a:ea typeface="Calibri" panose="020F0502020204030204" pitchFamily="34" charset="0"/>
                <a:cs typeface="Times New Roman" panose="02020603050405020304" pitchFamily="18" charset="0"/>
              </a:rPr>
              <a:t>JUnit Vintage</a:t>
            </a:r>
            <a:endParaRPr lang="en-IN" dirty="0"/>
          </a:p>
        </p:txBody>
      </p:sp>
      <p:sp>
        <p:nvSpPr>
          <p:cNvPr id="8" name="Content Placeholder 2">
            <a:extLst>
              <a:ext uri="{FF2B5EF4-FFF2-40B4-BE49-F238E27FC236}">
                <a16:creationId xmlns:a16="http://schemas.microsoft.com/office/drawing/2014/main" id="{D23EE9A7-54D1-9335-476C-2569E4936997}"/>
              </a:ext>
            </a:extLst>
          </p:cNvPr>
          <p:cNvSpPr txBox="1">
            <a:spLocks/>
          </p:cNvSpPr>
          <p:nvPr/>
        </p:nvSpPr>
        <p:spPr>
          <a:xfrm>
            <a:off x="878540" y="4966307"/>
            <a:ext cx="10515600" cy="735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JUnit Vintage supports running tests based on JUnit 3 and JUnit 4 on the JUnit 5 platform</a:t>
            </a:r>
            <a:endParaRPr lang="en-IN" dirty="0"/>
          </a:p>
        </p:txBody>
      </p:sp>
    </p:spTree>
    <p:extLst>
      <p:ext uri="{BB962C8B-B14F-4D97-AF65-F5344CB8AC3E}">
        <p14:creationId xmlns:p14="http://schemas.microsoft.com/office/powerpoint/2010/main" val="424079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964F1B7-96AD-B990-C8EF-F56146CD7BA4}"/>
              </a:ext>
            </a:extLst>
          </p:cNvPr>
          <p:cNvSpPr>
            <a:spLocks noGrp="1" noChangeArrowheads="1"/>
          </p:cNvSpPr>
          <p:nvPr>
            <p:ph type="title"/>
          </p:nvPr>
        </p:nvSpPr>
        <p:spPr bwMode="auto">
          <a:xfrm>
            <a:off x="838200" y="843242"/>
            <a:ext cx="5065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aleway" pitchFamily="2" charset="0"/>
                <a:ea typeface="Times New Roman" panose="02020603050405020304" pitchFamily="18" charset="0"/>
              </a:rPr>
              <a:t>New annotations in comparison to JUnit 4 are: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22BC74CC-92F1-4FAF-89D5-C6ED7B586D78}"/>
              </a:ext>
            </a:extLst>
          </p:cNvPr>
          <p:cNvSpPr>
            <a:spLocks noGrp="1"/>
          </p:cNvSpPr>
          <p:nvPr>
            <p:ph idx="1"/>
          </p:nvPr>
        </p:nvSpPr>
        <p:spPr/>
        <p:txBody>
          <a:bodyPr>
            <a:normAutofit fontScale="62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@TestFactory</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 denotes a method that's a test factory for dynamic tests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@DisplayName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defines a custom display name for a test class or a test method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@Nested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denotes that the annotated class is a nested, non-static test class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@Tag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declares tags for filtering tests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@BeforeEach –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denotes that the annotated method will be executed before each test method (previously </a:t>
            </a: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@Before</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@AfterEach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denotes that the annotated method will be executed after each test method (previously </a:t>
            </a: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@After</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@BeforeAll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denotes that the annotated method will be executed before all test methods in the current class (previously </a:t>
            </a: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@BeforeClass</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@AfterAll</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 denotes that the annotated method will be executed after all test methods in the current class (previously </a:t>
            </a: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@AfterClass</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@Disable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disables a test class or method (previously </a:t>
            </a: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@Ignore</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190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9E44-253B-0041-DA0B-45F69BAB07A7}"/>
              </a:ext>
            </a:extLst>
          </p:cNvPr>
          <p:cNvSpPr>
            <a:spLocks noGrp="1"/>
          </p:cNvSpPr>
          <p:nvPr>
            <p:ph type="title"/>
          </p:nvPr>
        </p:nvSpPr>
        <p:spPr/>
        <p:txBody>
          <a:bodyPr/>
          <a:lstStyle/>
          <a:p>
            <a:r>
              <a:rPr lang="en-IN" sz="1800" b="0" dirty="0">
                <a:solidFill>
                  <a:srgbClr val="000000"/>
                </a:solidFill>
                <a:effectLst/>
                <a:latin typeface="Raleway" pitchFamily="2" charset="0"/>
                <a:ea typeface="Calibri" panose="020F0502020204030204" pitchFamily="34" charset="0"/>
                <a:cs typeface="Times New Roman" panose="02020603050405020304" pitchFamily="18" charset="0"/>
              </a:rPr>
              <a:t>Basic Annotations</a:t>
            </a:r>
            <a:endParaRPr lang="en-IN" dirty="0"/>
          </a:p>
        </p:txBody>
      </p:sp>
      <p:sp>
        <p:nvSpPr>
          <p:cNvPr id="4" name="Rectangle 1">
            <a:extLst>
              <a:ext uri="{FF2B5EF4-FFF2-40B4-BE49-F238E27FC236}">
                <a16:creationId xmlns:a16="http://schemas.microsoft.com/office/drawing/2014/main" id="{54AB2EC3-BC41-FA9B-2866-3E11AEF4A86A}"/>
              </a:ext>
            </a:extLst>
          </p:cNvPr>
          <p:cNvSpPr>
            <a:spLocks noGrp="1" noChangeArrowheads="1"/>
          </p:cNvSpPr>
          <p:nvPr>
            <p:ph idx="1"/>
          </p:nvPr>
        </p:nvSpPr>
        <p:spPr bwMode="auto">
          <a:xfrm>
            <a:off x="838200" y="1323621"/>
            <a:ext cx="9704295" cy="4955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20574" rIns="9144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rgbClr val="000000"/>
                </a:solidFill>
                <a:effectLst/>
                <a:latin typeface="Raleway" pitchFamily="2" charset="0"/>
                <a:ea typeface="Times New Roman" panose="02020603050405020304" pitchFamily="18" charset="0"/>
              </a:rPr>
              <a:t>@BeforeAll</a:t>
            </a:r>
            <a:r>
              <a:rPr kumimoji="0" lang="en-US" altLang="en-US" sz="2400" b="1" i="0" u="none" strike="noStrike" cap="none" normalizeH="0" baseline="0" dirty="0">
                <a:ln>
                  <a:noFill/>
                </a:ln>
                <a:solidFill>
                  <a:srgbClr val="000000"/>
                </a:solidFill>
                <a:effectLst/>
                <a:latin typeface="Raleway" pitchFamily="2" charset="0"/>
                <a:ea typeface="Times New Roman" panose="02020603050405020304" pitchFamily="18" charset="0"/>
              </a:rPr>
              <a:t> and </a:t>
            </a:r>
            <a:r>
              <a:rPr kumimoji="0" lang="en-US" altLang="en-US" sz="2400" b="1" i="1" u="none" strike="noStrike" cap="none" normalizeH="0" baseline="0" dirty="0">
                <a:ln>
                  <a:noFill/>
                </a:ln>
                <a:solidFill>
                  <a:srgbClr val="000000"/>
                </a:solidFill>
                <a:effectLst/>
                <a:latin typeface="Raleway" pitchFamily="2" charset="0"/>
                <a:ea typeface="Times New Roman" panose="02020603050405020304" pitchFamily="18" charset="0"/>
              </a:rPr>
              <a:t>@BeforeEach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Raleway" pitchFamily="2" charset="0"/>
                <a:ea typeface="Times New Roman" panose="02020603050405020304" pitchFamily="18" charset="0"/>
              </a:rPr>
              <a:t>Below is an example of the simple code to be executed before the main test 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@BeforeAll</a:t>
            </a:r>
            <a:r>
              <a:rPr kumimoji="0" lang="en-US" altLang="en-US" sz="12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static</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setup</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log.info(</a:t>
            </a:r>
            <a:r>
              <a:rPr kumimoji="0" lang="en-US" altLang="en-US" sz="12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BeforeAll</a:t>
            </a:r>
            <a:r>
              <a:rPr kumimoji="0" lang="en-US" altLang="en-US" sz="12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 - executes once before all test methods in this class"</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@BeforeEach</a:t>
            </a:r>
            <a:r>
              <a:rPr kumimoji="0" lang="en-US" altLang="en-US" sz="12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init</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log.info(</a:t>
            </a:r>
            <a:r>
              <a:rPr kumimoji="0" lang="en-US" altLang="en-US" sz="12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BeforeEach</a:t>
            </a:r>
            <a:r>
              <a:rPr kumimoji="0" lang="en-US" altLang="en-US" sz="12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 - executes before each test method in this class"</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It's important to note that the method with the</a:t>
            </a: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6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@BeforeAll</a:t>
            </a:r>
            <a:r>
              <a:rPr kumimoji="0" lang="en-US" altLang="en-US" sz="1600" b="0" i="1"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annotation needs to be static,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otherwise the code won't compile.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919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F7B024C-F679-3EA2-6A7D-659DFE545C3D}"/>
              </a:ext>
            </a:extLst>
          </p:cNvPr>
          <p:cNvSpPr>
            <a:spLocks noGrp="1" noChangeArrowheads="1"/>
          </p:cNvSpPr>
          <p:nvPr>
            <p:ph idx="1"/>
          </p:nvPr>
        </p:nvSpPr>
        <p:spPr bwMode="auto">
          <a:xfrm>
            <a:off x="703729" y="-285947"/>
            <a:ext cx="9659471" cy="5571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20574" rIns="9144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solidFill>
                  <a:srgbClr val="000000"/>
                </a:solidFill>
                <a:effectLst/>
                <a:latin typeface="Raleway" pitchFamily="2" charset="0"/>
                <a:ea typeface="Times New Roman" panose="02020603050405020304" pitchFamily="18" charset="0"/>
              </a:rPr>
              <a:t>@AfterEach</a:t>
            </a:r>
            <a:r>
              <a:rPr kumimoji="0" lang="en-US" altLang="en-US" sz="3200" b="1" i="0" u="none" strike="noStrike" cap="none" normalizeH="0" baseline="0" dirty="0">
                <a:ln>
                  <a:noFill/>
                </a:ln>
                <a:solidFill>
                  <a:srgbClr val="000000"/>
                </a:solidFill>
                <a:effectLst/>
                <a:latin typeface="Raleway" pitchFamily="2" charset="0"/>
                <a:ea typeface="Times New Roman" panose="02020603050405020304" pitchFamily="18" charset="0"/>
              </a:rPr>
              <a:t> and </a:t>
            </a:r>
            <a:r>
              <a:rPr kumimoji="0" lang="en-US" altLang="en-US" sz="3200" b="1" i="1" u="none" strike="noStrike" cap="none" normalizeH="0" baseline="0" dirty="0">
                <a:ln>
                  <a:noFill/>
                </a:ln>
                <a:solidFill>
                  <a:srgbClr val="000000"/>
                </a:solidFill>
                <a:effectLst/>
                <a:latin typeface="Raleway" pitchFamily="2" charset="0"/>
                <a:ea typeface="Times New Roman" panose="02020603050405020304" pitchFamily="18" charset="0"/>
              </a:rPr>
              <a:t>@AfterAll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Raleway" pitchFamily="2" charset="0"/>
                <a:ea typeface="Times New Roman" panose="02020603050405020304" pitchFamily="18" charset="0"/>
              </a:rPr>
              <a:t>Finally, let's discuss the methods connected to operations after test execution: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@AfterEach</a:t>
            </a:r>
            <a:r>
              <a:rPr kumimoji="0" lang="en-US" altLang="en-US" sz="16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err="1">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tearDown</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log.info(</a:t>
            </a:r>
            <a:r>
              <a:rPr kumimoji="0" lang="en-US" altLang="en-US" sz="16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AfterEach</a:t>
            </a:r>
            <a:r>
              <a:rPr kumimoji="0" lang="en-US" altLang="en-US" sz="16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 - executed after each test method."</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@AfterAll </a:t>
            </a:r>
            <a:r>
              <a:rPr kumimoji="0" lang="en-US" altLang="en-US" sz="16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static</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done</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log.info(</a:t>
            </a:r>
            <a:r>
              <a:rPr kumimoji="0" lang="en-US" altLang="en-US" sz="16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AfterAll</a:t>
            </a:r>
            <a:r>
              <a:rPr kumimoji="0" lang="en-US" altLang="en-US" sz="16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 - executed after all test methods."</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Please note that the method with</a:t>
            </a:r>
            <a:r>
              <a:rPr kumimoji="0" lang="en-US"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@AfterAll</a:t>
            </a:r>
            <a:r>
              <a:rPr kumimoji="0" lang="en-US"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also needs to be a static method.</a:t>
            </a:r>
            <a:endPar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720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A640-0B13-A45A-06A5-F4A54F0A7D63}"/>
              </a:ext>
            </a:extLst>
          </p:cNvPr>
          <p:cNvSpPr>
            <a:spLocks noGrp="1"/>
          </p:cNvSpPr>
          <p:nvPr>
            <p:ph type="title"/>
          </p:nvPr>
        </p:nvSpPr>
        <p:spPr/>
        <p:txBody>
          <a:bodyPr/>
          <a:lstStyle/>
          <a:p>
            <a:r>
              <a:rPr lang="en-IN" sz="1800" b="0" dirty="0">
                <a:solidFill>
                  <a:srgbClr val="000000"/>
                </a:solidFill>
                <a:effectLst/>
                <a:latin typeface="Raleway" pitchFamily="2" charset="0"/>
                <a:ea typeface="Calibri" panose="020F0502020204030204" pitchFamily="34" charset="0"/>
                <a:cs typeface="Times New Roman" panose="02020603050405020304" pitchFamily="18" charset="0"/>
              </a:rPr>
              <a:t>Test Suites</a:t>
            </a:r>
            <a:endParaRPr lang="en-IN" dirty="0"/>
          </a:p>
        </p:txBody>
      </p:sp>
      <p:sp>
        <p:nvSpPr>
          <p:cNvPr id="4" name="Rectangle 1">
            <a:extLst>
              <a:ext uri="{FF2B5EF4-FFF2-40B4-BE49-F238E27FC236}">
                <a16:creationId xmlns:a16="http://schemas.microsoft.com/office/drawing/2014/main" id="{0DF1962A-83BB-04AE-A4A3-FEABFC40948B}"/>
              </a:ext>
            </a:extLst>
          </p:cNvPr>
          <p:cNvSpPr>
            <a:spLocks noGrp="1" noChangeArrowheads="1"/>
          </p:cNvSpPr>
          <p:nvPr>
            <p:ph idx="1"/>
          </p:nvPr>
        </p:nvSpPr>
        <p:spPr bwMode="auto">
          <a:xfrm>
            <a:off x="1053353" y="1942406"/>
            <a:ext cx="8906435"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Test Suites will help you run aggerated test cases.</a:t>
            </a:r>
            <a:endParaRPr kumimoji="0" lang="en-US" altLang="en-US" sz="14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@Suite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@SelectPackages("com.dizzy")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@includeTag(“taxs")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public</a:t>
            </a:r>
            <a:r>
              <a:rPr kumimoji="0" lang="en-US" altLang="en-US" sz="14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class</a:t>
            </a:r>
            <a:r>
              <a:rPr kumimoji="0" lang="en-US" altLang="en-US" sz="14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AllUnitTest</a:t>
            </a:r>
            <a:r>
              <a:rPr kumimoji="0" lang="en-US" altLang="en-US" sz="14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@SelectPackage</a:t>
            </a:r>
            <a:r>
              <a:rPr kumimoji="0" lang="en-US" altLang="en-US" sz="18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is used to specify the names of packages to be selected when running a test suite.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In our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Raleway" pitchFamily="2" charset="0"/>
                <a:ea typeface="Times New Roman" panose="02020603050405020304" pitchFamily="18" charset="0"/>
                <a:cs typeface="Courier New" panose="02070309020205020404" pitchFamily="49" charset="0"/>
              </a:rPr>
              <a:t>@includeTag will helps to select testcases based on tag names.</a:t>
            </a:r>
            <a:endParaRPr kumimoji="0" lang="en-US" altLang="en-US" sz="18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88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1BFE-773C-D1BC-65CC-0FF24A8413B5}"/>
              </a:ext>
            </a:extLst>
          </p:cNvPr>
          <p:cNvSpPr>
            <a:spLocks noGrp="1"/>
          </p:cNvSpPr>
          <p:nvPr>
            <p:ph type="title"/>
          </p:nvPr>
        </p:nvSpPr>
        <p:spPr/>
        <p:txBody>
          <a:bodyPr/>
          <a:lstStyle/>
          <a:p>
            <a:r>
              <a:rPr lang="en-IN" sz="1800" b="0" dirty="0">
                <a:solidFill>
                  <a:srgbClr val="000000"/>
                </a:solidFill>
                <a:effectLst/>
                <a:latin typeface="Raleway" pitchFamily="2" charset="0"/>
                <a:ea typeface="Times New Roman" panose="02020603050405020304" pitchFamily="18" charset="0"/>
                <a:cs typeface="Times New Roman" panose="02020603050405020304" pitchFamily="18" charset="0"/>
              </a:rPr>
              <a:t>Dynamic Tests</a:t>
            </a:r>
            <a:endParaRPr lang="en-IN" dirty="0"/>
          </a:p>
        </p:txBody>
      </p:sp>
      <p:sp>
        <p:nvSpPr>
          <p:cNvPr id="4" name="Rectangle 1">
            <a:extLst>
              <a:ext uri="{FF2B5EF4-FFF2-40B4-BE49-F238E27FC236}">
                <a16:creationId xmlns:a16="http://schemas.microsoft.com/office/drawing/2014/main" id="{80E8741A-9954-721C-12D8-D5D96F6AA21C}"/>
              </a:ext>
            </a:extLst>
          </p:cNvPr>
          <p:cNvSpPr>
            <a:spLocks noGrp="1" noChangeArrowheads="1"/>
          </p:cNvSpPr>
          <p:nvPr>
            <p:ph idx="1"/>
          </p:nvPr>
        </p:nvSpPr>
        <p:spPr bwMode="auto">
          <a:xfrm>
            <a:off x="677334" y="1608173"/>
            <a:ext cx="11446164" cy="50372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rPr>
              <a:t>The last topic that we want to introduce is JUnit 5's Dynamic Tests feature, which allows us to declare and run test cases generated at run-</a:t>
            </a:r>
            <a:r>
              <a:rPr kumimoji="0" lang="en-US" altLang="en-US" sz="1400" b="0" i="0" u="none" strike="noStrike" cap="none" normalizeH="0" baseline="0" dirty="0" err="1">
                <a:ln>
                  <a:noFill/>
                </a:ln>
                <a:solidFill>
                  <a:srgbClr val="000000"/>
                </a:solidFill>
                <a:effectLst/>
                <a:latin typeface="Raleway" pitchFamily="2" charset="0"/>
                <a:ea typeface="Times New Roman" panose="02020603050405020304" pitchFamily="18" charset="0"/>
              </a:rPr>
              <a:t>time.Contrary</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rPr>
              <a:t> to Static Tests, which define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rPr>
              <a:t> fixed number of test cases at the compile time, Dynamic Tests allow us to define the test cases dynamically in the runtime.</a:t>
            </a:r>
            <a:endParaRPr kumimoji="0" lang="en-US" altLang="en-US"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rPr>
              <a:t>Dynamic tests can be generated by a factory method annotated with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rPr>
              <a:t>@TestFactory.</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rPr>
              <a:t> Let's have a look at the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endParaRPr>
          </a:p>
          <a:p>
            <a:pPr marL="0" indent="0">
              <a:buNone/>
            </a:pPr>
            <a:r>
              <a:rPr lang="en-IN" sz="1400" dirty="0">
                <a:solidFill>
                  <a:srgbClr val="646464"/>
                </a:solidFill>
                <a:effectLst/>
                <a:latin typeface="Courier New" panose="02070309020205020404" pitchFamily="49" charset="0"/>
              </a:rPr>
              <a:t>@TestFactory</a:t>
            </a:r>
            <a:endParaRPr lang="en-IN" sz="1400" dirty="0">
              <a:solidFill>
                <a:srgbClr val="000000"/>
              </a:solidFill>
              <a:effectLst/>
              <a:latin typeface="Courier New" panose="02070309020205020404" pitchFamily="49" charset="0"/>
            </a:endParaRPr>
          </a:p>
          <a:p>
            <a:pPr marL="0" indent="0">
              <a:buNone/>
            </a:pPr>
            <a:r>
              <a:rPr lang="en-IN" sz="1400" dirty="0">
                <a:solidFill>
                  <a:srgbClr val="000000"/>
                </a:solidFill>
                <a:effectLst/>
                <a:latin typeface="Courier New" panose="02070309020205020404" pitchFamily="49" charset="0"/>
              </a:rPr>
              <a:t>Iterator&lt;</a:t>
            </a:r>
            <a:r>
              <a:rPr lang="en-IN" sz="1400" dirty="0" err="1">
                <a:solidFill>
                  <a:srgbClr val="000000"/>
                </a:solidFill>
                <a:effectLst/>
                <a:latin typeface="Courier New" panose="02070309020205020404" pitchFamily="49" charset="0"/>
              </a:rPr>
              <a:t>DynamicTest</a:t>
            </a:r>
            <a:r>
              <a:rPr lang="en-IN" sz="1400" dirty="0">
                <a:solidFill>
                  <a:srgbClr val="000000"/>
                </a:solidFill>
                <a:effectLst/>
                <a:latin typeface="Courier New" panose="02070309020205020404" pitchFamily="49" charset="0"/>
              </a:rPr>
              <a:t>&gt; </a:t>
            </a:r>
            <a:r>
              <a:rPr lang="en-IN" sz="1400" dirty="0" err="1">
                <a:solidFill>
                  <a:srgbClr val="000000"/>
                </a:solidFill>
                <a:effectLst/>
                <a:latin typeface="Courier New" panose="02070309020205020404" pitchFamily="49" charset="0"/>
              </a:rPr>
              <a:t>dynamicTestsWithIterator</a:t>
            </a:r>
            <a:r>
              <a:rPr lang="en-IN" sz="1400" dirty="0">
                <a:solidFill>
                  <a:srgbClr val="000000"/>
                </a:solidFill>
                <a:effectLst/>
                <a:latin typeface="Courier New" panose="02070309020205020404" pitchFamily="49" charset="0"/>
              </a:rPr>
              <a:t>() {</a:t>
            </a:r>
          </a:p>
          <a:p>
            <a:pPr marL="0" indent="0">
              <a:buNone/>
            </a:pPr>
            <a:r>
              <a:rPr lang="en-IN" sz="1400" b="1" dirty="0">
                <a:solidFill>
                  <a:srgbClr val="7F0055"/>
                </a:solidFill>
                <a:effectLst/>
                <a:latin typeface="Courier New" panose="02070309020205020404" pitchFamily="49" charset="0"/>
              </a:rPr>
              <a:t>return</a:t>
            </a:r>
            <a:r>
              <a:rPr lang="en-IN" sz="1400" dirty="0">
                <a:solidFill>
                  <a:srgbClr val="000000"/>
                </a:solidFill>
                <a:effectLst/>
                <a:latin typeface="Courier New" panose="02070309020205020404" pitchFamily="49" charset="0"/>
              </a:rPr>
              <a:t> </a:t>
            </a:r>
            <a:r>
              <a:rPr lang="en-IN" sz="1400" dirty="0" err="1">
                <a:solidFill>
                  <a:srgbClr val="000000"/>
                </a:solidFill>
                <a:effectLst/>
                <a:latin typeface="Courier New" panose="02070309020205020404" pitchFamily="49" charset="0"/>
              </a:rPr>
              <a:t>Arrays.</a:t>
            </a:r>
            <a:r>
              <a:rPr lang="en-IN" sz="1400" i="1" dirty="0" err="1">
                <a:solidFill>
                  <a:srgbClr val="000000"/>
                </a:solidFill>
                <a:effectLst/>
                <a:latin typeface="Courier New" panose="02070309020205020404" pitchFamily="49" charset="0"/>
              </a:rPr>
              <a:t>asList</a:t>
            </a:r>
            <a:r>
              <a:rPr lang="en-IN" sz="1400" dirty="0">
                <a:solidFill>
                  <a:srgbClr val="000000"/>
                </a:solidFill>
                <a:effectLst/>
                <a:latin typeface="Courier New" panose="02070309020205020404" pitchFamily="49" charset="0"/>
              </a:rPr>
              <a:t>(</a:t>
            </a:r>
          </a:p>
          <a:p>
            <a:pPr marL="0" indent="0">
              <a:buNone/>
            </a:pPr>
            <a:r>
              <a:rPr lang="en-IN" sz="1400" dirty="0" err="1">
                <a:solidFill>
                  <a:srgbClr val="000000"/>
                </a:solidFill>
                <a:effectLst/>
                <a:latin typeface="Courier New" panose="02070309020205020404" pitchFamily="49" charset="0"/>
              </a:rPr>
              <a:t>DynamicTest.</a:t>
            </a:r>
            <a:r>
              <a:rPr lang="en-IN" sz="1400" i="1" dirty="0" err="1">
                <a:solidFill>
                  <a:srgbClr val="000000"/>
                </a:solidFill>
                <a:effectLst/>
                <a:latin typeface="Courier New" panose="02070309020205020404" pitchFamily="49" charset="0"/>
              </a:rPr>
              <a:t>dynamicTest</a:t>
            </a:r>
            <a:r>
              <a:rPr lang="en-IN" sz="1400" dirty="0">
                <a:solidFill>
                  <a:srgbClr val="000000"/>
                </a:solidFill>
                <a:effectLst/>
                <a:latin typeface="Courier New" panose="02070309020205020404" pitchFamily="49" charset="0"/>
              </a:rPr>
              <a:t>(</a:t>
            </a:r>
            <a:r>
              <a:rPr lang="en-IN" sz="1400" dirty="0">
                <a:solidFill>
                  <a:srgbClr val="2A00FF"/>
                </a:solidFill>
                <a:effectLst/>
                <a:latin typeface="Courier New" panose="02070309020205020404" pitchFamily="49" charset="0"/>
              </a:rPr>
              <a:t>"Add test"</a:t>
            </a:r>
            <a:r>
              <a:rPr lang="en-IN" sz="1400" dirty="0">
                <a:solidFill>
                  <a:srgbClr val="000000"/>
                </a:solidFill>
                <a:effectLst/>
                <a:latin typeface="Courier New" panose="02070309020205020404" pitchFamily="49" charset="0"/>
              </a:rPr>
              <a:t>,</a:t>
            </a:r>
          </a:p>
          <a:p>
            <a:pPr marL="0" indent="0">
              <a:buNone/>
            </a:pPr>
            <a:r>
              <a:rPr lang="en-IN" sz="1400" dirty="0">
                <a:solidFill>
                  <a:srgbClr val="000000"/>
                </a:solidFill>
                <a:effectLst/>
                <a:latin typeface="Courier New" panose="02070309020205020404" pitchFamily="49" charset="0"/>
              </a:rPr>
              <a:t>() -&gt; </a:t>
            </a:r>
            <a:r>
              <a:rPr lang="en-IN" sz="1400" i="1" dirty="0" err="1">
                <a:solidFill>
                  <a:srgbClr val="000000"/>
                </a:solidFill>
                <a:effectLst/>
                <a:latin typeface="Courier New" panose="02070309020205020404" pitchFamily="49" charset="0"/>
              </a:rPr>
              <a:t>assertEquals</a:t>
            </a:r>
            <a:r>
              <a:rPr lang="en-IN" sz="1400" dirty="0">
                <a:solidFill>
                  <a:srgbClr val="000000"/>
                </a:solidFill>
                <a:effectLst/>
                <a:latin typeface="Courier New" panose="02070309020205020404" pitchFamily="49" charset="0"/>
              </a:rPr>
              <a:t>(2, </a:t>
            </a:r>
            <a:r>
              <a:rPr lang="en-IN" sz="1400" dirty="0" err="1">
                <a:solidFill>
                  <a:srgbClr val="000000"/>
                </a:solidFill>
                <a:effectLst/>
                <a:latin typeface="Courier New" panose="02070309020205020404" pitchFamily="49" charset="0"/>
              </a:rPr>
              <a:t>Math.</a:t>
            </a:r>
            <a:r>
              <a:rPr lang="en-IN" sz="1400" i="1" dirty="0" err="1">
                <a:solidFill>
                  <a:srgbClr val="000000"/>
                </a:solidFill>
                <a:effectLst/>
                <a:latin typeface="Courier New" panose="02070309020205020404" pitchFamily="49" charset="0"/>
              </a:rPr>
              <a:t>addExact</a:t>
            </a:r>
            <a:r>
              <a:rPr lang="en-IN" sz="1400" dirty="0">
                <a:solidFill>
                  <a:srgbClr val="000000"/>
                </a:solidFill>
                <a:effectLst/>
                <a:latin typeface="Courier New" panose="02070309020205020404" pitchFamily="49" charset="0"/>
              </a:rPr>
              <a:t>(1, 1))),</a:t>
            </a:r>
          </a:p>
          <a:p>
            <a:pPr marL="0" indent="0">
              <a:buNone/>
            </a:pPr>
            <a:r>
              <a:rPr lang="en-IN" sz="1400" dirty="0" err="1">
                <a:solidFill>
                  <a:srgbClr val="000000"/>
                </a:solidFill>
                <a:effectLst/>
                <a:latin typeface="Courier New" panose="02070309020205020404" pitchFamily="49" charset="0"/>
              </a:rPr>
              <a:t>DynamicTest.</a:t>
            </a:r>
            <a:r>
              <a:rPr lang="en-IN" sz="1400" i="1" dirty="0" err="1">
                <a:solidFill>
                  <a:srgbClr val="000000"/>
                </a:solidFill>
                <a:effectLst/>
                <a:latin typeface="Courier New" panose="02070309020205020404" pitchFamily="49" charset="0"/>
              </a:rPr>
              <a:t>dynamicTest</a:t>
            </a:r>
            <a:r>
              <a:rPr lang="en-IN" sz="1400" dirty="0">
                <a:solidFill>
                  <a:srgbClr val="000000"/>
                </a:solidFill>
                <a:effectLst/>
                <a:latin typeface="Courier New" panose="02070309020205020404" pitchFamily="49" charset="0"/>
              </a:rPr>
              <a:t>(</a:t>
            </a:r>
            <a:r>
              <a:rPr lang="en-IN" sz="1400" dirty="0">
                <a:solidFill>
                  <a:srgbClr val="2A00FF"/>
                </a:solidFill>
                <a:effectLst/>
                <a:latin typeface="Courier New" panose="02070309020205020404" pitchFamily="49" charset="0"/>
              </a:rPr>
              <a:t>"Multiply Test"</a:t>
            </a:r>
            <a:r>
              <a:rPr lang="en-IN" sz="1400" dirty="0">
                <a:solidFill>
                  <a:srgbClr val="000000"/>
                </a:solidFill>
                <a:effectLst/>
                <a:latin typeface="Courier New" panose="02070309020205020404" pitchFamily="49" charset="0"/>
              </a:rPr>
              <a:t>,</a:t>
            </a:r>
          </a:p>
          <a:p>
            <a:pPr marL="0" indent="0">
              <a:buNone/>
            </a:pPr>
            <a:r>
              <a:rPr lang="en-IN" sz="1400" dirty="0">
                <a:solidFill>
                  <a:srgbClr val="000000"/>
                </a:solidFill>
                <a:effectLst/>
                <a:latin typeface="Courier New" panose="02070309020205020404" pitchFamily="49" charset="0"/>
              </a:rPr>
              <a:t>() -&gt; </a:t>
            </a:r>
            <a:r>
              <a:rPr lang="en-IN" sz="1400" i="1" dirty="0" err="1">
                <a:solidFill>
                  <a:srgbClr val="000000"/>
                </a:solidFill>
                <a:effectLst/>
                <a:latin typeface="Courier New" panose="02070309020205020404" pitchFamily="49" charset="0"/>
              </a:rPr>
              <a:t>assertEquals</a:t>
            </a:r>
            <a:r>
              <a:rPr lang="en-IN" sz="1400" dirty="0">
                <a:solidFill>
                  <a:srgbClr val="000000"/>
                </a:solidFill>
                <a:effectLst/>
                <a:latin typeface="Courier New" panose="02070309020205020404" pitchFamily="49" charset="0"/>
              </a:rPr>
              <a:t>(4, </a:t>
            </a:r>
            <a:r>
              <a:rPr lang="en-IN" sz="1400" dirty="0" err="1">
                <a:solidFill>
                  <a:srgbClr val="000000"/>
                </a:solidFill>
                <a:effectLst/>
                <a:latin typeface="Courier New" panose="02070309020205020404" pitchFamily="49" charset="0"/>
              </a:rPr>
              <a:t>Math.</a:t>
            </a:r>
            <a:r>
              <a:rPr lang="en-IN" sz="1400" i="1" dirty="0" err="1">
                <a:solidFill>
                  <a:srgbClr val="000000"/>
                </a:solidFill>
                <a:effectLst/>
                <a:latin typeface="Courier New" panose="02070309020205020404" pitchFamily="49" charset="0"/>
              </a:rPr>
              <a:t>multiplyExact</a:t>
            </a:r>
            <a:r>
              <a:rPr lang="en-IN" sz="1400" dirty="0">
                <a:solidFill>
                  <a:srgbClr val="000000"/>
                </a:solidFill>
                <a:effectLst/>
                <a:latin typeface="Courier New" panose="02070309020205020404" pitchFamily="49" charset="0"/>
              </a:rPr>
              <a:t>(2, 2))))</a:t>
            </a:r>
          </a:p>
          <a:p>
            <a:pPr marL="0" indent="0">
              <a:buNone/>
            </a:pPr>
            <a:r>
              <a:rPr lang="en-IN" sz="1400" dirty="0">
                <a:solidFill>
                  <a:srgbClr val="000000"/>
                </a:solidFill>
                <a:effectLst/>
                <a:latin typeface="Courier New" panose="02070309020205020404" pitchFamily="49" charset="0"/>
              </a:rPr>
              <a:t>.iterator();</a:t>
            </a:r>
          </a:p>
          <a:p>
            <a:pPr marL="0" indent="0">
              <a:buNone/>
            </a:pPr>
            <a:r>
              <a:rPr lang="en-IN" sz="1400" dirty="0">
                <a:solidFill>
                  <a:srgbClr val="000000"/>
                </a:solidFill>
                <a:effectLst/>
                <a:latin typeface="Courier New" panose="02070309020205020404" pitchFamily="49" charset="0"/>
              </a:rPr>
              <a:t>}</a:t>
            </a:r>
          </a:p>
          <a:p>
            <a:pPr marL="0" indent="0">
              <a:buNone/>
            </a:pPr>
            <a:endParaRPr lang="en-IN" sz="1400" dirty="0">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The factory method must return a</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Stream</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Collection</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Raleway" pitchFamily="2" charset="0"/>
                <a:ea typeface="Times New Roman" panose="02020603050405020304" pitchFamily="18" charset="0"/>
                <a:cs typeface="Courier New" panose="02070309020205020404" pitchFamily="49" charset="0"/>
              </a:rPr>
              <a:t>Iterable</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 or</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Iterator</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 In our case, we chose a Java 8</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Stream.</a:t>
            </a:r>
            <a:endParaRPr kumimoji="0" lang="en-US" altLang="en-US" sz="16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Please note that</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@TestFactory</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methods must not be private or static. The number of tests is dynamic, and it depends on the</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Raleway" pitchFamily="2" charset="0"/>
                <a:ea typeface="Times New Roman" panose="02020603050405020304" pitchFamily="18" charset="0"/>
                <a:cs typeface="Courier New" panose="02070309020205020404" pitchFamily="49" charset="0"/>
              </a:rPr>
              <a:t>ArrayList</a:t>
            </a:r>
            <a:r>
              <a:rPr kumimoji="0" lang="en-US" altLang="en-US" sz="1400" b="0" i="1"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size.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769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ED39-01DD-E8BB-9F19-DBDB1F4A618E}"/>
              </a:ext>
            </a:extLst>
          </p:cNvPr>
          <p:cNvSpPr>
            <a:spLocks noGrp="1"/>
          </p:cNvSpPr>
          <p:nvPr>
            <p:ph type="title"/>
          </p:nvPr>
        </p:nvSpPr>
        <p:spPr/>
        <p:txBody>
          <a:bodyPr/>
          <a:lstStyle/>
          <a:p>
            <a:r>
              <a:rPr lang="en-IN" b="0" i="0" dirty="0">
                <a:solidFill>
                  <a:srgbClr val="610B38"/>
                </a:solidFill>
                <a:effectLst/>
                <a:latin typeface="erdana"/>
              </a:rPr>
              <a:t>Mockito Framework</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78F3177-B15C-A209-A305-FB859D367F22}"/>
              </a:ext>
            </a:extLst>
          </p:cNvPr>
          <p:cNvSpPr>
            <a:spLocks noGrp="1"/>
          </p:cNvSpPr>
          <p:nvPr>
            <p:ph idx="1"/>
          </p:nvPr>
        </p:nvSpPr>
        <p:spPr>
          <a:xfrm>
            <a:off x="462181" y="1864755"/>
            <a:ext cx="8596668" cy="989008"/>
          </a:xfrm>
        </p:spPr>
        <p:txBody>
          <a:bodyPr/>
          <a:lstStyle/>
          <a:p>
            <a:r>
              <a:rPr lang="en-US" b="0" i="0" dirty="0">
                <a:solidFill>
                  <a:srgbClr val="333333"/>
                </a:solidFill>
                <a:effectLst/>
                <a:latin typeface="inter-regular"/>
              </a:rPr>
              <a:t>Mockito is a mocking framework. It is a Java-based library used to create simple and basic test APIs for performing unit testing of Java applications. It can also be used with other frameworks such as </a:t>
            </a:r>
            <a:r>
              <a:rPr lang="en-US" b="1" i="0" dirty="0">
                <a:solidFill>
                  <a:srgbClr val="333333"/>
                </a:solidFill>
                <a:effectLst/>
                <a:latin typeface="inter-bold"/>
              </a:rPr>
              <a:t>JUnit</a:t>
            </a:r>
            <a:r>
              <a:rPr lang="en-US" b="0" i="0" dirty="0">
                <a:solidFill>
                  <a:srgbClr val="333333"/>
                </a:solidFill>
                <a:effectLst/>
                <a:latin typeface="inter-regular"/>
              </a:rPr>
              <a:t> and </a:t>
            </a:r>
            <a:r>
              <a:rPr lang="en-US" b="1" i="0" dirty="0">
                <a:solidFill>
                  <a:srgbClr val="333333"/>
                </a:solidFill>
                <a:effectLst/>
                <a:latin typeface="inter-bold"/>
              </a:rPr>
              <a:t>TestNG</a:t>
            </a:r>
            <a:r>
              <a:rPr lang="en-US" b="0" i="0" dirty="0">
                <a:solidFill>
                  <a:srgbClr val="333333"/>
                </a:solidFill>
                <a:effectLst/>
                <a:latin typeface="inter-regular"/>
              </a:rPr>
              <a:t>.</a:t>
            </a:r>
          </a:p>
          <a:p>
            <a:endParaRPr lang="en-US" dirty="0">
              <a:solidFill>
                <a:srgbClr val="333333"/>
              </a:solidFill>
              <a:latin typeface="inter-regular"/>
            </a:endParaRPr>
          </a:p>
          <a:p>
            <a:endParaRPr lang="en-IN" dirty="0"/>
          </a:p>
        </p:txBody>
      </p:sp>
      <p:sp>
        <p:nvSpPr>
          <p:cNvPr id="4" name="Title 1">
            <a:extLst>
              <a:ext uri="{FF2B5EF4-FFF2-40B4-BE49-F238E27FC236}">
                <a16:creationId xmlns:a16="http://schemas.microsoft.com/office/drawing/2014/main" id="{2F45FA36-70DB-9961-885B-E0D6C4E5B99A}"/>
              </a:ext>
            </a:extLst>
          </p:cNvPr>
          <p:cNvSpPr txBox="1">
            <a:spLocks/>
          </p:cNvSpPr>
          <p:nvPr/>
        </p:nvSpPr>
        <p:spPr>
          <a:xfrm>
            <a:off x="793875" y="3080875"/>
            <a:ext cx="8596668" cy="989008"/>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0" i="0" dirty="0">
                <a:solidFill>
                  <a:srgbClr val="610B38"/>
                </a:solidFill>
                <a:effectLst/>
                <a:latin typeface="erdana"/>
              </a:rPr>
              <a:t>What is Mocking ?</a:t>
            </a:r>
          </a:p>
          <a:p>
            <a:br>
              <a:rPr lang="en-IN" sz="2400" dirty="0">
                <a:solidFill>
                  <a:srgbClr val="610B38"/>
                </a:solidFill>
                <a:latin typeface="erdana"/>
              </a:rPr>
            </a:br>
            <a:endParaRPr lang="en-IN" sz="2400" dirty="0"/>
          </a:p>
        </p:txBody>
      </p:sp>
      <p:sp>
        <p:nvSpPr>
          <p:cNvPr id="6" name="Content Placeholder 2">
            <a:extLst>
              <a:ext uri="{FF2B5EF4-FFF2-40B4-BE49-F238E27FC236}">
                <a16:creationId xmlns:a16="http://schemas.microsoft.com/office/drawing/2014/main" id="{73E50019-FDDE-80C4-3F84-056C26F0415A}"/>
              </a:ext>
            </a:extLst>
          </p:cNvPr>
          <p:cNvSpPr txBox="1">
            <a:spLocks/>
          </p:cNvSpPr>
          <p:nvPr/>
        </p:nvSpPr>
        <p:spPr>
          <a:xfrm>
            <a:off x="462181" y="4004238"/>
            <a:ext cx="8596668" cy="110256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0" i="0" dirty="0">
                <a:solidFill>
                  <a:srgbClr val="333333"/>
                </a:solidFill>
                <a:effectLst/>
                <a:latin typeface="inter-regular"/>
              </a:rPr>
              <a:t>Mocking is a process of developing the objects that act as the </a:t>
            </a:r>
            <a:r>
              <a:rPr lang="en-US" b="1" i="0" dirty="0">
                <a:solidFill>
                  <a:srgbClr val="333333"/>
                </a:solidFill>
                <a:effectLst/>
                <a:latin typeface="inter-bold"/>
              </a:rPr>
              <a:t>mock</a:t>
            </a:r>
            <a:r>
              <a:rPr lang="en-US" b="0" i="0" dirty="0">
                <a:solidFill>
                  <a:srgbClr val="333333"/>
                </a:solidFill>
                <a:effectLst/>
                <a:latin typeface="inter-regular"/>
              </a:rPr>
              <a:t> or </a:t>
            </a:r>
            <a:r>
              <a:rPr lang="en-US" b="1" i="0" dirty="0">
                <a:solidFill>
                  <a:srgbClr val="333333"/>
                </a:solidFill>
                <a:effectLst/>
                <a:latin typeface="inter-bold"/>
              </a:rPr>
              <a:t>clone</a:t>
            </a:r>
            <a:r>
              <a:rPr lang="en-US" b="0" i="0" dirty="0">
                <a:solidFill>
                  <a:srgbClr val="333333"/>
                </a:solidFill>
                <a:effectLst/>
                <a:latin typeface="inter-regular"/>
              </a:rPr>
              <a:t> of the real objects. In other words, mocking is a testing technique where mock objects are used instead of real objects for testing purposes. Mock objects provide a specific (dummy) output for a particular (dummy) input passed to it.</a:t>
            </a:r>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val="5678919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5651</TotalTime>
  <Words>1303</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Arial</vt:lpstr>
      <vt:lpstr>Arial Unicode MS</vt:lpstr>
      <vt:lpstr>Calibri</vt:lpstr>
      <vt:lpstr>Calibri Light</vt:lpstr>
      <vt:lpstr>Courier New</vt:lpstr>
      <vt:lpstr>erdana</vt:lpstr>
      <vt:lpstr>inter-bold</vt:lpstr>
      <vt:lpstr>inter-regular</vt:lpstr>
      <vt:lpstr>Noto Serif</vt:lpstr>
      <vt:lpstr>Raleway</vt:lpstr>
      <vt:lpstr>Source Code Pro</vt:lpstr>
      <vt:lpstr>Symbol</vt:lpstr>
      <vt:lpstr>Times New Roman</vt:lpstr>
      <vt:lpstr>Trebuchet MS</vt:lpstr>
      <vt:lpstr>Wingdings 3</vt:lpstr>
      <vt:lpstr>Facet</vt:lpstr>
      <vt:lpstr>Junit5 and Mockito</vt:lpstr>
      <vt:lpstr> </vt:lpstr>
      <vt:lpstr>JUnit Platform</vt:lpstr>
      <vt:lpstr>New annotations in comparison to JUnit 4 are:</vt:lpstr>
      <vt:lpstr>Basic Annotations</vt:lpstr>
      <vt:lpstr>PowerPoint Presentation</vt:lpstr>
      <vt:lpstr>Test Suites</vt:lpstr>
      <vt:lpstr>Dynamic Tests</vt:lpstr>
      <vt:lpstr>Mockito Framework </vt:lpstr>
      <vt:lpstr>Benefits of Mockito </vt:lpstr>
      <vt:lpstr>Methods of Mockito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JUnit 5?</dc:title>
  <dc:creator>madhav rao</dc:creator>
  <cp:lastModifiedBy>madhav rao</cp:lastModifiedBy>
  <cp:revision>22</cp:revision>
  <dcterms:created xsi:type="dcterms:W3CDTF">2023-02-12T04:11:22Z</dcterms:created>
  <dcterms:modified xsi:type="dcterms:W3CDTF">2023-02-26T11:03:30Z</dcterms:modified>
</cp:coreProperties>
</file>