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28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0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01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21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476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63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79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4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4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4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83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69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92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E4D9-415A-4566-87ED-FCF56ABD0D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5B9455-62BD-42CD-8179-67DC9E84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1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5.0.1/api/org/junit/platform/engine/TestEngin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A4A5-69CC-4E01-2CC6-18316ACA2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BA392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JUnit 5?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5B647-1C83-9CCA-D597-1E8177C88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spc="-10" dirty="0">
                <a:solidFill>
                  <a:srgbClr val="000000"/>
                </a:solidFill>
                <a:effectLst/>
                <a:latin typeface="Noto Serif" panose="02020600060500020200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Unlike previous versions of JUnit, JUnit 5 is composed of several different modules from three different sub-projects.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spc="-5" dirty="0">
                <a:solidFill>
                  <a:srgbClr val="000000"/>
                </a:solidFill>
                <a:effectLst/>
                <a:latin typeface="Noto Serif" panose="02020600060500020200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JUnit 5 = </a:t>
            </a:r>
            <a:r>
              <a:rPr lang="en-IN" sz="1800" b="1" i="1" spc="-5" dirty="0">
                <a:solidFill>
                  <a:srgbClr val="000000"/>
                </a:solidFill>
                <a:effectLst/>
                <a:latin typeface="Noto Serif" panose="02020600060500020200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JUnit Platform</a:t>
            </a:r>
            <a:r>
              <a:rPr lang="en-IN" sz="1800" b="1" spc="-5" dirty="0">
                <a:solidFill>
                  <a:srgbClr val="000000"/>
                </a:solidFill>
                <a:effectLst/>
                <a:latin typeface="Noto Serif" panose="02020600060500020200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en-IN" sz="1800" b="1" i="1" spc="-5" dirty="0">
                <a:solidFill>
                  <a:srgbClr val="000000"/>
                </a:solidFill>
                <a:effectLst/>
                <a:latin typeface="Noto Serif" panose="02020600060500020200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JUnit Jupiter</a:t>
            </a:r>
            <a:r>
              <a:rPr lang="en-IN" sz="1800" b="1" spc="-5" dirty="0">
                <a:solidFill>
                  <a:srgbClr val="000000"/>
                </a:solidFill>
                <a:effectLst/>
                <a:latin typeface="Noto Serif" panose="02020600060500020200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en-IN" sz="1800" b="1" i="1" spc="-5" dirty="0">
                <a:solidFill>
                  <a:srgbClr val="000000"/>
                </a:solidFill>
                <a:effectLst/>
                <a:latin typeface="Noto Serif" panose="02020600060500020200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JUnit Vintage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520"/>
              </a:spcBef>
              <a:spcAft>
                <a:spcPts val="1560"/>
              </a:spcAft>
            </a:pPr>
            <a:r>
              <a:rPr lang="en-IN" sz="1800" b="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75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JUnit 5 comprises several different modules from three different sub-projects.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44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FDA0-5BA1-D9C6-5F8F-015B3106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/>
          <a:lstStyle/>
          <a:p>
            <a:r>
              <a:rPr lang="en-IN" sz="1800" b="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JUnit Platform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B24A-C8B2-458B-A9DB-56D75B592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211" y="1316014"/>
            <a:ext cx="10515600" cy="2082987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75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The platform is responsible for launching testing frameworks on the JVM. It defines a stable and powerful interface between JUnit and its clients, such as build tools.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Aft>
                <a:spcPts val="75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The platform easily integrates clients with JUnit to discover and execute tests.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Aft>
                <a:spcPts val="75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It also defines the </a:t>
            </a:r>
            <a:r>
              <a:rPr lang="en-IN" sz="1800" u="sng" dirty="0" err="1">
                <a:solidFill>
                  <a:srgbClr val="267438"/>
                </a:solidFill>
                <a:effectLst/>
                <a:latin typeface="Raleway" pitchFamily="2" charset="0"/>
                <a:ea typeface="Times New Roman" panose="02020603050405020304" pitchFamily="18" charset="0"/>
                <a:hlinkClick r:id="rId2"/>
              </a:rPr>
              <a:t>TestEngine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 API for developing a testing framework that runs on the JUnit platform. By implementing a custom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TestEngine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, we can plug 3rd party testing libraries directly into JUnit.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798FD7-38BC-4B54-D066-F81E22F43A28}"/>
              </a:ext>
            </a:extLst>
          </p:cNvPr>
          <p:cNvSpPr txBox="1">
            <a:spLocks/>
          </p:cNvSpPr>
          <p:nvPr/>
        </p:nvSpPr>
        <p:spPr>
          <a:xfrm>
            <a:off x="757516" y="3111641"/>
            <a:ext cx="10515600" cy="806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JUnit Jupiter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67C138-3AA6-B242-1CF5-D6F73AA92E7D}"/>
              </a:ext>
            </a:extLst>
          </p:cNvPr>
          <p:cNvSpPr txBox="1">
            <a:spLocks/>
          </p:cNvSpPr>
          <p:nvPr/>
        </p:nvSpPr>
        <p:spPr>
          <a:xfrm>
            <a:off x="918884" y="3886203"/>
            <a:ext cx="10515600" cy="735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includes new programming and extension models for writing tests in JUnit 5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563D58-E069-BD01-966A-9169D6B37164}"/>
              </a:ext>
            </a:extLst>
          </p:cNvPr>
          <p:cNvSpPr txBox="1">
            <a:spLocks/>
          </p:cNvSpPr>
          <p:nvPr/>
        </p:nvSpPr>
        <p:spPr>
          <a:xfrm>
            <a:off x="838200" y="4262249"/>
            <a:ext cx="10515600" cy="75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solidFill>
                  <a:srgbClr val="000000"/>
                </a:solidFill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JUnit Vintage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3EE9A7-54D1-9335-476C-2569E4936997}"/>
              </a:ext>
            </a:extLst>
          </p:cNvPr>
          <p:cNvSpPr txBox="1">
            <a:spLocks/>
          </p:cNvSpPr>
          <p:nvPr/>
        </p:nvSpPr>
        <p:spPr>
          <a:xfrm>
            <a:off x="878540" y="4966307"/>
            <a:ext cx="10515600" cy="735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JUnit Vintage supports running tests based on JUnit 3 and JUnit 4 on the JUnit 5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79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64F1B7-96AD-B990-C8EF-F56146CD7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2"/>
            <a:ext cx="5065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New annotations in comparison to JUnit 4 are: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74CC-92F1-4FAF-89D5-C6ED7B58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@TestFactory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– denotes a method that's a test factory for dynamic tests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@DisplayName 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defines a custom display name for a test class or a test method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@Nested 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denotes that the annotated class is a nested, non-static test class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@Tag 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declares tags for filtering tests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@BeforeEach – 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denotes that the annotated method will be executed before each test method (previously </a:t>
            </a: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@Before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@AfterEach 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denotes that the annotated method will be executed after each test method (previously </a:t>
            </a: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@After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@BeforeAll 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denotes that the annotated method will be executed before all test methods in the current class (previously </a:t>
            </a: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@BeforeClass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@AfterAll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– denotes that the annotated method will be executed after all test methods in the current class (previously </a:t>
            </a: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@AfterClass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@Disable 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disables a test class or method (previously </a:t>
            </a:r>
            <a:r>
              <a:rPr lang="en-IN" sz="1800" i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@Ignore</a:t>
            </a:r>
            <a:r>
              <a:rPr lang="en-IN" sz="180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90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9E44-253B-0041-DA0B-45F69BA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Basic Annotations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AB2EC3-BC41-FA9B-2866-3E11AEF4A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23621"/>
            <a:ext cx="9704295" cy="4955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20574" rIns="9144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@BeforeAll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 and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@BeforeEach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Below is an example of the simple code to be executed before the main test cases: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F7199"/>
              </a:solidFill>
              <a:effectLst/>
              <a:latin typeface="Source Code Pro" panose="020B0509030403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@BeforeAll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6743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log.info(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935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935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BeforeAll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935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executes once before all test methods in this class"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@BeforeEach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26743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   log.info(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935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935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BeforeEach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935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executes before each test method in this class"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It's important to note that the method with 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@BeforeAll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annotation needs to be static,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otherwise the code won't compile.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9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F7B024C-F679-3EA2-6A7D-659DFE545C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3729" y="-285947"/>
            <a:ext cx="9659471" cy="5571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20574" rIns="9144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@AfterEach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 and 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@AfterAll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Finally, let's discuss the methods connected to operations after test execution: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7199"/>
              </a:solidFill>
              <a:effectLst/>
              <a:latin typeface="Source Code Pro" panose="020B0509030403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@AfterEach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26743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tearDown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log.info(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35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E935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AfterEach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35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executed after each test method."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@AfterAll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6743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log.info(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35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E935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AfterAll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35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executed after all test methods."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Please note that the method with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@AfterAll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also needs to be a static method.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0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A640-0B13-A45A-06A5-F4A54F0A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Test Suites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F1962A-83BB-04AE-A4A3-FEABFC409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3353" y="1942406"/>
            <a:ext cx="8906435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Test Suites will help you run aggerated test cases.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F7199"/>
              </a:solidFill>
              <a:effectLst/>
              <a:latin typeface="Source Code Pro" panose="020B0509030403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F7199"/>
              </a:solidFill>
              <a:effectLst/>
              <a:latin typeface="Source Code Pro" panose="020B0509030403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@Suite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@SelectPackages("com.dizzy")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@includeTag(“taxs")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26743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AllUnitTest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@SelectPackage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is used to specify the names of packages to be selected when running a test suite.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In our example.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@includeTag will helps to select testcases based on tag names.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8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1BFE-773C-D1BC-65CC-0FF24A84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Tests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E8741A-9954-721C-12D8-D5D96F6AA2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08173"/>
            <a:ext cx="11446164" cy="5037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The last topic that we want to introduce is JUnit 5's Dynamic Tests feature, which allows us to declare and run test cases generated at run-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time.Contrary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 to Static Tests, which define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 fixed number of test cases at the compile time, Dynamic Tests allow us to define the test cases dynamically in the runtime.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Dynamic tests can be generated by a factory method annotated with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@TestFactory.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</a:rPr>
              <a:t> Let's have a look at the code: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@TestFactory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Iterator&lt;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DynamicTest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dynamicTestsWithIterator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Arrays.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asList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DynamicTest.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dynamicTest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"Add test"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-&gt; 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(2,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addExact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(1, 1))),</a:t>
            </a:r>
          </a:p>
          <a:p>
            <a:pPr marL="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DynamicTest.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dynamicTest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"Multiply Test"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-&gt; 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(4,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multiplyExact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(2, 2))))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.iterator();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The factory method must return 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, 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In our case, we chose a Java 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Please note 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@TestFactory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methods must not be private or static. The number of tests is dynamic, and it depends on the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size.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9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6D55-762C-7318-0C6A-1E9AB7F2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Mockito Framework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FCDF-217D-A2E9-0D2B-276CEA25D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039811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Mockito is a mocking framework. It is a Java-based library used to create simple and basic test APIs for performing unit testing of Java applications. It can also be used with other frameworks such as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JUnit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TestNG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6A1D48-2649-8389-A8C6-4502800B9ED6}"/>
              </a:ext>
            </a:extLst>
          </p:cNvPr>
          <p:cNvSpPr txBox="1">
            <a:spLocks/>
          </p:cNvSpPr>
          <p:nvPr/>
        </p:nvSpPr>
        <p:spPr>
          <a:xfrm>
            <a:off x="677334" y="3429000"/>
            <a:ext cx="8596668" cy="847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What is Mocking?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994FBE-F403-2100-F992-243730CFC1C2}"/>
              </a:ext>
            </a:extLst>
          </p:cNvPr>
          <p:cNvSpPr txBox="1">
            <a:spLocks/>
          </p:cNvSpPr>
          <p:nvPr/>
        </p:nvSpPr>
        <p:spPr>
          <a:xfrm>
            <a:off x="677334" y="4590024"/>
            <a:ext cx="8596668" cy="1532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Mocking is a process of developing the objects that act as the </a:t>
            </a:r>
            <a:r>
              <a:rPr lang="en-US" sz="1600" b="1" dirty="0">
                <a:effectLst/>
                <a:latin typeface="inter-bold"/>
              </a:rPr>
              <a:t>mock</a:t>
            </a:r>
            <a:r>
              <a:rPr lang="en-US" sz="1600" dirty="0"/>
              <a:t> or </a:t>
            </a:r>
            <a:r>
              <a:rPr lang="en-US" sz="1600" b="1" dirty="0">
                <a:effectLst/>
                <a:latin typeface="inter-bold"/>
              </a:rPr>
              <a:t>clone</a:t>
            </a:r>
            <a:r>
              <a:rPr lang="en-US" sz="1600" dirty="0"/>
              <a:t> of the real objects. In other words, mocking is a testing technique where mock objects are used instead of real objects for testing purposes. Mock objects provide a specific (dummy) output for a particular (dummy) input passed to it.</a:t>
            </a:r>
            <a:endParaRPr lang="en-US" sz="1600" dirty="0">
              <a:effectLst/>
            </a:endParaRPr>
          </a:p>
          <a:p>
            <a:pPr marL="0" indent="0">
              <a:buNone/>
            </a:pPr>
            <a:br>
              <a:rPr lang="en-US" sz="1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4115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ED39-01DD-E8BB-9F19-DBDB1F4A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3177-B15C-A209-A305-FB859D36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891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5526</TotalTime>
  <Words>867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Courier New</vt:lpstr>
      <vt:lpstr>erdana</vt:lpstr>
      <vt:lpstr>inter-bold</vt:lpstr>
      <vt:lpstr>inter-regular</vt:lpstr>
      <vt:lpstr>Noto Serif</vt:lpstr>
      <vt:lpstr>Open Sans</vt:lpstr>
      <vt:lpstr>Raleway</vt:lpstr>
      <vt:lpstr>Source Code Pro</vt:lpstr>
      <vt:lpstr>Symbol</vt:lpstr>
      <vt:lpstr>Times New Roman</vt:lpstr>
      <vt:lpstr>Trebuchet MS</vt:lpstr>
      <vt:lpstr>Wingdings 3</vt:lpstr>
      <vt:lpstr>Facet</vt:lpstr>
      <vt:lpstr>What is JUnit 5? </vt:lpstr>
      <vt:lpstr>JUnit Platform</vt:lpstr>
      <vt:lpstr>New annotations in comparison to JUnit 4 are:</vt:lpstr>
      <vt:lpstr>Basic Annotations</vt:lpstr>
      <vt:lpstr>PowerPoint Presentation</vt:lpstr>
      <vt:lpstr>Test Suites</vt:lpstr>
      <vt:lpstr>Dynamic Tests</vt:lpstr>
      <vt:lpstr>Mockito Framework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JUnit 5? </dc:title>
  <dc:creator>madhav rao</dc:creator>
  <cp:lastModifiedBy>madhav rao</cp:lastModifiedBy>
  <cp:revision>7</cp:revision>
  <dcterms:created xsi:type="dcterms:W3CDTF">2023-02-12T04:11:22Z</dcterms:created>
  <dcterms:modified xsi:type="dcterms:W3CDTF">2023-02-16T00:17:30Z</dcterms:modified>
</cp:coreProperties>
</file>