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417440-EC7B-4370-AD3C-DA0EE6950BF5}">
  <a:tblStyle styleId="{C1417440-EC7B-4370-AD3C-DA0EE6950B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243b113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243b113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243b1132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5243b1132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5243b1132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5243b1132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243b1132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5243b1132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5243b1132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5243b1132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5243b1132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5243b1132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5243b1132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5243b1132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5243b1132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5243b1132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5243b1132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5243b1132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5243b113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5243b113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5243b113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5243b113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243b1132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243b1132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243b1132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243b1132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243b113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243b113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243b1132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5243b1132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243b1132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243b1132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243b1132_0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5243b1132_0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adhav2381/Document-summarization-and-key-inforamtion-extra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 Summarization and key information extraction</a:t>
            </a:r>
            <a:endParaRPr/>
          </a:p>
        </p:txBody>
      </p:sp>
      <p:sp>
        <p:nvSpPr>
          <p:cNvPr id="135" name="Google Shape;135;p13"/>
          <p:cNvSpPr txBox="1"/>
          <p:nvPr>
            <p:ph idx="1" type="subTitle"/>
          </p:nvPr>
        </p:nvSpPr>
        <p:spPr>
          <a:xfrm>
            <a:off x="333025" y="3737375"/>
            <a:ext cx="3136800" cy="103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612"/>
              <a:t>Team:</a:t>
            </a:r>
            <a:endParaRPr sz="1612"/>
          </a:p>
          <a:p>
            <a:pPr indent="0" lvl="0" marL="0" rtl="0" algn="l">
              <a:lnSpc>
                <a:spcPct val="80000"/>
              </a:lnSpc>
              <a:spcBef>
                <a:spcPts val="0"/>
              </a:spcBef>
              <a:spcAft>
                <a:spcPts val="0"/>
              </a:spcAft>
              <a:buSzPts val="688"/>
              <a:buNone/>
            </a:pPr>
            <a:r>
              <a:t/>
            </a:r>
            <a:endParaRPr sz="1612"/>
          </a:p>
          <a:p>
            <a:pPr indent="0" lvl="0" marL="0" rtl="0" algn="l">
              <a:lnSpc>
                <a:spcPct val="80000"/>
              </a:lnSpc>
              <a:spcBef>
                <a:spcPts val="0"/>
              </a:spcBef>
              <a:spcAft>
                <a:spcPts val="0"/>
              </a:spcAft>
              <a:buSzPts val="688"/>
              <a:buNone/>
            </a:pPr>
            <a:r>
              <a:rPr lang="en" sz="1612"/>
              <a:t>Giri Madhav Potturi</a:t>
            </a:r>
            <a:endParaRPr sz="1612"/>
          </a:p>
          <a:p>
            <a:pPr indent="0" lvl="0" marL="0" rtl="0" algn="l">
              <a:lnSpc>
                <a:spcPct val="80000"/>
              </a:lnSpc>
              <a:spcBef>
                <a:spcPts val="0"/>
              </a:spcBef>
              <a:spcAft>
                <a:spcPts val="0"/>
              </a:spcAft>
              <a:buSzPts val="688"/>
              <a:buNone/>
            </a:pPr>
            <a:r>
              <a:rPr lang="en" sz="1612"/>
              <a:t>Shiva Praveen Donga</a:t>
            </a:r>
            <a:endParaRPr sz="1612"/>
          </a:p>
        </p:txBody>
      </p:sp>
      <p:sp>
        <p:nvSpPr>
          <p:cNvPr id="136" name="Google Shape;136;p13"/>
          <p:cNvSpPr txBox="1"/>
          <p:nvPr/>
        </p:nvSpPr>
        <p:spPr>
          <a:xfrm>
            <a:off x="5343300" y="4851000"/>
            <a:ext cx="3800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lt1"/>
                </a:solidFill>
                <a:latin typeface="Lato"/>
                <a:ea typeface="Lato"/>
                <a:cs typeface="Lato"/>
                <a:sym typeface="Lato"/>
                <a:hlinkClick r:id="rId3">
                  <a:extLst>
                    <a:ext uri="{A12FA001-AC4F-418D-AE19-62706E023703}">
                      <ahyp:hlinkClr val="tx"/>
                    </a:ext>
                  </a:extLst>
                </a:hlinkClick>
              </a:rPr>
              <a:t>https://github.com/madhav2381/Document-summarization-and-key-inforamtion-extraction</a:t>
            </a:r>
            <a:endParaRPr sz="7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Evaluation</a:t>
            </a:r>
            <a:endParaRPr>
              <a:latin typeface="Lato"/>
              <a:ea typeface="Lato"/>
              <a:cs typeface="Lato"/>
              <a:sym typeface="Lato"/>
            </a:endParaRPr>
          </a:p>
        </p:txBody>
      </p:sp>
      <p:sp>
        <p:nvSpPr>
          <p:cNvPr id="199" name="Google Shape;199;p22"/>
          <p:cNvSpPr txBox="1"/>
          <p:nvPr>
            <p:ph idx="1" type="body"/>
          </p:nvPr>
        </p:nvSpPr>
        <p:spPr>
          <a:xfrm>
            <a:off x="1297500" y="1490775"/>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1.  Rouge:</a:t>
            </a:r>
            <a:endParaRPr sz="1800"/>
          </a:p>
          <a:p>
            <a:pPr indent="0" lvl="0" marL="0" rtl="0" algn="l">
              <a:spcBef>
                <a:spcPts val="1200"/>
              </a:spcBef>
              <a:spcAft>
                <a:spcPts val="0"/>
              </a:spcAft>
              <a:buNone/>
            </a:pPr>
            <a:r>
              <a:rPr lang="en" sz="1800"/>
              <a:t>Recall-Oriented Understudy for Gisting Evaluation(ROUGE) is a content based performance evaluation metric to compare the summary against reference summary. It has 5 metrics available. We are considering ROUGE-1 and Rouge-L</a:t>
            </a:r>
            <a:endParaRPr sz="1800"/>
          </a:p>
          <a:p>
            <a:pPr indent="0" lvl="0" marL="0" rtl="0" algn="l">
              <a:spcBef>
                <a:spcPts val="1200"/>
              </a:spcBef>
              <a:spcAft>
                <a:spcPts val="0"/>
              </a:spcAft>
              <a:buNone/>
            </a:pPr>
            <a:r>
              <a:rPr lang="en" sz="1800"/>
              <a:t>ROUGE-1: considers overlap of unigram between predicted summary and reference summary</a:t>
            </a:r>
            <a:endParaRPr sz="1800"/>
          </a:p>
          <a:p>
            <a:pPr indent="0" lvl="0" marL="0" rtl="0" algn="l">
              <a:spcBef>
                <a:spcPts val="1200"/>
              </a:spcBef>
              <a:spcAft>
                <a:spcPts val="1200"/>
              </a:spcAft>
              <a:buNone/>
            </a:pPr>
            <a:r>
              <a:rPr lang="en" sz="1800"/>
              <a:t>ROUGE-L: considers longest co-occuring in sequence n-grams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Evaluation</a:t>
            </a:r>
            <a:endParaRPr>
              <a:latin typeface="Lato"/>
              <a:ea typeface="Lato"/>
              <a:cs typeface="Lato"/>
              <a:sym typeface="Lato"/>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2. Cosine Similarity: </a:t>
            </a:r>
            <a:endParaRPr sz="1800"/>
          </a:p>
          <a:p>
            <a:pPr indent="0" lvl="0" marL="0" rtl="0" algn="l">
              <a:spcBef>
                <a:spcPts val="1200"/>
              </a:spcBef>
              <a:spcAft>
                <a:spcPts val="1200"/>
              </a:spcAft>
              <a:buNone/>
            </a:pPr>
            <a:r>
              <a:rPr lang="en" sz="1800"/>
              <a:t>Cosine similarity is a measure of similarity between two sequences of numbers. Predicted and reference summaries are needed to be converted to vectors. Cosine similarity can be defined as the cosine angle between two vectors. This gives a measure of how similar two documents  are likely to be.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328200" y="377425"/>
            <a:ext cx="7038900" cy="9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Evaluation</a:t>
            </a:r>
            <a:endParaRPr>
              <a:latin typeface="Lato"/>
              <a:ea typeface="Lato"/>
              <a:cs typeface="Lato"/>
              <a:sym typeface="Lato"/>
            </a:endParaRPr>
          </a:p>
        </p:txBody>
      </p:sp>
      <p:sp>
        <p:nvSpPr>
          <p:cNvPr id="211" name="Google Shape;211;p24"/>
          <p:cNvSpPr txBox="1"/>
          <p:nvPr>
            <p:ph idx="1" type="body"/>
          </p:nvPr>
        </p:nvSpPr>
        <p:spPr>
          <a:xfrm>
            <a:off x="729400" y="1767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212" name="Google Shape;212;p24"/>
          <p:cNvGraphicFramePr/>
          <p:nvPr/>
        </p:nvGraphicFramePr>
        <p:xfrm>
          <a:off x="483775" y="2030963"/>
          <a:ext cx="3000000" cy="3000000"/>
        </p:xfrm>
        <a:graphic>
          <a:graphicData uri="http://schemas.openxmlformats.org/drawingml/2006/table">
            <a:tbl>
              <a:tblPr>
                <a:noFill/>
                <a:tableStyleId>{C1417440-EC7B-4370-AD3C-DA0EE6950BF5}</a:tableStyleId>
              </a:tblPr>
              <a:tblGrid>
                <a:gridCol w="1273700"/>
                <a:gridCol w="1273700"/>
                <a:gridCol w="1154850"/>
                <a:gridCol w="1154850"/>
                <a:gridCol w="1234025"/>
                <a:gridCol w="1144050"/>
                <a:gridCol w="1144050"/>
              </a:tblGrid>
              <a:tr h="780750">
                <a:tc>
                  <a:txBody>
                    <a:bodyPr/>
                    <a:lstStyle/>
                    <a:p>
                      <a:pPr indent="0" lvl="0" marL="0" rtl="0" algn="l">
                        <a:spcBef>
                          <a:spcPts val="0"/>
                        </a:spcBef>
                        <a:spcAft>
                          <a:spcPts val="0"/>
                        </a:spcAft>
                        <a:buNone/>
                      </a:pPr>
                      <a:r>
                        <a:rPr lang="en" sz="1600">
                          <a:solidFill>
                            <a:schemeClr val="lt1"/>
                          </a:solidFill>
                        </a:rPr>
                        <a:t>Model</a:t>
                      </a:r>
                      <a:endParaRPr sz="1600">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ROUGE-1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ROUGE-L</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Cosine </a:t>
                      </a:r>
                      <a:endParaRPr sz="1600">
                        <a:solidFill>
                          <a:schemeClr val="lt1"/>
                        </a:solidFill>
                      </a:endParaRPr>
                    </a:p>
                    <a:p>
                      <a:pPr indent="0" lvl="0" marL="0" rtl="0" algn="l">
                        <a:spcBef>
                          <a:spcPts val="0"/>
                        </a:spcBef>
                        <a:spcAft>
                          <a:spcPts val="0"/>
                        </a:spcAft>
                        <a:buNone/>
                      </a:pPr>
                      <a:r>
                        <a:rPr lang="en" sz="1600">
                          <a:solidFill>
                            <a:schemeClr val="lt1"/>
                          </a:solidFill>
                        </a:rPr>
                        <a:t>Similarity</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ROUGE-1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ROUGE-L</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sz="1600">
                          <a:solidFill>
                            <a:schemeClr val="lt1"/>
                          </a:solidFill>
                        </a:rPr>
                        <a:t>Cosine </a:t>
                      </a:r>
                      <a:endParaRPr sz="1600">
                        <a:solidFill>
                          <a:schemeClr val="lt1"/>
                        </a:solidFill>
                      </a:endParaRPr>
                    </a:p>
                    <a:p>
                      <a:pPr indent="0" lvl="0" marL="0" rtl="0" algn="l">
                        <a:spcBef>
                          <a:spcPts val="0"/>
                        </a:spcBef>
                        <a:spcAft>
                          <a:spcPts val="0"/>
                        </a:spcAft>
                        <a:buNone/>
                      </a:pPr>
                      <a:r>
                        <a:rPr lang="en" sz="1600">
                          <a:solidFill>
                            <a:schemeClr val="lt1"/>
                          </a:solidFill>
                        </a:rPr>
                        <a:t>Similarity</a:t>
                      </a:r>
                      <a:endParaRPr sz="1600">
                        <a:solidFill>
                          <a:schemeClr val="lt1"/>
                        </a:solidFill>
                      </a:endParaRPr>
                    </a:p>
                  </a:txBody>
                  <a:tcPr marT="91425" marB="91425" marR="91425" marL="91425"/>
                </a:tc>
              </a:tr>
              <a:tr h="709750">
                <a:tc>
                  <a:txBody>
                    <a:bodyPr/>
                    <a:lstStyle/>
                    <a:p>
                      <a:pPr indent="0" lvl="0" marL="0" rtl="0" algn="l">
                        <a:spcBef>
                          <a:spcPts val="0"/>
                        </a:spcBef>
                        <a:spcAft>
                          <a:spcPts val="0"/>
                        </a:spcAft>
                        <a:buNone/>
                      </a:pPr>
                      <a:r>
                        <a:rPr lang="en" sz="1600">
                          <a:solidFill>
                            <a:schemeClr val="lt1"/>
                          </a:solidFill>
                        </a:rPr>
                        <a:t>T5</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12.1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12.59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24.0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24.0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24.31</a:t>
                      </a:r>
                      <a:endParaRPr>
                        <a:solidFill>
                          <a:schemeClr val="lt1"/>
                        </a:solidFill>
                      </a:endParaRPr>
                    </a:p>
                  </a:txBody>
                  <a:tcPr marT="91425" marB="91425" marR="91425" marL="91425"/>
                </a:tc>
              </a:tr>
              <a:tr h="710350">
                <a:tc>
                  <a:txBody>
                    <a:bodyPr/>
                    <a:lstStyle/>
                    <a:p>
                      <a:pPr indent="0" lvl="0" marL="0" rtl="0" algn="l">
                        <a:spcBef>
                          <a:spcPts val="0"/>
                        </a:spcBef>
                        <a:spcAft>
                          <a:spcPts val="0"/>
                        </a:spcAft>
                        <a:buNone/>
                      </a:pPr>
                      <a:r>
                        <a:rPr lang="en" sz="1600">
                          <a:solidFill>
                            <a:schemeClr val="lt1"/>
                          </a:solidFill>
                        </a:rPr>
                        <a:t>Pegasus</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17.7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12.2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39.036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41.55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33.29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47.36</a:t>
                      </a:r>
                      <a:endParaRPr>
                        <a:solidFill>
                          <a:schemeClr val="lt1"/>
                        </a:solidFill>
                      </a:endParaRPr>
                    </a:p>
                  </a:txBody>
                  <a:tcPr marT="91425" marB="91425" marR="91425" marL="91425"/>
                </a:tc>
              </a:tr>
              <a:tr h="710350">
                <a:tc>
                  <a:txBody>
                    <a:bodyPr/>
                    <a:lstStyle/>
                    <a:p>
                      <a:pPr indent="0" lvl="0" marL="0" rtl="0" algn="l">
                        <a:spcBef>
                          <a:spcPts val="0"/>
                        </a:spcBef>
                        <a:spcAft>
                          <a:spcPts val="0"/>
                        </a:spcAft>
                        <a:buNone/>
                      </a:pPr>
                      <a:r>
                        <a:rPr lang="en" sz="1600">
                          <a:solidFill>
                            <a:schemeClr val="lt1"/>
                          </a:solidFill>
                        </a:rPr>
                        <a:t>Distilbart</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14.7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23.122</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13" name="Google Shape;213;p24"/>
          <p:cNvGraphicFramePr/>
          <p:nvPr/>
        </p:nvGraphicFramePr>
        <p:xfrm>
          <a:off x="1757475" y="1289335"/>
          <a:ext cx="3000000" cy="3000000"/>
        </p:xfrm>
        <a:graphic>
          <a:graphicData uri="http://schemas.openxmlformats.org/drawingml/2006/table">
            <a:tbl>
              <a:tblPr>
                <a:noFill/>
                <a:tableStyleId>{C1417440-EC7B-4370-AD3C-DA0EE6950BF5}</a:tableStyleId>
              </a:tblPr>
              <a:tblGrid>
                <a:gridCol w="3583400"/>
              </a:tblGrid>
              <a:tr h="741650">
                <a:tc>
                  <a:txBody>
                    <a:bodyPr/>
                    <a:lstStyle/>
                    <a:p>
                      <a:pPr indent="0" lvl="0" marL="0" rtl="0" algn="ctr">
                        <a:spcBef>
                          <a:spcPts val="0"/>
                        </a:spcBef>
                        <a:spcAft>
                          <a:spcPts val="0"/>
                        </a:spcAft>
                        <a:buNone/>
                      </a:pPr>
                      <a:r>
                        <a:rPr lang="en">
                          <a:solidFill>
                            <a:schemeClr val="lt1"/>
                          </a:solidFill>
                        </a:rPr>
                        <a:t>  </a:t>
                      </a:r>
                      <a:r>
                        <a:rPr lang="en" sz="1500">
                          <a:solidFill>
                            <a:schemeClr val="lt1"/>
                          </a:solidFill>
                        </a:rPr>
                        <a:t>0 Examples</a:t>
                      </a:r>
                      <a:endParaRPr sz="1500">
                        <a:solidFill>
                          <a:schemeClr val="lt1"/>
                        </a:solidFill>
                      </a:endParaRPr>
                    </a:p>
                    <a:p>
                      <a:pPr indent="0" lvl="0" marL="0" rtl="0" algn="ctr">
                        <a:spcBef>
                          <a:spcPts val="0"/>
                        </a:spcBef>
                        <a:spcAft>
                          <a:spcPts val="0"/>
                        </a:spcAft>
                        <a:buNone/>
                      </a:pPr>
                      <a:r>
                        <a:rPr lang="en" sz="1500">
                          <a:solidFill>
                            <a:schemeClr val="lt1"/>
                          </a:solidFill>
                        </a:rPr>
                        <a:t>   Pre-Trained model</a:t>
                      </a:r>
                      <a:endParaRPr sz="1500">
                        <a:solidFill>
                          <a:schemeClr val="lt1"/>
                        </a:solidFill>
                      </a:endParaRPr>
                    </a:p>
                  </a:txBody>
                  <a:tcPr marT="91425" marB="91425" marR="91425" marL="91425"/>
                </a:tc>
              </a:tr>
            </a:tbl>
          </a:graphicData>
        </a:graphic>
      </p:graphicFrame>
      <p:graphicFrame>
        <p:nvGraphicFramePr>
          <p:cNvPr id="214" name="Google Shape;214;p24"/>
          <p:cNvGraphicFramePr/>
          <p:nvPr/>
        </p:nvGraphicFramePr>
        <p:xfrm>
          <a:off x="5340875" y="1289325"/>
          <a:ext cx="3000000" cy="3000000"/>
        </p:xfrm>
        <a:graphic>
          <a:graphicData uri="http://schemas.openxmlformats.org/drawingml/2006/table">
            <a:tbl>
              <a:tblPr>
                <a:noFill/>
                <a:tableStyleId>{C1417440-EC7B-4370-AD3C-DA0EE6950BF5}</a:tableStyleId>
              </a:tblPr>
              <a:tblGrid>
                <a:gridCol w="3522125"/>
              </a:tblGrid>
              <a:tr h="741650">
                <a:tc>
                  <a:txBody>
                    <a:bodyPr/>
                    <a:lstStyle/>
                    <a:p>
                      <a:pPr indent="0" lvl="0" marL="0" rtl="0" algn="ctr">
                        <a:spcBef>
                          <a:spcPts val="0"/>
                        </a:spcBef>
                        <a:spcAft>
                          <a:spcPts val="0"/>
                        </a:spcAft>
                        <a:buNone/>
                      </a:pPr>
                      <a:r>
                        <a:rPr lang="en" sz="1600">
                          <a:solidFill>
                            <a:schemeClr val="lt1"/>
                          </a:solidFill>
                        </a:rPr>
                        <a:t>      1k Examples</a:t>
                      </a:r>
                      <a:endParaRPr sz="1600">
                        <a:solidFill>
                          <a:schemeClr val="lt1"/>
                        </a:solidFill>
                      </a:endParaRPr>
                    </a:p>
                    <a:p>
                      <a:pPr indent="0" lvl="0" marL="0" rtl="0" algn="ctr">
                        <a:spcBef>
                          <a:spcPts val="0"/>
                        </a:spcBef>
                        <a:spcAft>
                          <a:spcPts val="0"/>
                        </a:spcAft>
                        <a:buNone/>
                      </a:pPr>
                      <a:r>
                        <a:rPr lang="en" sz="1600">
                          <a:solidFill>
                            <a:schemeClr val="lt1"/>
                          </a:solidFill>
                        </a:rPr>
                        <a:t>      Fine-tune Model</a:t>
                      </a:r>
                      <a:endParaRPr sz="1600">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065700" y="393750"/>
            <a:ext cx="7270800" cy="5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Discussion</a:t>
            </a:r>
            <a:endParaRPr>
              <a:latin typeface="Lato"/>
              <a:ea typeface="Lato"/>
              <a:cs typeface="Lato"/>
              <a:sym typeface="Lato"/>
            </a:endParaRPr>
          </a:p>
        </p:txBody>
      </p:sp>
      <p:sp>
        <p:nvSpPr>
          <p:cNvPr id="220" name="Google Shape;220;p25"/>
          <p:cNvSpPr txBox="1"/>
          <p:nvPr/>
        </p:nvSpPr>
        <p:spPr>
          <a:xfrm>
            <a:off x="1169325" y="1058300"/>
            <a:ext cx="30489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chemeClr val="lt1"/>
                </a:solidFill>
                <a:latin typeface="Lato"/>
                <a:ea typeface="Lato"/>
                <a:cs typeface="Lato"/>
                <a:sym typeface="Lato"/>
              </a:rPr>
              <a:t> Dan Coats also told a Senate panel he did not think it was "appropriate" to discuss his conversations with the president at a public hearing.</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His comments follow a report that President Donald Trump asked him to derail the Russia investigation.</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The National Security Agency chief also declined to comment on the matter.</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Admiral Mike Rogers told a Senate intelligence committee on Wednesday he has never "been directed to do anything illegal, immoral, unethical or inappropriate" as NSA director.</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Mr Coats echoed Mr Rogers' statements as senators pressed the pair on their interactions with the president.</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"I'm willing to come before the committee and tell you what I know and don't know," he said. "What I'm not willing to do is share information I think ought to be protected in an opening hearing," Mr Coats told the panel.</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He is later appearing in a closed session before the committee on Wednesday afternoon.</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This Senate testimony by intelligence community heads was billed as the undercard to James Comey's appearance on Capitol Hill on Thursday, but it turned out to be a big letdown.</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Top intelligence officials in the US government have taken a bunker mentality when it comes to the investigation into Russian meddling in the US election, refusing to share details of presidential conversations in open Senate testimony. Robert Mueller's special counsel investigation, it seems, has the spooks spooked.</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That may come as a relief to a White House that has been buffeted by a seemingly never-ending stream of controversial revelations, from allegations that the president attempted to influence the investigation into former National Security Advisor Michael Flynn to reports of internal divisions within the administration.</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The president and his aides shouldn't breath easy, however. Although today's testimony was largely a dud, Mr Comey - no longer a government employee, thanks to Mr Trump - will have more leeway to discuss his interactions with the president if he so chooses.</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His former colleagues my have seen discretion as the better part of valour, but the former director isn't known for backing down from a fight.</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Mr Coats testimony comes a day after the Washington Post reported that he told associates Mr Trump had tried to persuade the FBI to back off their investigation into his former national security adviser, Michael Flynn, and his ties to the Kremlin.</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US intelligence agencies believe Russia interfered in the US election and they are investigating alleged links between the Trump campaign and Moscow.</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But there is no known evidence of collusion and President Donald Trump has dismissed the story as "fake news".</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The two intelligence chiefs joined acting FBI Director Andrew McCabe and Deputy Attorney General Rod Rosenstein to testify before the panel on Wednesday.</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The lack of answers appeared to frustrate both Democratic and Republican senators, who repeatedly pressed the intelligence officials on the Russia inquiry.</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Republican Senator Richard Burr, who chairs the committee, ended the hearing by appearing to rebuke the intelligence officials for their testimony.</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"At no time should you be in a position where you come to Congress without an answer," he said.</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The following day will see the much-anticipated testimony of Mr Comey, who was leading one of the Russia investigations before Mr Trump fired him.</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He will be quizzed on his interactions with the president before he was sacked.</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Mr Comey reportedly told Attorney General Jeff Sessions that he did not want to be left alone with the president.</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The conversation occurred the day after the president asked Mr Comey to end the investigation into Mr Flynn during a private dinner, according to the New York Times.</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Mr Comey believed the attorney general should protect the FBI from White House influence, officials told the paper.</a:t>
            </a:r>
            <a:endParaRPr sz="500">
              <a:solidFill>
                <a:schemeClr val="lt1"/>
              </a:solidFill>
              <a:latin typeface="Lato"/>
              <a:ea typeface="Lato"/>
              <a:cs typeface="Lato"/>
              <a:sym typeface="Lato"/>
            </a:endParaRPr>
          </a:p>
          <a:p>
            <a:pPr indent="0" lvl="0" marL="0" rtl="0" algn="l">
              <a:spcBef>
                <a:spcPts val="0"/>
              </a:spcBef>
              <a:spcAft>
                <a:spcPts val="0"/>
              </a:spcAft>
              <a:buNone/>
            </a:pPr>
            <a:r>
              <a:t/>
            </a:r>
            <a:endParaRPr sz="500">
              <a:solidFill>
                <a:schemeClr val="lt1"/>
              </a:solidFill>
              <a:latin typeface="Lato"/>
              <a:ea typeface="Lato"/>
              <a:cs typeface="Lato"/>
              <a:sym typeface="Lato"/>
            </a:endParaRPr>
          </a:p>
        </p:txBody>
      </p:sp>
      <p:sp>
        <p:nvSpPr>
          <p:cNvPr id="221" name="Google Shape;221;p25"/>
          <p:cNvSpPr txBox="1"/>
          <p:nvPr/>
        </p:nvSpPr>
        <p:spPr>
          <a:xfrm>
            <a:off x="4418200" y="1309925"/>
            <a:ext cx="433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The US director of national intelligence has said he "never felt pressured" to influence the inquiry into Russia's political meddling.</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222" name="Google Shape;222;p25"/>
          <p:cNvSpPr txBox="1"/>
          <p:nvPr/>
        </p:nvSpPr>
        <p:spPr>
          <a:xfrm>
            <a:off x="4573650" y="1265525"/>
            <a:ext cx="35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3" name="Google Shape;223;p25"/>
          <p:cNvSpPr txBox="1"/>
          <p:nvPr/>
        </p:nvSpPr>
        <p:spPr>
          <a:xfrm>
            <a:off x="4514450" y="1073100"/>
            <a:ext cx="3870600" cy="3693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200">
                <a:solidFill>
                  <a:schemeClr val="lt1"/>
                </a:solidFill>
                <a:latin typeface="Lato"/>
                <a:ea typeface="Lato"/>
                <a:cs typeface="Lato"/>
                <a:sym typeface="Lato"/>
              </a:rPr>
              <a:t>  Reference Summary</a:t>
            </a:r>
            <a:endParaRPr sz="1200">
              <a:solidFill>
                <a:schemeClr val="lt1"/>
              </a:solidFill>
              <a:latin typeface="Lato"/>
              <a:ea typeface="Lato"/>
              <a:cs typeface="Lato"/>
              <a:sym typeface="Lato"/>
            </a:endParaRPr>
          </a:p>
        </p:txBody>
      </p:sp>
      <p:sp>
        <p:nvSpPr>
          <p:cNvPr id="224" name="Google Shape;224;p25"/>
          <p:cNvSpPr txBox="1"/>
          <p:nvPr/>
        </p:nvSpPr>
        <p:spPr>
          <a:xfrm>
            <a:off x="4455225" y="2294225"/>
            <a:ext cx="39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rgbClr val="FFFFFF"/>
                </a:highlight>
                <a:latin typeface="Lato"/>
                <a:ea typeface="Lato"/>
                <a:cs typeface="Lato"/>
                <a:sym typeface="Lato"/>
              </a:rPr>
              <a:t>a dud, but he will have more leeway to discuss his interactions</a:t>
            </a:r>
            <a:endParaRPr sz="1200">
              <a:solidFill>
                <a:schemeClr val="dk1"/>
              </a:solidFill>
              <a:latin typeface="Lato"/>
              <a:ea typeface="Lato"/>
              <a:cs typeface="Lato"/>
              <a:sym typeface="Lato"/>
            </a:endParaRPr>
          </a:p>
        </p:txBody>
      </p:sp>
      <p:sp>
        <p:nvSpPr>
          <p:cNvPr id="225" name="Google Shape;225;p25"/>
          <p:cNvSpPr txBox="1"/>
          <p:nvPr/>
        </p:nvSpPr>
        <p:spPr>
          <a:xfrm>
            <a:off x="4572000" y="2079600"/>
            <a:ext cx="3764700" cy="369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200">
                <a:solidFill>
                  <a:schemeClr val="lt1"/>
                </a:solidFill>
                <a:latin typeface="Lato"/>
                <a:ea typeface="Lato"/>
                <a:cs typeface="Lato"/>
                <a:sym typeface="Lato"/>
              </a:rPr>
              <a:t>Predicted Summary - T5 Pre-trained</a:t>
            </a:r>
            <a:endParaRPr sz="1200">
              <a:solidFill>
                <a:schemeClr val="lt1"/>
              </a:solidFill>
              <a:latin typeface="Lato"/>
              <a:ea typeface="Lato"/>
              <a:cs typeface="Lato"/>
              <a:sym typeface="Lato"/>
            </a:endParaRPr>
          </a:p>
        </p:txBody>
      </p:sp>
      <p:sp>
        <p:nvSpPr>
          <p:cNvPr id="226" name="Google Shape;226;p25"/>
          <p:cNvSpPr txBox="1"/>
          <p:nvPr/>
        </p:nvSpPr>
        <p:spPr>
          <a:xfrm>
            <a:off x="4455225" y="3174900"/>
            <a:ext cx="429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12121"/>
                </a:solidFill>
                <a:highlight>
                  <a:srgbClr val="FFFFFF"/>
                </a:highlight>
                <a:latin typeface="Lato"/>
                <a:ea typeface="Lato"/>
                <a:cs typeface="Lato"/>
                <a:sym typeface="Lato"/>
              </a:rPr>
              <a:t>The former NSA director Dan Coats has told a Senate panel he does not think it is appropriate to discuss his interactions with the president at an open hearing.</a:t>
            </a:r>
            <a:endParaRPr sz="1200">
              <a:latin typeface="Lato"/>
              <a:ea typeface="Lato"/>
              <a:cs typeface="Lato"/>
              <a:sym typeface="Lato"/>
            </a:endParaRPr>
          </a:p>
        </p:txBody>
      </p:sp>
      <p:sp>
        <p:nvSpPr>
          <p:cNvPr id="227" name="Google Shape;227;p25"/>
          <p:cNvSpPr txBox="1"/>
          <p:nvPr/>
        </p:nvSpPr>
        <p:spPr>
          <a:xfrm>
            <a:off x="4581050" y="2982500"/>
            <a:ext cx="38040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solidFill>
                  <a:schemeClr val="lt1"/>
                </a:solidFill>
                <a:latin typeface="Lato"/>
                <a:ea typeface="Lato"/>
                <a:cs typeface="Lato"/>
                <a:sym typeface="Lato"/>
              </a:rPr>
              <a:t>Predicted Summary - T5 Fine-tune</a:t>
            </a:r>
            <a:endParaRPr>
              <a:solidFill>
                <a:schemeClr val="lt1"/>
              </a:solidFill>
              <a:latin typeface="Lato"/>
              <a:ea typeface="Lato"/>
              <a:cs typeface="Lato"/>
              <a:sym typeface="Lato"/>
            </a:endParaRPr>
          </a:p>
        </p:txBody>
      </p:sp>
      <p:sp>
        <p:nvSpPr>
          <p:cNvPr id="228" name="Google Shape;228;p25"/>
          <p:cNvSpPr txBox="1"/>
          <p:nvPr/>
        </p:nvSpPr>
        <p:spPr>
          <a:xfrm>
            <a:off x="4581050" y="4040800"/>
            <a:ext cx="429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Other than unigram, there are no common n-grams in both summaries. So, ROUGE-L is same as ROUGE-1.  </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Discussion</a:t>
            </a:r>
            <a:endParaRPr>
              <a:latin typeface="Lato"/>
              <a:ea typeface="Lato"/>
              <a:cs typeface="Lato"/>
              <a:sym typeface="Lato"/>
            </a:endParaRPr>
          </a:p>
        </p:txBody>
      </p:sp>
      <p:sp>
        <p:nvSpPr>
          <p:cNvPr id="234" name="Google Shape;234;p26"/>
          <p:cNvSpPr txBox="1"/>
          <p:nvPr>
            <p:ph idx="1" type="body"/>
          </p:nvPr>
        </p:nvSpPr>
        <p:spPr>
          <a:xfrm>
            <a:off x="1297500" y="969500"/>
            <a:ext cx="7038900" cy="35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experiments on hugging face transformer based models using Xsum dataset, we summarized two long loan agreement documents. First pdf document is of 55 page </a:t>
            </a:r>
            <a:r>
              <a:rPr lang="en"/>
              <a:t>length</a:t>
            </a:r>
            <a:r>
              <a:rPr lang="en"/>
              <a:t> and consists of </a:t>
            </a:r>
            <a:r>
              <a:rPr lang="en"/>
              <a:t>150113 characters. </a:t>
            </a:r>
            <a:r>
              <a:rPr lang="en"/>
              <a:t>Second</a:t>
            </a:r>
            <a:r>
              <a:rPr lang="en"/>
              <a:t> pdf document is of 17 pages and consists of 42345 characters. </a:t>
            </a:r>
            <a:endParaRPr/>
          </a:p>
          <a:p>
            <a:pPr indent="0" lvl="0" marL="0" rtl="0" algn="l">
              <a:spcBef>
                <a:spcPts val="1200"/>
              </a:spcBef>
              <a:spcAft>
                <a:spcPts val="0"/>
              </a:spcAft>
              <a:buNone/>
            </a:pPr>
            <a:r>
              <a:rPr lang="en"/>
              <a:t>To summarize long documents, each document is first tokenized into sentences and sentences are combined to form chunks. Each chunk has not more than 1024 tokens. Each chunk is then converted to summary. </a:t>
            </a:r>
            <a:endParaRPr/>
          </a:p>
          <a:p>
            <a:pPr indent="0" lvl="0" marL="0" rtl="0" algn="l">
              <a:spcBef>
                <a:spcPts val="1200"/>
              </a:spcBef>
              <a:spcAft>
                <a:spcPts val="0"/>
              </a:spcAft>
              <a:buNone/>
            </a:pPr>
            <a:r>
              <a:rPr lang="en"/>
              <a:t>For 1st document there are 37 chunks. Summary has 14862 characters which is about 10% of original document. </a:t>
            </a:r>
            <a:endParaRPr/>
          </a:p>
          <a:p>
            <a:pPr indent="0" lvl="0" marL="0" rtl="0" algn="l">
              <a:spcBef>
                <a:spcPts val="1200"/>
              </a:spcBef>
              <a:spcAft>
                <a:spcPts val="0"/>
              </a:spcAft>
              <a:buNone/>
            </a:pPr>
            <a:r>
              <a:rPr lang="en"/>
              <a:t>For 2nd document there are 12 chunks. Summary has 4923 characters which is about 11.6% of original document.</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Discussion</a:t>
            </a:r>
            <a:endParaRPr>
              <a:latin typeface="Lato"/>
              <a:ea typeface="Lato"/>
              <a:cs typeface="Lato"/>
              <a:sym typeface="Lato"/>
            </a:endParaRPr>
          </a:p>
        </p:txBody>
      </p:sp>
      <p:sp>
        <p:nvSpPr>
          <p:cNvPr id="240" name="Google Shape;240;p27"/>
          <p:cNvSpPr txBox="1"/>
          <p:nvPr>
            <p:ph idx="1" type="body"/>
          </p:nvPr>
        </p:nvSpPr>
        <p:spPr>
          <a:xfrm>
            <a:off x="1065700" y="902900"/>
            <a:ext cx="7078200" cy="404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3"/>
              <a:buNone/>
            </a:pPr>
            <a:r>
              <a:rPr lang="en" sz="1017"/>
              <a:t>To extract key information from the summary, NER is used. Below is the key information from the 1st long document.</a:t>
            </a:r>
            <a:endParaRPr sz="1017"/>
          </a:p>
          <a:p>
            <a:pPr indent="0" lvl="0" marL="457200" rtl="0" algn="l">
              <a:lnSpc>
                <a:spcPct val="100000"/>
              </a:lnSpc>
              <a:spcBef>
                <a:spcPts val="1200"/>
              </a:spcBef>
              <a:spcAft>
                <a:spcPts val="0"/>
              </a:spcAft>
              <a:buSzPts val="523"/>
              <a:buNone/>
            </a:pPr>
            <a:r>
              <a:rPr lang="en" sz="700">
                <a:highlight>
                  <a:srgbClr val="212121"/>
                </a:highlight>
              </a:rPr>
              <a:t>WORK_OF_ART  :  ['Contract', 'Loan', 'Original Disbursement Period’]</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CARDINAL  :  ['twenty-one', 'one hundred and', 'one', 'three million']</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MONEY  :  ['sixty thousand dollars', '21,160,000', '3,170,000', 'three million dollars']</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DATE  :  ['the latest forty', '40) years', 'March 2011', '19 April 2011', '30) days', '12) month', 'quarterly']</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GPE  :  ['Washington', 'District of Columbia', 'U.S.', 'London', 'Dollars', 'Hinterland']</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PRODUCT  :  ['Chapter XII', 'Borrower', 'a Currency Conversion']</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LAW  :  ['the Flexible Financing Facility', 'the Final Amortizing Date', 'the Regular OC Financing’]</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TIME  :  ['approximately 11:00 a.m.']</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NORP  :  ['European']</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FAC  :  ['the Original WAL']</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PERCENT  :  ['twenty five percent', '0.25%', '1%']</a:t>
            </a:r>
            <a:endParaRPr sz="700">
              <a:highlight>
                <a:srgbClr val="212121"/>
              </a:highlight>
            </a:endParaRPr>
          </a:p>
          <a:p>
            <a:pPr indent="0" lvl="0" marL="457200" rtl="0" algn="l">
              <a:lnSpc>
                <a:spcPct val="100000"/>
              </a:lnSpc>
              <a:spcBef>
                <a:spcPts val="1200"/>
              </a:spcBef>
              <a:spcAft>
                <a:spcPts val="0"/>
              </a:spcAft>
              <a:buSzPts val="523"/>
              <a:buNone/>
            </a:pPr>
            <a:r>
              <a:rPr lang="en" sz="700">
                <a:highlight>
                  <a:srgbClr val="212121"/>
                </a:highlight>
              </a:rPr>
              <a:t>ORDINAL  :  ['first', 'third', 'first']</a:t>
            </a:r>
            <a:endParaRPr sz="700">
              <a:highlight>
                <a:srgbClr val="212121"/>
              </a:highlight>
            </a:endParaRPr>
          </a:p>
          <a:p>
            <a:pPr indent="0" lvl="0" marL="457200" rtl="0" algn="l">
              <a:lnSpc>
                <a:spcPct val="100000"/>
              </a:lnSpc>
              <a:spcBef>
                <a:spcPts val="1200"/>
              </a:spcBef>
              <a:spcAft>
                <a:spcPts val="1200"/>
              </a:spcAft>
              <a:buSzPts val="523"/>
              <a:buNone/>
            </a:pPr>
            <a:r>
              <a:rPr lang="en" sz="700">
                <a:highlight>
                  <a:srgbClr val="212121"/>
                </a:highlight>
              </a:rPr>
              <a:t>PERSON  :  ['Guarantor', 'Guarantor', 'Guyana']</a:t>
            </a:r>
            <a:endParaRPr sz="700">
              <a:highlight>
                <a:srgbClr val="21212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5125" y="393750"/>
            <a:ext cx="7041300" cy="48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Discussion</a:t>
            </a:r>
            <a:endParaRPr>
              <a:latin typeface="Lato"/>
              <a:ea typeface="Lato"/>
              <a:cs typeface="Lato"/>
              <a:sym typeface="Lato"/>
            </a:endParaRPr>
          </a:p>
        </p:txBody>
      </p:sp>
      <p:sp>
        <p:nvSpPr>
          <p:cNvPr id="246" name="Google Shape;246;p28"/>
          <p:cNvSpPr txBox="1"/>
          <p:nvPr>
            <p:ph idx="1" type="body"/>
          </p:nvPr>
        </p:nvSpPr>
        <p:spPr>
          <a:xfrm>
            <a:off x="1206325" y="1613350"/>
            <a:ext cx="7130100" cy="3315600"/>
          </a:xfrm>
          <a:prstGeom prst="rect">
            <a:avLst/>
          </a:prstGeom>
        </p:spPr>
        <p:txBody>
          <a:bodyPr anchorCtr="0" anchor="t" bIns="91425" lIns="91425" spcFirstLastPara="1" rIns="91425" wrap="square" tIns="91425">
            <a:normAutofit lnSpcReduction="20000"/>
          </a:bodyPr>
          <a:lstStyle/>
          <a:p>
            <a:pPr indent="0" lvl="0" marL="0" rtl="0" algn="l">
              <a:lnSpc>
                <a:spcPct val="65000"/>
              </a:lnSpc>
              <a:spcBef>
                <a:spcPts val="0"/>
              </a:spcBef>
              <a:spcAft>
                <a:spcPts val="0"/>
              </a:spcAft>
              <a:buNone/>
            </a:pPr>
            <a:r>
              <a:rPr lang="en" sz="1050">
                <a:highlight>
                  <a:srgbClr val="212121"/>
                </a:highlight>
              </a:rPr>
              <a:t>1.  </a:t>
            </a:r>
            <a:r>
              <a:rPr lang="en" sz="1050">
                <a:highlight>
                  <a:srgbClr val="212121"/>
                </a:highlight>
              </a:rPr>
              <a:t>Question: Which organisation signs the Loan Contract?</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Answer: 'Executing Agency and Contracting Agency' with score 0.6394587755203247</a:t>
            </a:r>
            <a:endParaRPr sz="1050">
              <a:highlight>
                <a:srgbClr val="212121"/>
              </a:highlight>
            </a:endParaRPr>
          </a:p>
          <a:p>
            <a:pPr indent="0" lvl="0" marL="0" rtl="0" algn="l">
              <a:lnSpc>
                <a:spcPct val="65000"/>
              </a:lnSpc>
              <a:spcBef>
                <a:spcPts val="1200"/>
              </a:spcBef>
              <a:spcAft>
                <a:spcPts val="0"/>
              </a:spcAft>
              <a:buNone/>
            </a:pPr>
            <a:r>
              <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2. Question: Which organisation other than Executing Agency and Contracting Agency signs the Loan Contract?</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Answer: 'co-executing agencies' with score 0.8748259544372559</a:t>
            </a:r>
            <a:endParaRPr sz="1050">
              <a:highlight>
                <a:srgbClr val="212121"/>
              </a:highlight>
            </a:endParaRPr>
          </a:p>
          <a:p>
            <a:pPr indent="0" lvl="0" marL="0" rtl="0" algn="l">
              <a:lnSpc>
                <a:spcPct val="65000"/>
              </a:lnSpc>
              <a:spcBef>
                <a:spcPts val="1200"/>
              </a:spcBef>
              <a:spcAft>
                <a:spcPts val="0"/>
              </a:spcAft>
              <a:buNone/>
            </a:pPr>
            <a:r>
              <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3. Question: How much amount is lent from the bank?</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Answer: 'twenty-one ipientmillion one hundred and sixty thousand dollars' with score 0.2935749888420105</a:t>
            </a:r>
            <a:endParaRPr sz="1050">
              <a:highlight>
                <a:srgbClr val="212121"/>
              </a:highlight>
            </a:endParaRPr>
          </a:p>
          <a:p>
            <a:pPr indent="0" lvl="0" marL="0" rtl="0" algn="l">
              <a:lnSpc>
                <a:spcPct val="65000"/>
              </a:lnSpc>
              <a:spcBef>
                <a:spcPts val="1200"/>
              </a:spcBef>
              <a:spcAft>
                <a:spcPts val="0"/>
              </a:spcAft>
              <a:buNone/>
            </a:pPr>
            <a:r>
              <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4. Question: What is the name of bank?</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Answer: 'Bank of Guyana' with score 0.7105961441993713</a:t>
            </a:r>
            <a:endParaRPr sz="1050">
              <a:highlight>
                <a:srgbClr val="212121"/>
              </a:highlight>
            </a:endParaRPr>
          </a:p>
          <a:p>
            <a:pPr indent="0" lvl="0" marL="0" rtl="0" algn="l">
              <a:lnSpc>
                <a:spcPct val="65000"/>
              </a:lnSpc>
              <a:spcBef>
                <a:spcPts val="1200"/>
              </a:spcBef>
              <a:spcAft>
                <a:spcPts val="0"/>
              </a:spcAft>
              <a:buNone/>
            </a:pPr>
            <a:r>
              <a:t/>
            </a:r>
            <a:endParaRPr sz="1050">
              <a:highlight>
                <a:srgbClr val="212121"/>
              </a:highlight>
            </a:endParaRPr>
          </a:p>
          <a:p>
            <a:pPr indent="0" lvl="0" marL="0" rtl="0" algn="l">
              <a:lnSpc>
                <a:spcPct val="65000"/>
              </a:lnSpc>
              <a:spcBef>
                <a:spcPts val="1200"/>
              </a:spcBef>
              <a:spcAft>
                <a:spcPts val="0"/>
              </a:spcAft>
              <a:buNone/>
            </a:pPr>
            <a:r>
              <a:rPr lang="en" sz="1050">
                <a:highlight>
                  <a:srgbClr val="212121"/>
                </a:highlight>
              </a:rPr>
              <a:t>5. Question: when is the loan repayment?</a:t>
            </a:r>
            <a:endParaRPr sz="1050">
              <a:highlight>
                <a:srgbClr val="212121"/>
              </a:highlight>
            </a:endParaRPr>
          </a:p>
          <a:p>
            <a:pPr indent="0" lvl="0" marL="0" rtl="0" algn="l">
              <a:lnSpc>
                <a:spcPct val="65000"/>
              </a:lnSpc>
              <a:spcBef>
                <a:spcPts val="1200"/>
              </a:spcBef>
              <a:spcAft>
                <a:spcPts val="1200"/>
              </a:spcAft>
              <a:buNone/>
            </a:pPr>
            <a:r>
              <a:rPr lang="en" sz="1050">
                <a:highlight>
                  <a:srgbClr val="212121"/>
                </a:highlight>
              </a:rPr>
              <a:t>Answer: 'fifteenth (15th) day of the month' with score 0.3958682715892792</a:t>
            </a:r>
            <a:endParaRPr sz="1050">
              <a:highlight>
                <a:srgbClr val="212121"/>
              </a:highlight>
            </a:endParaRPr>
          </a:p>
        </p:txBody>
      </p:sp>
      <p:sp>
        <p:nvSpPr>
          <p:cNvPr id="247" name="Google Shape;247;p28"/>
          <p:cNvSpPr txBox="1"/>
          <p:nvPr/>
        </p:nvSpPr>
        <p:spPr>
          <a:xfrm>
            <a:off x="1295125" y="1184125"/>
            <a:ext cx="72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Below answers for questions are given by transformers base model with no fine tuning.</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Conclusion</a:t>
            </a:r>
            <a:endParaRPr>
              <a:latin typeface="Lato"/>
              <a:ea typeface="Lato"/>
              <a:cs typeface="Lato"/>
              <a:sym typeface="Lato"/>
            </a:endParaRPr>
          </a:p>
        </p:txBody>
      </p:sp>
      <p:sp>
        <p:nvSpPr>
          <p:cNvPr id="253" name="Google Shape;25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experimented on both pre-trained and fine tune models for summarization task. Pegasus model fine tuned with only 1k data examples showed good </a:t>
            </a:r>
            <a:r>
              <a:rPr lang="en"/>
              <a:t>performance</a:t>
            </a:r>
            <a:r>
              <a:rPr lang="en"/>
              <a:t>. We also summarized very long documents and used NER, Question-Answering to extract key information from summaries.  </a:t>
            </a:r>
            <a:endParaRPr/>
          </a:p>
          <a:p>
            <a:pPr indent="0" lvl="0" marL="0" rtl="0" algn="l">
              <a:spcBef>
                <a:spcPts val="1200"/>
              </a:spcBef>
              <a:spcAft>
                <a:spcPts val="0"/>
              </a:spcAft>
              <a:buNone/>
            </a:pPr>
            <a:r>
              <a:rPr lang="en"/>
              <a:t>Due to  Gpu limitations on colab, we are able to fine tune with only 1k training data. Further experiments can be done by training on more data to evaluate results.</a:t>
            </a:r>
            <a:endParaRPr/>
          </a:p>
          <a:p>
            <a:pPr indent="0" lvl="0" marL="0" rtl="0" algn="l">
              <a:spcBef>
                <a:spcPts val="1200"/>
              </a:spcBef>
              <a:spcAft>
                <a:spcPts val="0"/>
              </a:spcAft>
              <a:buNone/>
            </a:pPr>
            <a:r>
              <a:rPr lang="en"/>
              <a:t>To extract key information we used NER, more advanced models/ methods can be employed for this task. </a:t>
            </a:r>
            <a:endParaRPr/>
          </a:p>
          <a:p>
            <a:pPr indent="0" lvl="0" marL="0" rtl="0" algn="l">
              <a:spcBef>
                <a:spcPts val="1200"/>
              </a:spcBef>
              <a:spcAft>
                <a:spcPts val="1200"/>
              </a:spcAft>
              <a:buNone/>
            </a:pPr>
            <a:r>
              <a:rPr lang="en"/>
              <a:t>Further improvement can be done by fine-tuning for NER task and Question-Answering 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73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latin typeface="Lato"/>
                <a:ea typeface="Lato"/>
                <a:cs typeface="Lato"/>
                <a:sym typeface="Lato"/>
              </a:rPr>
              <a:t>Introduction</a:t>
            </a:r>
            <a:endParaRPr sz="3100">
              <a:latin typeface="Lato"/>
              <a:ea typeface="Lato"/>
              <a:cs typeface="Lato"/>
              <a:sym typeface="La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11">
              <a:latin typeface="Lato"/>
              <a:ea typeface="Lato"/>
              <a:cs typeface="Lato"/>
              <a:sym typeface="Lato"/>
            </a:endParaRPr>
          </a:p>
        </p:txBody>
      </p:sp>
      <p:sp>
        <p:nvSpPr>
          <p:cNvPr id="142" name="Google Shape;142;p14"/>
          <p:cNvSpPr txBox="1"/>
          <p:nvPr>
            <p:ph idx="1" type="body"/>
          </p:nvPr>
        </p:nvSpPr>
        <p:spPr>
          <a:xfrm>
            <a:off x="1341950" y="1132950"/>
            <a:ext cx="7038900" cy="3345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11"/>
              <a:t>Types of summarizations:</a:t>
            </a:r>
            <a:endParaRPr sz="2011"/>
          </a:p>
          <a:p>
            <a:pPr indent="0" lvl="0" marL="0" rtl="0" algn="l">
              <a:lnSpc>
                <a:spcPct val="100000"/>
              </a:lnSpc>
              <a:spcBef>
                <a:spcPts val="0"/>
              </a:spcBef>
              <a:spcAft>
                <a:spcPts val="0"/>
              </a:spcAft>
              <a:buNone/>
            </a:pPr>
            <a:r>
              <a:t/>
            </a:r>
            <a:endParaRPr sz="2011"/>
          </a:p>
          <a:p>
            <a:pPr indent="-342900" lvl="0" marL="457200" rtl="0" algn="l">
              <a:spcBef>
                <a:spcPts val="0"/>
              </a:spcBef>
              <a:spcAft>
                <a:spcPts val="0"/>
              </a:spcAft>
              <a:buSzPts val="1800"/>
              <a:buAutoNum type="arabicPeriod"/>
            </a:pPr>
            <a:r>
              <a:rPr lang="en" sz="1800"/>
              <a:t>Extractive summarization -  Summary would be the important sentences or phrases from the original text and extract only those from the text.</a:t>
            </a:r>
            <a:endParaRPr sz="1800"/>
          </a:p>
          <a:p>
            <a:pPr indent="-342900" lvl="0" marL="457200" rtl="0" algn="l">
              <a:spcBef>
                <a:spcPts val="0"/>
              </a:spcBef>
              <a:spcAft>
                <a:spcPts val="0"/>
              </a:spcAft>
              <a:buSzPts val="1800"/>
              <a:buAutoNum type="arabicPeriod"/>
            </a:pPr>
            <a:r>
              <a:rPr lang="en" sz="1800"/>
              <a:t>Abstractive summarization - Here, we generate new sentences from the original text. This is in contrast to the extractive approach.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and Hypotheses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Goal of the project is to summarise the given document and extract important key information. </a:t>
            </a:r>
            <a:endParaRPr sz="1800"/>
          </a:p>
          <a:p>
            <a:pPr indent="0" lvl="0" marL="0" rtl="0" algn="l">
              <a:spcBef>
                <a:spcPts val="1200"/>
              </a:spcBef>
              <a:spcAft>
                <a:spcPts val="1200"/>
              </a:spcAft>
              <a:buNone/>
            </a:pPr>
            <a:r>
              <a:rPr lang="en" sz="1800"/>
              <a:t>One use case of this project could be summarizing long  loan agreement  documents and extracting key information  like amount of loan, interest rate, duration of repayment, name of lender and borrower.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60">
                <a:latin typeface="Lato"/>
                <a:ea typeface="Lato"/>
                <a:cs typeface="Lato"/>
                <a:sym typeface="Lato"/>
              </a:rPr>
              <a:t>Introduction</a:t>
            </a:r>
            <a:endParaRPr sz="2760">
              <a:latin typeface="Lato"/>
              <a:ea typeface="Lato"/>
              <a:cs typeface="Lato"/>
              <a:sym typeface="Lato"/>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highlight>
                  <a:schemeClr val="dk1"/>
                </a:highlight>
                <a:latin typeface="Arial"/>
                <a:ea typeface="Arial"/>
                <a:cs typeface="Arial"/>
                <a:sym typeface="Arial"/>
              </a:rPr>
              <a:t>Extensive Summarization(Xsum) dataset, which has BBC news articles text and their summaries, can be loaded using below code</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en" sz="1200">
                <a:highlight>
                  <a:schemeClr val="dk1"/>
                </a:highlight>
                <a:latin typeface="Arial"/>
                <a:ea typeface="Arial"/>
                <a:cs typeface="Arial"/>
                <a:sym typeface="Arial"/>
              </a:rPr>
              <a:t>                            </a:t>
            </a:r>
            <a:r>
              <a:rPr lang="en" sz="1200">
                <a:solidFill>
                  <a:schemeClr val="dk1"/>
                </a:solidFill>
                <a:highlight>
                  <a:schemeClr val="lt1"/>
                </a:highlight>
                <a:latin typeface="Arial"/>
                <a:ea typeface="Arial"/>
                <a:cs typeface="Arial"/>
                <a:sym typeface="Arial"/>
              </a:rPr>
              <a:t>     dataset = load_dataset("xsum")</a:t>
            </a:r>
            <a:endParaRPr sz="1200">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sz="1200">
                <a:highlight>
                  <a:schemeClr val="dk1"/>
                </a:highlight>
                <a:latin typeface="Arial"/>
                <a:ea typeface="Arial"/>
                <a:cs typeface="Arial"/>
                <a:sym typeface="Arial"/>
              </a:rPr>
              <a:t>or data can be downloaded from https://huggingface.co/datasets/xsum</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en" sz="1200">
                <a:highlight>
                  <a:schemeClr val="dk1"/>
                </a:highlight>
                <a:latin typeface="Arial"/>
                <a:ea typeface="Arial"/>
                <a:cs typeface="Arial"/>
                <a:sym typeface="Arial"/>
              </a:rPr>
              <a:t>For fine tuning Hugging Face transformers, 1k data rows are considered.</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en" sz="1200">
                <a:highlight>
                  <a:schemeClr val="dk1"/>
                </a:highlight>
                <a:latin typeface="Arial"/>
                <a:ea typeface="Arial"/>
                <a:cs typeface="Arial"/>
                <a:sym typeface="Arial"/>
              </a:rPr>
              <a:t>Also, We considered two very long loan agreement pdf documents to summarize and get key information from the summary.</a:t>
            </a:r>
            <a:endParaRPr sz="1200">
              <a:highlight>
                <a:schemeClr val="dk1"/>
              </a:highlight>
              <a:latin typeface="Arial"/>
              <a:ea typeface="Arial"/>
              <a:cs typeface="Arial"/>
              <a:sym typeface="Arial"/>
            </a:endParaRPr>
          </a:p>
          <a:p>
            <a:pPr indent="0" lvl="0" marL="0" rtl="0" algn="l">
              <a:spcBef>
                <a:spcPts val="1200"/>
              </a:spcBef>
              <a:spcAft>
                <a:spcPts val="1200"/>
              </a:spcAft>
              <a:buNone/>
            </a:pPr>
            <a:r>
              <a:t/>
            </a:r>
            <a:endParaRPr>
              <a:highlight>
                <a:schemeClr val="dk1"/>
              </a:highlight>
            </a:endParaRPr>
          </a:p>
        </p:txBody>
      </p:sp>
      <p:sp>
        <p:nvSpPr>
          <p:cNvPr id="155" name="Google Shape;155;p16"/>
          <p:cNvSpPr txBox="1"/>
          <p:nvPr/>
        </p:nvSpPr>
        <p:spPr>
          <a:xfrm>
            <a:off x="1436950" y="1199000"/>
            <a:ext cx="68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Data</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401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Methods</a:t>
            </a:r>
            <a:endParaRPr>
              <a:latin typeface="Lato"/>
              <a:ea typeface="Lato"/>
              <a:cs typeface="Lato"/>
              <a:sym typeface="Lato"/>
            </a:endParaRPr>
          </a:p>
        </p:txBody>
      </p:sp>
      <p:sp>
        <p:nvSpPr>
          <p:cNvPr id="161" name="Google Shape;161;p17"/>
          <p:cNvSpPr txBox="1"/>
          <p:nvPr>
            <p:ph idx="1" type="body"/>
          </p:nvPr>
        </p:nvSpPr>
        <p:spPr>
          <a:xfrm>
            <a:off x="1297500" y="1117500"/>
            <a:ext cx="7038900" cy="33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Text-To-Text Transfer Transformer(T5):</a:t>
            </a:r>
            <a:endParaRPr sz="1800"/>
          </a:p>
          <a:p>
            <a:pPr indent="0" lvl="0" marL="0" rtl="0" algn="l">
              <a:spcBef>
                <a:spcPts val="1200"/>
              </a:spcBef>
              <a:spcAft>
                <a:spcPts val="0"/>
              </a:spcAft>
              <a:buNone/>
            </a:pPr>
            <a:r>
              <a:rPr lang="en"/>
              <a:t> Google created T5 model architecture. This T5 model is  pre-trained on Colossal Clean Crawled Corpus(C4) data and it achieves state-of-the-art results on many NLP benchmarks while being flexible enough to be fine-tuned to a variety of important downstream tasks.</a:t>
            </a:r>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62" name="Google Shape;162;p17"/>
          <p:cNvPicPr preferRelativeResize="0"/>
          <p:nvPr/>
        </p:nvPicPr>
        <p:blipFill>
          <a:blip r:embed="rId3">
            <a:alphaModFix/>
          </a:blip>
          <a:stretch>
            <a:fillRect/>
          </a:stretch>
        </p:blipFill>
        <p:spPr>
          <a:xfrm>
            <a:off x="1443150" y="2387925"/>
            <a:ext cx="6653248" cy="2494976"/>
          </a:xfrm>
          <a:prstGeom prst="rect">
            <a:avLst/>
          </a:prstGeom>
          <a:noFill/>
          <a:ln>
            <a:noFill/>
          </a:ln>
        </p:spPr>
      </p:pic>
      <p:sp>
        <p:nvSpPr>
          <p:cNvPr id="163" name="Google Shape;163;p17"/>
          <p:cNvSpPr txBox="1"/>
          <p:nvPr/>
        </p:nvSpPr>
        <p:spPr>
          <a:xfrm>
            <a:off x="5229000" y="4820400"/>
            <a:ext cx="391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Lato"/>
                <a:ea typeface="Lato"/>
                <a:cs typeface="Lato"/>
                <a:sym typeface="Lato"/>
              </a:rPr>
              <a:t>                                                                                                             Gif credits: Google AI Blog</a:t>
            </a:r>
            <a:endParaRPr sz="900">
              <a:solidFill>
                <a:schemeClr val="lt1"/>
              </a:solidFill>
              <a:latin typeface="Lato"/>
              <a:ea typeface="Lato"/>
              <a:cs typeface="Lato"/>
              <a:sym typeface="Lato"/>
            </a:endParaRPr>
          </a:p>
        </p:txBody>
      </p:sp>
      <p:sp>
        <p:nvSpPr>
          <p:cNvPr id="164" name="Google Shape;164;p17"/>
          <p:cNvSpPr txBox="1"/>
          <p:nvPr/>
        </p:nvSpPr>
        <p:spPr>
          <a:xfrm>
            <a:off x="1494950" y="4820400"/>
            <a:ext cx="63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Every task we consider uses text as input to the model, which is trained to generate some target text</a:t>
            </a:r>
            <a:endParaRPr sz="10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latin typeface="Lato"/>
                <a:ea typeface="Lato"/>
                <a:cs typeface="Lato"/>
                <a:sym typeface="Lato"/>
              </a:rPr>
              <a:t>Text-To-Text Transfer Transformer(T5):</a:t>
            </a:r>
            <a:endParaRPr/>
          </a:p>
        </p:txBody>
      </p:sp>
      <p:sp>
        <p:nvSpPr>
          <p:cNvPr id="170" name="Google Shape;170;p18"/>
          <p:cNvSpPr txBox="1"/>
          <p:nvPr>
            <p:ph idx="1" type="body"/>
          </p:nvPr>
        </p:nvSpPr>
        <p:spPr>
          <a:xfrm>
            <a:off x="1297500" y="1021300"/>
            <a:ext cx="7038900" cy="3546300"/>
          </a:xfrm>
          <a:prstGeom prst="rect">
            <a:avLst/>
          </a:prstGeom>
        </p:spPr>
        <p:txBody>
          <a:bodyPr anchorCtr="0" anchor="t" bIns="91425" lIns="91425" spcFirstLastPara="1" rIns="91425" wrap="square" tIns="91425">
            <a:noAutofit/>
          </a:bodyPr>
          <a:lstStyle/>
          <a:p>
            <a:pPr indent="0" lvl="0" marL="457200" marR="457200" rtl="0" algn="l">
              <a:lnSpc>
                <a:spcPct val="140000"/>
              </a:lnSpc>
              <a:spcBef>
                <a:spcPts val="2400"/>
              </a:spcBef>
              <a:spcAft>
                <a:spcPts val="0"/>
              </a:spcAft>
              <a:buNone/>
            </a:pPr>
            <a:r>
              <a:rPr lang="en" sz="1100"/>
              <a:t>For transfer learning unlabeled dataset is used for pre-training that has not only high quality and diverse, but also massive. C4 model meets all these three criteria- It is massive, good quality and highly diverse.</a:t>
            </a:r>
            <a:endParaRPr sz="1100"/>
          </a:p>
          <a:p>
            <a:pPr indent="0" lvl="0" marL="457200" marR="457200" rtl="0" algn="l">
              <a:lnSpc>
                <a:spcPct val="140000"/>
              </a:lnSpc>
              <a:spcBef>
                <a:spcPts val="2700"/>
              </a:spcBef>
              <a:spcAft>
                <a:spcPts val="0"/>
              </a:spcAft>
              <a:buNone/>
            </a:pPr>
            <a:r>
              <a:t/>
            </a:r>
            <a:endParaRPr sz="1100"/>
          </a:p>
          <a:p>
            <a:pPr indent="0" lvl="0" marL="0" rtl="0" algn="l">
              <a:spcBef>
                <a:spcPts val="2700"/>
              </a:spcBef>
              <a:spcAft>
                <a:spcPts val="0"/>
              </a:spcAft>
              <a:buNone/>
            </a:pPr>
            <a:r>
              <a:rPr lang="en" sz="900"/>
              <a:t>                                                                        </a:t>
            </a:r>
            <a:endParaRPr sz="900"/>
          </a:p>
          <a:p>
            <a:pPr indent="0" lvl="0" marL="0" rtl="0" algn="l">
              <a:spcBef>
                <a:spcPts val="1200"/>
              </a:spcBef>
              <a:spcAft>
                <a:spcPts val="0"/>
              </a:spcAft>
              <a:buNone/>
            </a:pPr>
            <a:r>
              <a:t/>
            </a:r>
            <a:endParaRPr sz="900"/>
          </a:p>
          <a:p>
            <a:pPr indent="0" lvl="0" marL="457200" rtl="0" algn="l">
              <a:spcBef>
                <a:spcPts val="1200"/>
              </a:spcBef>
              <a:spcAft>
                <a:spcPts val="0"/>
              </a:spcAft>
              <a:buNone/>
            </a:pPr>
            <a:r>
              <a:t/>
            </a:r>
            <a:endParaRPr sz="900"/>
          </a:p>
          <a:p>
            <a:pPr indent="0" lvl="0" marL="457200" rtl="0" algn="l">
              <a:spcBef>
                <a:spcPts val="1200"/>
              </a:spcBef>
              <a:spcAft>
                <a:spcPts val="0"/>
              </a:spcAft>
              <a:buNone/>
            </a:pPr>
            <a:r>
              <a:rPr lang="en" sz="1100"/>
              <a:t>We fine tuned T5 model for downstream task of summarization with 1000 data records from Xsum dataset. We chose this model because it is pre-trained with massive C4 dataset, It trained on multi-tasks, it takes input string and gives target as string. Model being huge size and having gpu constraints made it difficult to complete fine tune. </a:t>
            </a:r>
            <a:endParaRPr sz="11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sz="900"/>
          </a:p>
        </p:txBody>
      </p:sp>
      <p:pic>
        <p:nvPicPr>
          <p:cNvPr id="171" name="Google Shape;171;p18"/>
          <p:cNvPicPr preferRelativeResize="0"/>
          <p:nvPr/>
        </p:nvPicPr>
        <p:blipFill>
          <a:blip r:embed="rId3">
            <a:alphaModFix/>
          </a:blip>
          <a:stretch>
            <a:fillRect/>
          </a:stretch>
        </p:blipFill>
        <p:spPr>
          <a:xfrm>
            <a:off x="2153625" y="1967563"/>
            <a:ext cx="4202576" cy="1476175"/>
          </a:xfrm>
          <a:prstGeom prst="rect">
            <a:avLst/>
          </a:prstGeom>
          <a:noFill/>
          <a:ln>
            <a:noFill/>
          </a:ln>
        </p:spPr>
      </p:pic>
      <p:sp>
        <p:nvSpPr>
          <p:cNvPr id="172" name="Google Shape;172;p18"/>
          <p:cNvSpPr txBox="1"/>
          <p:nvPr/>
        </p:nvSpPr>
        <p:spPr>
          <a:xfrm>
            <a:off x="7422925" y="4788275"/>
            <a:ext cx="156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Lato"/>
                <a:ea typeface="Lato"/>
                <a:cs typeface="Lato"/>
                <a:sym typeface="Lato"/>
              </a:rPr>
              <a:t>Image Source: T5 paper</a:t>
            </a:r>
            <a:endParaRPr sz="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Pegasus</a:t>
            </a:r>
            <a:endParaRPr>
              <a:latin typeface="Lato"/>
              <a:ea typeface="Lato"/>
              <a:cs typeface="Lato"/>
              <a:sym typeface="Lato"/>
            </a:endParaRPr>
          </a:p>
        </p:txBody>
      </p:sp>
      <p:sp>
        <p:nvSpPr>
          <p:cNvPr id="178" name="Google Shape;178;p19"/>
          <p:cNvSpPr txBox="1"/>
          <p:nvPr>
            <p:ph idx="1" type="body"/>
          </p:nvPr>
        </p:nvSpPr>
        <p:spPr>
          <a:xfrm>
            <a:off x="1198925" y="902900"/>
            <a:ext cx="7137600" cy="36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Pre-training with Extracted Gap-sentences for Abstractive Summarization(PEGASUS) is designed by Google. In pegasus there is a pre-training self-supervised objective (called </a:t>
            </a:r>
            <a:r>
              <a:rPr i="1" lang="en"/>
              <a:t>gap-sentence generation</a:t>
            </a:r>
            <a:r>
              <a:rPr lang="en"/>
              <a:t>) for Transformer encoder-decoder models to improve fine-tuning performance on abstractive summarization, achieving state-of-the-art results on 12 diverse summarization datasets. </a:t>
            </a:r>
            <a:endParaRPr/>
          </a:p>
          <a:p>
            <a:pPr indent="0" lvl="0" marL="0" rtl="0" algn="l">
              <a:spcBef>
                <a:spcPts val="1200"/>
              </a:spcBef>
              <a:spcAft>
                <a:spcPts val="0"/>
              </a:spcAft>
              <a:buNone/>
            </a:pPr>
            <a:r>
              <a:rPr lang="en"/>
              <a:t>In PEGASUS pre-training, several whole sentences are removed from documents and the model is tasked with recovering them.</a:t>
            </a:r>
            <a:endParaRPr/>
          </a:p>
          <a:p>
            <a:pPr indent="0" lvl="0" marL="0" rtl="0" algn="l">
              <a:spcBef>
                <a:spcPts val="1200"/>
              </a:spcBef>
              <a:spcAft>
                <a:spcPts val="1200"/>
              </a:spcAft>
              <a:buNone/>
            </a:pPr>
            <a:r>
              <a:t/>
            </a:r>
            <a:endParaRPr/>
          </a:p>
        </p:txBody>
      </p:sp>
      <p:pic>
        <p:nvPicPr>
          <p:cNvPr id="179" name="Google Shape;179;p19"/>
          <p:cNvPicPr preferRelativeResize="0"/>
          <p:nvPr/>
        </p:nvPicPr>
        <p:blipFill>
          <a:blip r:embed="rId3">
            <a:alphaModFix/>
          </a:blip>
          <a:stretch>
            <a:fillRect/>
          </a:stretch>
        </p:blipFill>
        <p:spPr>
          <a:xfrm>
            <a:off x="1896758" y="2802200"/>
            <a:ext cx="5131891" cy="1780125"/>
          </a:xfrm>
          <a:prstGeom prst="rect">
            <a:avLst/>
          </a:prstGeom>
          <a:noFill/>
          <a:ln>
            <a:noFill/>
          </a:ln>
        </p:spPr>
      </p:pic>
      <p:sp>
        <p:nvSpPr>
          <p:cNvPr id="180" name="Google Shape;180;p19"/>
          <p:cNvSpPr txBox="1"/>
          <p:nvPr/>
        </p:nvSpPr>
        <p:spPr>
          <a:xfrm>
            <a:off x="1665150" y="4625450"/>
            <a:ext cx="558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Lato"/>
                <a:ea typeface="Lato"/>
                <a:cs typeface="Lato"/>
                <a:sym typeface="Lato"/>
              </a:rPr>
              <a:t>A self-supervised example for PEGASUS during pre-training. The model is trained to output all the masked sentences.</a:t>
            </a:r>
            <a:endParaRPr sz="800">
              <a:solidFill>
                <a:schemeClr val="lt1"/>
              </a:solidFill>
              <a:latin typeface="Lato"/>
              <a:ea typeface="Lato"/>
              <a:cs typeface="Lato"/>
              <a:sym typeface="Lato"/>
            </a:endParaRPr>
          </a:p>
        </p:txBody>
      </p:sp>
      <p:sp>
        <p:nvSpPr>
          <p:cNvPr id="181" name="Google Shape;181;p19"/>
          <p:cNvSpPr txBox="1"/>
          <p:nvPr/>
        </p:nvSpPr>
        <p:spPr>
          <a:xfrm>
            <a:off x="7578325" y="4795675"/>
            <a:ext cx="168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Lato"/>
                <a:ea typeface="Lato"/>
                <a:cs typeface="Lato"/>
                <a:sym typeface="Lato"/>
              </a:rPr>
              <a:t>Gif credits: Google AI Blog</a:t>
            </a:r>
            <a:endParaRPr sz="8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Pegasus</a:t>
            </a:r>
            <a:endParaRPr>
              <a:latin typeface="Lato"/>
              <a:ea typeface="Lato"/>
              <a:cs typeface="Lato"/>
              <a:sym typeface="Lato"/>
            </a:endParaRPr>
          </a:p>
        </p:txBody>
      </p:sp>
      <p:sp>
        <p:nvSpPr>
          <p:cNvPr id="187" name="Google Shape;187;p20"/>
          <p:cNvSpPr txBox="1"/>
          <p:nvPr>
            <p:ph idx="1" type="body"/>
          </p:nvPr>
        </p:nvSpPr>
        <p:spPr>
          <a:xfrm>
            <a:off x="1297500" y="15379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Pegasus is</a:t>
            </a:r>
            <a:r>
              <a:rPr lang="en"/>
              <a:t> pre-trained on a very large corpus of web-crawled documents, then it is fine-tuned on 12 public downstream abstractive summarization datasets, resulting in new state-of-the-art results as measured by automatic metrics, while using only 5% of the number of parameters of T5. The datasets used by pegasus are chosen to be diverse, including news articles, scientific papers, patents, short stories, e-mails, legal documents, and how-to directions, showing that the model framework is adaptive to a wide-variety of topics.</a:t>
            </a:r>
            <a:endParaRPr/>
          </a:p>
          <a:p>
            <a:pPr indent="0" lvl="0" marL="0" rtl="0" algn="l">
              <a:spcBef>
                <a:spcPts val="1200"/>
              </a:spcBef>
              <a:spcAft>
                <a:spcPts val="0"/>
              </a:spcAft>
              <a:buNone/>
            </a:pPr>
            <a:r>
              <a:rPr lang="en"/>
              <a:t>The advantage of this self-supervision is that we can create as many examples as there are documents, without any human annotation, which is often the bottleneck in purely supervised systems.</a:t>
            </a:r>
            <a:endParaRPr/>
          </a:p>
          <a:p>
            <a:pPr indent="0" lvl="0" marL="0" rtl="0" algn="l">
              <a:spcBef>
                <a:spcPts val="1200"/>
              </a:spcBef>
              <a:spcAft>
                <a:spcPts val="1200"/>
              </a:spcAft>
              <a:buNone/>
            </a:pPr>
            <a:r>
              <a:rPr lang="en"/>
              <a:t>We have chosen Pegasus model because it is small compared to T5 and it is designed for abstractive summarization task and has self-supervision.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distilbart</a:t>
            </a:r>
            <a:endParaRPr>
              <a:latin typeface="Lato"/>
              <a:ea typeface="Lato"/>
              <a:cs typeface="Lato"/>
              <a:sym typeface="Lato"/>
            </a:endParaRPr>
          </a:p>
        </p:txBody>
      </p:sp>
      <p:sp>
        <p:nvSpPr>
          <p:cNvPr id="193" name="Google Shape;193;p21"/>
          <p:cNvSpPr txBox="1"/>
          <p:nvPr>
            <p:ph idx="1" type="body"/>
          </p:nvPr>
        </p:nvSpPr>
        <p:spPr>
          <a:xfrm>
            <a:off x="1361725" y="1406125"/>
            <a:ext cx="6974700" cy="307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Distilbart is the distilled version of bart created using no teacher distillation technique. It is smaller, faster model obtained from compressed large pre-training model.  Distilbart achieved state-of-the-art results on Xsum and CNN/Dailymail datasets.  </a:t>
            </a:r>
            <a:endParaRPr/>
          </a:p>
          <a:p>
            <a:pPr indent="0" lvl="0" marL="0" rtl="0" algn="l">
              <a:spcBef>
                <a:spcPts val="1200"/>
              </a:spcBef>
              <a:spcAft>
                <a:spcPts val="1200"/>
              </a:spcAft>
              <a:buNone/>
            </a:pPr>
            <a:r>
              <a:rPr lang="en"/>
              <a:t>Advantages of this model is that it is lighter, faster and has strong performance. Paper showed that it is implemented exclusively for summarization task and obtained SOTA results on Xsum and CNN/Dailymail datasets.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