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eea0ac31d8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eea0ac31d8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eea0ac31d8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eea0ac31d8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eea0ac31d8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eea0ac31d8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eea0ac31d8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eea0ac31d8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eea0ac31d8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eea0ac31d8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eea0ac31d8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eea0ac31d8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eea0ac31d8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eea0ac31d8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eec11435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eec11435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eea0ac31d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eea0ac31d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eea0ac31d8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eea0ac31d8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eea0ac31d8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eea0ac31d8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eea0ac31d8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eea0ac31d8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eea0ac31d8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eea0ac31d8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eea0ac31d8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eea0ac31d8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eea0ac31d8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eea0ac31d8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eea0ac31d8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eea0ac31d8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Crop </a:t>
            </a:r>
            <a:r>
              <a:rPr lang="en"/>
              <a:t>Production</a:t>
            </a:r>
            <a:r>
              <a:rPr lang="en"/>
              <a:t> Analysis in India</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Madhav Seth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35" name="Google Shape;335;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6" name="Google Shape;336;p22"/>
          <p:cNvPicPr preferRelativeResize="0"/>
          <p:nvPr/>
        </p:nvPicPr>
        <p:blipFill>
          <a:blip r:embed="rId3">
            <a:alphaModFix/>
          </a:blip>
          <a:stretch>
            <a:fillRect/>
          </a:stretch>
        </p:blipFill>
        <p:spPr>
          <a:xfrm>
            <a:off x="1986138" y="598575"/>
            <a:ext cx="5665819" cy="45316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42" name="Google Shape;342;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3" name="Google Shape;343;p23"/>
          <p:cNvPicPr preferRelativeResize="0"/>
          <p:nvPr/>
        </p:nvPicPr>
        <p:blipFill>
          <a:blip r:embed="rId3">
            <a:alphaModFix/>
          </a:blip>
          <a:stretch>
            <a:fillRect/>
          </a:stretch>
        </p:blipFill>
        <p:spPr>
          <a:xfrm>
            <a:off x="1960401" y="598575"/>
            <a:ext cx="5717301" cy="4622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49" name="Google Shape;349;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0" name="Google Shape;350;p24"/>
          <p:cNvPicPr preferRelativeResize="0"/>
          <p:nvPr/>
        </p:nvPicPr>
        <p:blipFill>
          <a:blip r:embed="rId3">
            <a:alphaModFix/>
          </a:blip>
          <a:stretch>
            <a:fillRect/>
          </a:stretch>
        </p:blipFill>
        <p:spPr>
          <a:xfrm>
            <a:off x="1943125" y="598575"/>
            <a:ext cx="5668328" cy="45316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56" name="Google Shape;356;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7" name="Google Shape;357;p25"/>
          <p:cNvPicPr preferRelativeResize="0"/>
          <p:nvPr/>
        </p:nvPicPr>
        <p:blipFill>
          <a:blip r:embed="rId3">
            <a:alphaModFix/>
          </a:blip>
          <a:stretch>
            <a:fillRect/>
          </a:stretch>
        </p:blipFill>
        <p:spPr>
          <a:xfrm>
            <a:off x="1744750" y="598575"/>
            <a:ext cx="5654496" cy="45316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 summary:</a:t>
            </a:r>
            <a:endParaRPr/>
          </a:p>
        </p:txBody>
      </p:sp>
      <p:sp>
        <p:nvSpPr>
          <p:cNvPr id="363" name="Google Shape;363;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b="1" lang="en"/>
              <a:t>A total of  2.9 Billion Hectares area is cultivated to date in India.</a:t>
            </a:r>
            <a:endParaRPr b="1"/>
          </a:p>
          <a:p>
            <a:pPr indent="-311150" lvl="0" marL="457200" rtl="0" algn="l">
              <a:lnSpc>
                <a:spcPct val="150000"/>
              </a:lnSpc>
              <a:spcBef>
                <a:spcPts val="0"/>
              </a:spcBef>
              <a:spcAft>
                <a:spcPts val="0"/>
              </a:spcAft>
              <a:buSzPts val="1300"/>
              <a:buChar char="●"/>
            </a:pPr>
            <a:r>
              <a:rPr b="1" lang="en"/>
              <a:t>The total food grain production in the country was recorded at 141.1 Billion Tons.</a:t>
            </a:r>
            <a:endParaRPr b="1"/>
          </a:p>
          <a:p>
            <a:pPr indent="-311150" lvl="0" marL="457200" rtl="0" algn="l">
              <a:lnSpc>
                <a:spcPct val="150000"/>
              </a:lnSpc>
              <a:spcBef>
                <a:spcPts val="0"/>
              </a:spcBef>
              <a:spcAft>
                <a:spcPts val="0"/>
              </a:spcAft>
              <a:buSzPts val="1300"/>
              <a:buChar char="●"/>
            </a:pPr>
            <a:r>
              <a:rPr b="1" lang="en"/>
              <a:t>54.91 % of the Total area of India is under Rice and Wheat.</a:t>
            </a:r>
            <a:endParaRPr b="1"/>
          </a:p>
          <a:p>
            <a:pPr indent="-311150" lvl="0" marL="457200" rtl="0" algn="l">
              <a:lnSpc>
                <a:spcPct val="150000"/>
              </a:lnSpc>
              <a:spcBef>
                <a:spcPts val="0"/>
              </a:spcBef>
              <a:spcAft>
                <a:spcPts val="0"/>
              </a:spcAft>
              <a:buSzPts val="1300"/>
              <a:buChar char="●"/>
            </a:pPr>
            <a:r>
              <a:rPr b="1" lang="en"/>
              <a:t>Among the Top crops grown in India, Rice has the highest percentage of 33.67%.</a:t>
            </a:r>
            <a:endParaRPr b="1"/>
          </a:p>
          <a:p>
            <a:pPr indent="-311150" lvl="0" marL="457200" rtl="0" algn="l">
              <a:lnSpc>
                <a:spcPct val="150000"/>
              </a:lnSpc>
              <a:spcBef>
                <a:spcPts val="0"/>
              </a:spcBef>
              <a:spcAft>
                <a:spcPts val="0"/>
              </a:spcAft>
              <a:buSzPts val="1300"/>
              <a:buChar char="●"/>
            </a:pPr>
            <a:r>
              <a:rPr b="1" lang="en"/>
              <a:t>From the year 1997 to 2015, the Year 2011 records the highest crop production which is 14,308.9 Million Tons. Whereas the Year 2013 records the second highest crop production after the Year 2011 which is 12903.59 Million Tons.</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 summary:</a:t>
            </a:r>
            <a:endParaRPr/>
          </a:p>
        </p:txBody>
      </p:sp>
      <p:sp>
        <p:nvSpPr>
          <p:cNvPr id="369" name="Google Shape;369;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b="1" lang="en"/>
              <a:t>47.56% of the Total area cultivated in India is under Kharif Season which shows that the Indian Environment is more suitable for the Kharif crops.</a:t>
            </a:r>
            <a:endParaRPr b="1"/>
          </a:p>
          <a:p>
            <a:pPr indent="-311150" lvl="0" marL="457200" rtl="0" algn="l">
              <a:lnSpc>
                <a:spcPct val="150000"/>
              </a:lnSpc>
              <a:spcBef>
                <a:spcPts val="0"/>
              </a:spcBef>
              <a:spcAft>
                <a:spcPts val="0"/>
              </a:spcAft>
              <a:buSzPts val="1300"/>
              <a:buChar char="●"/>
            </a:pPr>
            <a:r>
              <a:rPr b="1" lang="en"/>
              <a:t>32.14% of the Total area cultivated in India is under Rabi Season which makes it the second highest after the Kharif season.</a:t>
            </a:r>
            <a:endParaRPr b="1"/>
          </a:p>
          <a:p>
            <a:pPr indent="-311150" lvl="0" marL="457200" rtl="0" algn="l">
              <a:lnSpc>
                <a:spcPct val="150000"/>
              </a:lnSpc>
              <a:spcBef>
                <a:spcPts val="0"/>
              </a:spcBef>
              <a:spcAft>
                <a:spcPts val="0"/>
              </a:spcAft>
              <a:buSzPts val="1300"/>
              <a:buChar char="●"/>
            </a:pPr>
            <a:r>
              <a:rPr b="1" lang="en"/>
              <a:t>The Indian environment is least suitable for the growth of crops that falls under the Summer and Autumn Season.</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 summary:</a:t>
            </a:r>
            <a:endParaRPr/>
          </a:p>
        </p:txBody>
      </p:sp>
      <p:sp>
        <p:nvSpPr>
          <p:cNvPr id="375" name="Google Shape;375;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457200" marR="0" rtl="0" algn="l">
              <a:lnSpc>
                <a:spcPct val="150000"/>
              </a:lnSpc>
              <a:spcBef>
                <a:spcPts val="0"/>
              </a:spcBef>
              <a:spcAft>
                <a:spcPts val="0"/>
              </a:spcAft>
              <a:buNone/>
            </a:pPr>
            <a:r>
              <a:t/>
            </a:r>
            <a:endParaRPr b="1"/>
          </a:p>
          <a:p>
            <a:pPr indent="-311150" lvl="0" marL="457200" marR="0" rtl="0" algn="l">
              <a:lnSpc>
                <a:spcPct val="150000"/>
              </a:lnSpc>
              <a:spcBef>
                <a:spcPts val="0"/>
              </a:spcBef>
              <a:spcAft>
                <a:spcPts val="0"/>
              </a:spcAft>
              <a:buSzPts val="1300"/>
              <a:buChar char="●"/>
            </a:pPr>
            <a:r>
              <a:rPr b="1" lang="en"/>
              <a:t>Top 10 Crops according to average cultivated area are –</a:t>
            </a:r>
            <a:endParaRPr b="1"/>
          </a:p>
          <a:p>
            <a:pPr indent="0" lvl="0" marL="457200" marR="0" rtl="0" algn="l">
              <a:lnSpc>
                <a:spcPct val="150000"/>
              </a:lnSpc>
              <a:spcBef>
                <a:spcPts val="0"/>
              </a:spcBef>
              <a:spcAft>
                <a:spcPts val="0"/>
              </a:spcAft>
              <a:buNone/>
            </a:pPr>
            <a:r>
              <a:t/>
            </a:r>
            <a:endParaRPr b="1"/>
          </a:p>
          <a:p>
            <a:pPr indent="0" lvl="0" marL="457200" marR="0" rtl="0" algn="l">
              <a:lnSpc>
                <a:spcPct val="150000"/>
              </a:lnSpc>
              <a:spcBef>
                <a:spcPts val="0"/>
              </a:spcBef>
              <a:spcAft>
                <a:spcPts val="0"/>
              </a:spcAft>
              <a:buNone/>
            </a:pPr>
            <a:r>
              <a:rPr b="1" lang="en"/>
              <a:t>1. Wheat                                         6. Jowar</a:t>
            </a:r>
            <a:endParaRPr b="1"/>
          </a:p>
          <a:p>
            <a:pPr indent="0" lvl="0" marL="457200" marR="0" rtl="0" algn="l">
              <a:lnSpc>
                <a:spcPct val="150000"/>
              </a:lnSpc>
              <a:spcBef>
                <a:spcPts val="0"/>
              </a:spcBef>
              <a:spcAft>
                <a:spcPts val="0"/>
              </a:spcAft>
              <a:buNone/>
            </a:pPr>
            <a:r>
              <a:rPr b="1" lang="en"/>
              <a:t>2. Rice                                              7. Gram</a:t>
            </a:r>
            <a:endParaRPr b="1"/>
          </a:p>
          <a:p>
            <a:pPr indent="0" lvl="0" marL="457200" marR="0" rtl="0" algn="l">
              <a:lnSpc>
                <a:spcPct val="150000"/>
              </a:lnSpc>
              <a:spcBef>
                <a:spcPts val="0"/>
              </a:spcBef>
              <a:spcAft>
                <a:spcPts val="0"/>
              </a:spcAft>
              <a:buNone/>
            </a:pPr>
            <a:r>
              <a:rPr b="1" lang="en"/>
              <a:t>3. Soyabean                                    8. Groundnut </a:t>
            </a:r>
            <a:endParaRPr b="1"/>
          </a:p>
          <a:p>
            <a:pPr indent="0" lvl="0" marL="457200" marR="0" rtl="0" algn="l">
              <a:lnSpc>
                <a:spcPct val="150000"/>
              </a:lnSpc>
              <a:spcBef>
                <a:spcPts val="0"/>
              </a:spcBef>
              <a:spcAft>
                <a:spcPts val="0"/>
              </a:spcAft>
              <a:buNone/>
            </a:pPr>
            <a:r>
              <a:rPr b="1" lang="en"/>
              <a:t>4. Cotton                                         9. Rapeseed and Mustard   </a:t>
            </a:r>
            <a:endParaRPr b="1"/>
          </a:p>
          <a:p>
            <a:pPr indent="0" lvl="0" marL="457200" marR="0" rtl="0" algn="l">
              <a:lnSpc>
                <a:spcPct val="150000"/>
              </a:lnSpc>
              <a:spcBef>
                <a:spcPts val="0"/>
              </a:spcBef>
              <a:spcAft>
                <a:spcPts val="0"/>
              </a:spcAft>
              <a:buNone/>
            </a:pPr>
            <a:r>
              <a:rPr b="1" lang="en"/>
              <a:t>5. Bajra                                           10. Maize.</a:t>
            </a:r>
            <a:endParaRPr sz="1800">
              <a:solidFill>
                <a:srgbClr val="6633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9"/>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381" name="Google Shape;381;p29"/>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 of the project:</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To gain an understanding of crop production in various Indian states and districts. Insights include the production-to-area ratio, the percentage of land captured by each crop season, and the crops produced in India.</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b="1" lang="en"/>
              <a:t>To learn more about the top states based on crop season, top crops with the highest average area and production. These insights will assist stakeholders in determining which crops have the highest yield in which state or district and in making appropriate decisions to maximise economic benefits.</a:t>
            </a:r>
            <a:endParaRPr b="1"/>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sharing agreement:</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SzPts val="1800"/>
              <a:buFont typeface="Arial"/>
              <a:buChar char="●"/>
            </a:pPr>
            <a:r>
              <a:rPr b="1" lang="en"/>
              <a:t>Sample File Name (ex. crop_production.csv)</a:t>
            </a:r>
            <a:endParaRPr b="1"/>
          </a:p>
          <a:p>
            <a:pPr indent="-342900" lvl="0" marL="457200" rtl="0" algn="l">
              <a:lnSpc>
                <a:spcPct val="150000"/>
              </a:lnSpc>
              <a:spcBef>
                <a:spcPts val="0"/>
              </a:spcBef>
              <a:spcAft>
                <a:spcPts val="0"/>
              </a:spcAft>
              <a:buSzPts val="1800"/>
              <a:buFont typeface="Arial"/>
              <a:buChar char="●"/>
            </a:pPr>
            <a:r>
              <a:rPr b="1" lang="en"/>
              <a:t>Length of Data Stamp (8 digits)</a:t>
            </a:r>
            <a:endParaRPr b="1"/>
          </a:p>
          <a:p>
            <a:pPr indent="-342900" lvl="0" marL="457200" rtl="0" algn="l">
              <a:lnSpc>
                <a:spcPct val="150000"/>
              </a:lnSpc>
              <a:spcBef>
                <a:spcPts val="0"/>
              </a:spcBef>
              <a:spcAft>
                <a:spcPts val="0"/>
              </a:spcAft>
              <a:buSzPts val="1800"/>
              <a:buFont typeface="Arial"/>
              <a:buChar char="●"/>
            </a:pPr>
            <a:r>
              <a:rPr b="1" lang="en"/>
              <a:t>Length of Time Stamp (6 digits)</a:t>
            </a:r>
            <a:endParaRPr b="1"/>
          </a:p>
          <a:p>
            <a:pPr indent="-342900" lvl="0" marL="457200" rtl="0" algn="l">
              <a:lnSpc>
                <a:spcPct val="150000"/>
              </a:lnSpc>
              <a:spcBef>
                <a:spcPts val="0"/>
              </a:spcBef>
              <a:spcAft>
                <a:spcPts val="0"/>
              </a:spcAft>
              <a:buSzPts val="1800"/>
              <a:buFont typeface="Arial"/>
              <a:buChar char="●"/>
            </a:pPr>
            <a:r>
              <a:rPr b="1" lang="en"/>
              <a:t>Number of columns</a:t>
            </a:r>
            <a:endParaRPr b="1"/>
          </a:p>
          <a:p>
            <a:pPr indent="-342900" lvl="0" marL="457200" rtl="0" algn="l">
              <a:lnSpc>
                <a:spcPct val="150000"/>
              </a:lnSpc>
              <a:spcBef>
                <a:spcPts val="0"/>
              </a:spcBef>
              <a:spcAft>
                <a:spcPts val="0"/>
              </a:spcAft>
              <a:buSzPts val="1800"/>
              <a:buFont typeface="Arial"/>
              <a:buChar char="●"/>
            </a:pPr>
            <a:r>
              <a:rPr b="1" lang="en"/>
              <a:t>Column Name</a:t>
            </a:r>
            <a:endParaRPr b="1"/>
          </a:p>
          <a:p>
            <a:pPr indent="-342900" lvl="0" marL="457200" rtl="0" algn="l">
              <a:lnSpc>
                <a:spcPct val="150000"/>
              </a:lnSpc>
              <a:spcBef>
                <a:spcPts val="0"/>
              </a:spcBef>
              <a:spcAft>
                <a:spcPts val="0"/>
              </a:spcAft>
              <a:buSzPts val="1800"/>
              <a:buFont typeface="Arial"/>
              <a:buChar char="●"/>
            </a:pPr>
            <a:r>
              <a:rPr b="1" lang="en"/>
              <a:t>Column Data Type</a:t>
            </a:r>
            <a:endParaRPr b="1" sz="1800">
              <a:solidFill>
                <a:srgbClr val="6633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7" name="Google Shape;297;p16"/>
          <p:cNvPicPr preferRelativeResize="0"/>
          <p:nvPr/>
        </p:nvPicPr>
        <p:blipFill>
          <a:blip r:embed="rId3">
            <a:alphaModFix/>
          </a:blip>
          <a:stretch>
            <a:fillRect/>
          </a:stretch>
        </p:blipFill>
        <p:spPr>
          <a:xfrm>
            <a:off x="853050" y="1739700"/>
            <a:ext cx="7932000" cy="264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Overview</a:t>
            </a:r>
            <a:endParaRPr/>
          </a:p>
        </p:txBody>
      </p:sp>
      <p:sp>
        <p:nvSpPr>
          <p:cNvPr id="303" name="Google Shape;303;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42900" lvl="0" marL="457200" marR="0" rtl="0" algn="l">
              <a:lnSpc>
                <a:spcPct val="150000"/>
              </a:lnSpc>
              <a:spcBef>
                <a:spcPts val="0"/>
              </a:spcBef>
              <a:spcAft>
                <a:spcPts val="0"/>
              </a:spcAft>
              <a:buSzPts val="1800"/>
              <a:buFont typeface="Arial"/>
              <a:buChar char="●"/>
            </a:pPr>
            <a:r>
              <a:rPr b="1" lang="en"/>
              <a:t>The Data includes single .csv file with all examples, ordered by date( Year 1997 to Year 2015).</a:t>
            </a:r>
            <a:endParaRPr b="1"/>
          </a:p>
          <a:p>
            <a:pPr indent="-342900" lvl="0" marL="457200" marR="0" rtl="0" algn="l">
              <a:lnSpc>
                <a:spcPct val="150000"/>
              </a:lnSpc>
              <a:spcBef>
                <a:spcPts val="0"/>
              </a:spcBef>
              <a:spcAft>
                <a:spcPts val="0"/>
              </a:spcAft>
              <a:buSzPts val="1800"/>
              <a:buFont typeface="Arial"/>
              <a:buChar char="●"/>
            </a:pPr>
            <a:r>
              <a:rPr b="1" lang="en"/>
              <a:t>The Number of Instance - 246091 for crop_production.csv</a:t>
            </a:r>
            <a:endParaRPr b="1"/>
          </a:p>
          <a:p>
            <a:pPr indent="-342900" lvl="0" marL="457200" marR="0" rtl="0" algn="l">
              <a:lnSpc>
                <a:spcPct val="150000"/>
              </a:lnSpc>
              <a:spcBef>
                <a:spcPts val="0"/>
              </a:spcBef>
              <a:spcAft>
                <a:spcPts val="0"/>
              </a:spcAft>
              <a:buSzPts val="1800"/>
              <a:buFont typeface="Arial"/>
              <a:buChar char="●"/>
            </a:pPr>
            <a:r>
              <a:rPr b="1" lang="en"/>
              <a:t>Number of attributes – 7 attributes</a:t>
            </a:r>
            <a:endParaRPr sz="1800">
              <a:solidFill>
                <a:srgbClr val="6633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KPIs - Key Performance Indicator </a:t>
            </a:r>
            <a:endParaRPr/>
          </a:p>
        </p:txBody>
      </p:sp>
      <p:sp>
        <p:nvSpPr>
          <p:cNvPr id="309" name="Google Shape;309;p18"/>
          <p:cNvSpPr txBox="1"/>
          <p:nvPr>
            <p:ph idx="1" type="body"/>
          </p:nvPr>
        </p:nvSpPr>
        <p:spPr>
          <a:xfrm>
            <a:off x="1303800" y="1770650"/>
            <a:ext cx="7030500" cy="27609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b="1" lang="en"/>
              <a:t>Key indicators show a summary of the Crop Production area and production data based on various parameters- .</a:t>
            </a:r>
            <a:endParaRPr b="1"/>
          </a:p>
          <a:p>
            <a:pPr indent="0" lvl="0" marL="0" rtl="0" algn="l">
              <a:lnSpc>
                <a:spcPct val="150000"/>
              </a:lnSpc>
              <a:spcBef>
                <a:spcPts val="0"/>
              </a:spcBef>
              <a:spcAft>
                <a:spcPts val="0"/>
              </a:spcAft>
              <a:buNone/>
            </a:pPr>
            <a:r>
              <a:t/>
            </a:r>
            <a:endParaRPr b="1"/>
          </a:p>
          <a:p>
            <a:pPr indent="-311150" lvl="0" marL="457200" rtl="0" algn="l">
              <a:lnSpc>
                <a:spcPct val="150000"/>
              </a:lnSpc>
              <a:spcBef>
                <a:spcPts val="0"/>
              </a:spcBef>
              <a:spcAft>
                <a:spcPts val="0"/>
              </a:spcAft>
              <a:buSzPts val="1300"/>
              <a:buChar char="●"/>
            </a:pPr>
            <a:r>
              <a:rPr b="1" lang="en"/>
              <a:t>Crops Producing States of India.</a:t>
            </a:r>
            <a:endParaRPr b="1"/>
          </a:p>
          <a:p>
            <a:pPr indent="-311150" lvl="0" marL="457200" rtl="0" algn="l">
              <a:lnSpc>
                <a:spcPct val="150000"/>
              </a:lnSpc>
              <a:spcBef>
                <a:spcPts val="0"/>
              </a:spcBef>
              <a:spcAft>
                <a:spcPts val="0"/>
              </a:spcAft>
              <a:buSzPts val="1300"/>
              <a:buChar char="●"/>
            </a:pPr>
            <a:r>
              <a:rPr b="1" lang="en"/>
              <a:t>Crop Producing districts of India.</a:t>
            </a:r>
            <a:endParaRPr b="1"/>
          </a:p>
          <a:p>
            <a:pPr indent="-311150" lvl="0" marL="457200" rtl="0" algn="l">
              <a:lnSpc>
                <a:spcPct val="150000"/>
              </a:lnSpc>
              <a:spcBef>
                <a:spcPts val="0"/>
              </a:spcBef>
              <a:spcAft>
                <a:spcPts val="0"/>
              </a:spcAft>
              <a:buSzPts val="1300"/>
              <a:buChar char="●"/>
            </a:pPr>
            <a:r>
              <a:rPr b="1" lang="en"/>
              <a:t>The year of crop production.</a:t>
            </a:r>
            <a:endParaRPr b="1"/>
          </a:p>
          <a:p>
            <a:pPr indent="-311150" lvl="0" marL="457200" rtl="0" algn="l">
              <a:lnSpc>
                <a:spcPct val="150000"/>
              </a:lnSpc>
              <a:spcBef>
                <a:spcPts val="0"/>
              </a:spcBef>
              <a:spcAft>
                <a:spcPts val="0"/>
              </a:spcAft>
              <a:buSzPts val="1300"/>
              <a:buChar char="●"/>
            </a:pPr>
            <a:r>
              <a:rPr b="1" lang="en"/>
              <a:t>Season under which crops fall.</a:t>
            </a:r>
            <a:endParaRPr b="1"/>
          </a:p>
          <a:p>
            <a:pPr indent="-311150" lvl="0" marL="457200" rtl="0" algn="l">
              <a:lnSpc>
                <a:spcPct val="150000"/>
              </a:lnSpc>
              <a:spcBef>
                <a:spcPts val="0"/>
              </a:spcBef>
              <a:spcAft>
                <a:spcPts val="0"/>
              </a:spcAft>
              <a:buSzPts val="1300"/>
              <a:buChar char="●"/>
            </a:pPr>
            <a:r>
              <a:rPr b="1" lang="en"/>
              <a:t>Names of the crop produced in India.</a:t>
            </a:r>
            <a:endParaRPr b="1"/>
          </a:p>
          <a:p>
            <a:pPr indent="-311150" lvl="0" marL="457200" rtl="0" algn="l">
              <a:lnSpc>
                <a:spcPct val="150000"/>
              </a:lnSpc>
              <a:spcBef>
                <a:spcPts val="0"/>
              </a:spcBef>
              <a:spcAft>
                <a:spcPts val="0"/>
              </a:spcAft>
              <a:buSzPts val="1300"/>
              <a:buChar char="●"/>
            </a:pPr>
            <a:r>
              <a:rPr b="1" lang="en"/>
              <a:t>Area cultivated under each crop (in Hectares).</a:t>
            </a:r>
            <a:endParaRPr b="1"/>
          </a:p>
          <a:p>
            <a:pPr indent="-311150" lvl="0" marL="457200" rtl="0" algn="l">
              <a:spcBef>
                <a:spcPts val="0"/>
              </a:spcBef>
              <a:spcAft>
                <a:spcPts val="0"/>
              </a:spcAft>
              <a:buSzPts val="1300"/>
              <a:buChar char="●"/>
            </a:pPr>
            <a:r>
              <a:rPr b="1" lang="en"/>
              <a:t>Total production quantity of a crop (in Tons).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 Summary</a:t>
            </a:r>
            <a:endParaRPr/>
          </a:p>
        </p:txBody>
      </p:sp>
      <p:sp>
        <p:nvSpPr>
          <p:cNvPr id="315" name="Google Shape;315;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marR="0" rtl="0" algn="l">
              <a:lnSpc>
                <a:spcPct val="150000"/>
              </a:lnSpc>
              <a:spcBef>
                <a:spcPts val="0"/>
              </a:spcBef>
              <a:spcAft>
                <a:spcPts val="0"/>
              </a:spcAft>
              <a:buSzPts val="1300"/>
              <a:buChar char="●"/>
            </a:pPr>
            <a:r>
              <a:rPr b="1" lang="en"/>
              <a:t>There are total 33 Crop Producing states and union territories in India.</a:t>
            </a:r>
            <a:endParaRPr b="1"/>
          </a:p>
          <a:p>
            <a:pPr indent="-311150" lvl="0" marL="457200" marR="0" rtl="0" algn="l">
              <a:lnSpc>
                <a:spcPct val="150000"/>
              </a:lnSpc>
              <a:spcBef>
                <a:spcPts val="0"/>
              </a:spcBef>
              <a:spcAft>
                <a:spcPts val="0"/>
              </a:spcAft>
              <a:buSzPts val="1300"/>
              <a:buChar char="●"/>
            </a:pPr>
            <a:r>
              <a:rPr b="1" lang="en"/>
              <a:t>In the 33 Crop Producing states and union territories there are total 646 crop producing districts in India.</a:t>
            </a:r>
            <a:endParaRPr b="1"/>
          </a:p>
          <a:p>
            <a:pPr indent="-311150" lvl="0" marL="457200" marR="0" rtl="0" algn="l">
              <a:lnSpc>
                <a:spcPct val="150000"/>
              </a:lnSpc>
              <a:spcBef>
                <a:spcPts val="0"/>
              </a:spcBef>
              <a:spcAft>
                <a:spcPts val="0"/>
              </a:spcAft>
              <a:buSzPts val="1300"/>
              <a:buChar char="●"/>
            </a:pPr>
            <a:r>
              <a:rPr b="1" lang="en"/>
              <a:t>There are total 124 crops which are produced in India.</a:t>
            </a:r>
            <a:endParaRPr b="1"/>
          </a:p>
          <a:p>
            <a:pPr indent="-311150" lvl="0" marL="457200" marR="0" rtl="0" algn="l">
              <a:lnSpc>
                <a:spcPct val="150000"/>
              </a:lnSpc>
              <a:spcBef>
                <a:spcPts val="0"/>
              </a:spcBef>
              <a:spcAft>
                <a:spcPts val="0"/>
              </a:spcAft>
              <a:buSzPts val="1300"/>
              <a:buChar char="●"/>
            </a:pPr>
            <a:r>
              <a:rPr b="1" lang="en"/>
              <a:t>There are total 6 seasons under which crops are produced in India viz. Summer, Winter, Whole Year, Kharif , Rabi and Autumn.</a:t>
            </a:r>
            <a:endParaRPr sz="1800">
              <a:solidFill>
                <a:srgbClr val="6633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Dashboards</a:t>
            </a:r>
            <a:endParaRPr/>
          </a:p>
        </p:txBody>
      </p:sp>
      <p:sp>
        <p:nvSpPr>
          <p:cNvPr id="321" name="Google Shape;321;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2" name="Google Shape;322;p20"/>
          <p:cNvPicPr preferRelativeResize="0"/>
          <p:nvPr/>
        </p:nvPicPr>
        <p:blipFill>
          <a:blip r:embed="rId3">
            <a:alphaModFix/>
          </a:blip>
          <a:stretch>
            <a:fillRect/>
          </a:stretch>
        </p:blipFill>
        <p:spPr>
          <a:xfrm>
            <a:off x="2126776" y="1235525"/>
            <a:ext cx="4890450" cy="3958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28" name="Google Shape;328;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9" name="Google Shape;329;p21"/>
          <p:cNvPicPr preferRelativeResize="0"/>
          <p:nvPr/>
        </p:nvPicPr>
        <p:blipFill>
          <a:blip r:embed="rId3">
            <a:alphaModFix/>
          </a:blip>
          <a:stretch>
            <a:fillRect/>
          </a:stretch>
        </p:blipFill>
        <p:spPr>
          <a:xfrm>
            <a:off x="2069350" y="598575"/>
            <a:ext cx="5499399" cy="4445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