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2" r:id="rId3"/>
    <p:sldId id="303" r:id="rId4"/>
    <p:sldId id="304" r:id="rId5"/>
    <p:sldId id="305" r:id="rId6"/>
    <p:sldId id="298" r:id="rId7"/>
    <p:sldId id="299" r:id="rId8"/>
    <p:sldId id="306" r:id="rId9"/>
    <p:sldId id="301" r:id="rId10"/>
    <p:sldId id="281" r:id="rId11"/>
    <p:sldId id="294" r:id="rId12"/>
    <p:sldId id="282" r:id="rId13"/>
    <p:sldId id="283" r:id="rId14"/>
    <p:sldId id="284" r:id="rId15"/>
    <p:sldId id="285" r:id="rId16"/>
    <p:sldId id="286" r:id="rId17"/>
    <p:sldId id="287" r:id="rId18"/>
    <p:sldId id="289" r:id="rId19"/>
    <p:sldId id="296" r:id="rId20"/>
    <p:sldId id="295" r:id="rId21"/>
    <p:sldId id="290" r:id="rId22"/>
    <p:sldId id="291" r:id="rId23"/>
    <p:sldId id="2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Dompke" initials="U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74" autoAdjust="0"/>
  </p:normalViewPr>
  <p:slideViewPr>
    <p:cSldViewPr>
      <p:cViewPr>
        <p:scale>
          <a:sx n="95" d="100"/>
          <a:sy n="95" d="100"/>
        </p:scale>
        <p:origin x="-1248" y="252"/>
      </p:cViewPr>
      <p:guideLst>
        <p:guide orient="horz" pos="2160"/>
        <p:guide pos="2880"/>
      </p:guideLst>
    </p:cSldViewPr>
  </p:slideViewPr>
  <p:notesTextViewPr>
    <p:cViewPr>
      <p:scale>
        <a:sx n="1" d="1"/>
        <a:sy n="1" d="1"/>
      </p:scale>
      <p:origin x="0" y="0"/>
    </p:cViewPr>
  </p:notesTextViewPr>
  <p:sorterViewPr>
    <p:cViewPr>
      <p:scale>
        <a:sx n="201" d="100"/>
        <a:sy n="20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330" b="1" i="0" u="none" strike="noStrike" baseline="0">
                <a:solidFill>
                  <a:schemeClr val="tx1"/>
                </a:solidFill>
                <a:latin typeface="Garamond"/>
                <a:ea typeface="Garamond"/>
                <a:cs typeface="Garamond"/>
              </a:defRPr>
            </a:pPr>
            <a:r>
              <a:rPr lang="en-US" dirty="0"/>
              <a:t>Probability of Successfully Having 6 or more </a:t>
            </a:r>
            <a:r>
              <a:rPr lang="en-US" dirty="0" err="1"/>
              <a:t>Helos</a:t>
            </a:r>
            <a:r>
              <a:rPr lang="en-US" dirty="0"/>
              <a:t> Complete the mission</a:t>
            </a:r>
          </a:p>
        </c:rich>
      </c:tx>
      <c:layout>
        <c:manualLayout>
          <c:xMode val="edge"/>
          <c:yMode val="edge"/>
          <c:x val="0.13210034697190501"/>
          <c:y val="6.5891866834387697E-4"/>
        </c:manualLayout>
      </c:layout>
      <c:overlay val="0"/>
      <c:spPr>
        <a:noFill/>
        <a:ln w="26907">
          <a:noFill/>
        </a:ln>
      </c:spPr>
    </c:title>
    <c:autoTitleDeleted val="0"/>
    <c:plotArea>
      <c:layout>
        <c:manualLayout>
          <c:layoutTarget val="inner"/>
          <c:xMode val="edge"/>
          <c:yMode val="edge"/>
          <c:x val="8.0581241743725204E-2"/>
          <c:y val="0.3068669527897"/>
          <c:w val="0.90752972258916798"/>
          <c:h val="0.452789699570816"/>
        </c:manualLayout>
      </c:layout>
      <c:barChart>
        <c:barDir val="col"/>
        <c:grouping val="clustered"/>
        <c:varyColors val="0"/>
        <c:ser>
          <c:idx val="0"/>
          <c:order val="0"/>
          <c:tx>
            <c:strRef>
              <c:f>Sheet1!$A$2</c:f>
              <c:strCache>
                <c:ptCount val="1"/>
                <c:pt idx="0">
                  <c:v>Probability of Success</c:v>
                </c:pt>
              </c:strCache>
            </c:strRef>
          </c:tx>
          <c:spPr>
            <a:solidFill>
              <a:schemeClr val="accent1"/>
            </a:solidFill>
            <a:ln w="13453">
              <a:solidFill>
                <a:schemeClr val="tx1"/>
              </a:solidFill>
              <a:prstDash val="solid"/>
            </a:ln>
          </c:spPr>
          <c:invertIfNegative val="0"/>
          <c:dLbls>
            <c:dLbl>
              <c:idx val="2"/>
              <c:layout>
                <c:manualLayout>
                  <c:x val="-2.84900284900285E-3"/>
                  <c:y val="-1.4523447935154501E-2"/>
                </c:manualLayout>
              </c:layout>
              <c:showLegendKey val="0"/>
              <c:showVal val="1"/>
              <c:showCatName val="0"/>
              <c:showSerName val="0"/>
              <c:showPercent val="0"/>
              <c:showBubbleSize val="0"/>
            </c:dLbl>
            <c:spPr>
              <a:noFill/>
              <a:ln w="26907">
                <a:noFill/>
              </a:ln>
            </c:spPr>
            <c:txPr>
              <a:bodyPr/>
              <a:lstStyle/>
              <a:p>
                <a:pPr>
                  <a:defRPr sz="1906" b="1" i="0" u="none" strike="noStrike" baseline="0">
                    <a:solidFill>
                      <a:schemeClr val="tx1"/>
                    </a:solidFill>
                    <a:latin typeface="Garamond"/>
                    <a:ea typeface="Garamond"/>
                    <a:cs typeface="Garamond"/>
                  </a:defRPr>
                </a:pPr>
                <a:endParaRPr lang="en-US"/>
              </a:p>
            </c:txPr>
            <c:showLegendKey val="0"/>
            <c:showVal val="1"/>
            <c:showCatName val="0"/>
            <c:showSerName val="0"/>
            <c:showPercent val="0"/>
            <c:showBubbleSize val="0"/>
            <c:showLeaderLines val="0"/>
          </c:dLbls>
          <c:cat>
            <c:numRef>
              <c:f>Sheet1!$B$1:$F$1</c:f>
              <c:numCache>
                <c:formatCode>General</c:formatCode>
                <c:ptCount val="5"/>
                <c:pt idx="0">
                  <c:v>8</c:v>
                </c:pt>
                <c:pt idx="1">
                  <c:v>9</c:v>
                </c:pt>
                <c:pt idx="2">
                  <c:v>10</c:v>
                </c:pt>
                <c:pt idx="3">
                  <c:v>11</c:v>
                </c:pt>
                <c:pt idx="4">
                  <c:v>12</c:v>
                </c:pt>
              </c:numCache>
            </c:numRef>
          </c:cat>
          <c:val>
            <c:numRef>
              <c:f>Sheet1!$B$2:$F$2</c:f>
              <c:numCache>
                <c:formatCode>General</c:formatCode>
                <c:ptCount val="5"/>
                <c:pt idx="0">
                  <c:v>0.68</c:v>
                </c:pt>
                <c:pt idx="1">
                  <c:v>0.83</c:v>
                </c:pt>
                <c:pt idx="2">
                  <c:v>0.92</c:v>
                </c:pt>
                <c:pt idx="3">
                  <c:v>0.97</c:v>
                </c:pt>
                <c:pt idx="4">
                  <c:v>0.99</c:v>
                </c:pt>
              </c:numCache>
            </c:numRef>
          </c:val>
        </c:ser>
        <c:dLbls>
          <c:showLegendKey val="0"/>
          <c:showVal val="0"/>
          <c:showCatName val="0"/>
          <c:showSerName val="0"/>
          <c:showPercent val="0"/>
          <c:showBubbleSize val="0"/>
        </c:dLbls>
        <c:gapWidth val="150"/>
        <c:axId val="32603136"/>
        <c:axId val="32617600"/>
      </c:barChart>
      <c:catAx>
        <c:axId val="32603136"/>
        <c:scaling>
          <c:orientation val="minMax"/>
        </c:scaling>
        <c:delete val="0"/>
        <c:axPos val="b"/>
        <c:title>
          <c:tx>
            <c:rich>
              <a:bodyPr/>
              <a:lstStyle/>
              <a:p>
                <a:pPr>
                  <a:defRPr sz="1903" b="1" i="0" u="none" strike="noStrike" baseline="0">
                    <a:solidFill>
                      <a:srgbClr val="FFFFFF"/>
                    </a:solidFill>
                    <a:latin typeface="Garamond"/>
                    <a:ea typeface="Garamond"/>
                    <a:cs typeface="Garamond"/>
                  </a:defRPr>
                </a:pPr>
                <a:r>
                  <a:rPr lang="en-US"/>
                  <a:t>Number of Starting Helos</a:t>
                </a:r>
              </a:p>
            </c:rich>
          </c:tx>
          <c:layout>
            <c:manualLayout>
              <c:xMode val="edge"/>
              <c:yMode val="edge"/>
              <c:x val="0.35402908147687501"/>
              <c:y val="0.88412016432728502"/>
            </c:manualLayout>
          </c:layout>
          <c:overlay val="0"/>
          <c:spPr>
            <a:noFill/>
            <a:ln w="26907">
              <a:noFill/>
            </a:ln>
          </c:spPr>
        </c:title>
        <c:numFmt formatCode="General" sourceLinked="1"/>
        <c:majorTickMark val="out"/>
        <c:minorTickMark val="none"/>
        <c:tickLblPos val="nextTo"/>
        <c:spPr>
          <a:ln w="3363">
            <a:solidFill>
              <a:schemeClr val="tx1"/>
            </a:solidFill>
            <a:prstDash val="solid"/>
          </a:ln>
        </c:spPr>
        <c:txPr>
          <a:bodyPr rot="0" vert="horz"/>
          <a:lstStyle/>
          <a:p>
            <a:pPr>
              <a:defRPr sz="1906" b="1" i="0" u="none" strike="noStrike" baseline="0">
                <a:solidFill>
                  <a:schemeClr val="tx1"/>
                </a:solidFill>
                <a:latin typeface="Garamond"/>
                <a:ea typeface="Garamond"/>
                <a:cs typeface="Garamond"/>
              </a:defRPr>
            </a:pPr>
            <a:endParaRPr lang="en-US"/>
          </a:p>
        </c:txPr>
        <c:crossAx val="32617600"/>
        <c:crosses val="autoZero"/>
        <c:auto val="1"/>
        <c:lblAlgn val="ctr"/>
        <c:lblOffset val="100"/>
        <c:tickLblSkip val="1"/>
        <c:tickMarkSkip val="1"/>
        <c:noMultiLvlLbl val="0"/>
      </c:catAx>
      <c:valAx>
        <c:axId val="32617600"/>
        <c:scaling>
          <c:orientation val="minMax"/>
          <c:max val="1"/>
        </c:scaling>
        <c:delete val="0"/>
        <c:axPos val="l"/>
        <c:numFmt formatCode="General" sourceLinked="1"/>
        <c:majorTickMark val="out"/>
        <c:minorTickMark val="none"/>
        <c:tickLblPos val="nextTo"/>
        <c:spPr>
          <a:ln w="3363">
            <a:solidFill>
              <a:schemeClr val="tx1"/>
            </a:solidFill>
            <a:prstDash val="solid"/>
          </a:ln>
        </c:spPr>
        <c:txPr>
          <a:bodyPr rot="0" vert="horz"/>
          <a:lstStyle/>
          <a:p>
            <a:pPr>
              <a:defRPr sz="1906" b="1" i="0" u="none" strike="noStrike" baseline="0">
                <a:solidFill>
                  <a:schemeClr val="tx1"/>
                </a:solidFill>
                <a:latin typeface="Garamond"/>
                <a:ea typeface="Garamond"/>
                <a:cs typeface="Garamond"/>
              </a:defRPr>
            </a:pPr>
            <a:endParaRPr lang="en-US"/>
          </a:p>
        </c:txPr>
        <c:crossAx val="32603136"/>
        <c:crosses val="autoZero"/>
        <c:crossBetween val="between"/>
      </c:valAx>
      <c:spPr>
        <a:noFill/>
        <a:ln w="13453">
          <a:solidFill>
            <a:schemeClr val="tx1"/>
          </a:solidFill>
          <a:prstDash val="solid"/>
        </a:ln>
      </c:spPr>
    </c:plotArea>
    <c:plotVisOnly val="1"/>
    <c:dispBlanksAs val="gap"/>
    <c:showDLblsOverMax val="0"/>
  </c:chart>
  <c:spPr>
    <a:noFill/>
    <a:ln>
      <a:noFill/>
    </a:ln>
  </c:spPr>
  <c:txPr>
    <a:bodyPr/>
    <a:lstStyle/>
    <a:p>
      <a:pPr>
        <a:defRPr sz="1906" b="1" i="0" u="none" strike="noStrike" baseline="0">
          <a:solidFill>
            <a:schemeClr val="tx1"/>
          </a:solidFill>
          <a:latin typeface="Garamond"/>
          <a:ea typeface="Garamond"/>
          <a:cs typeface="Garamond"/>
        </a:defRPr>
      </a:pPr>
      <a:endParaRPr lang="en-US"/>
    </a:p>
  </c:txPr>
  <c:externalData r:id="rId2">
    <c:autoUpdate val="0"/>
  </c:externalData>
  <c:userShapes r:id="rId3"/>
</c:chartSpace>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drawing1.xml><?xml version="1.0" encoding="utf-8"?>
<c:userShapes xmlns:c="http://schemas.openxmlformats.org/drawingml/2006/chart">
  <cdr:relSizeAnchor xmlns:cdr="http://schemas.openxmlformats.org/drawingml/2006/chartDrawing">
    <cdr:from>
      <cdr:x>0.82083</cdr:x>
      <cdr:y>0.16798</cdr:y>
    </cdr:from>
    <cdr:to>
      <cdr:x>0.98251</cdr:x>
      <cdr:y>0.93586</cdr:y>
    </cdr:to>
    <cdr:sp macro="" textlink="">
      <cdr:nvSpPr>
        <cdr:cNvPr id="3" name="Oval 2"/>
        <cdr:cNvSpPr/>
      </cdr:nvSpPr>
      <cdr:spPr>
        <a:xfrm xmlns:a="http://schemas.openxmlformats.org/drawingml/2006/main">
          <a:off x="5029200" y="533400"/>
          <a:ext cx="990600" cy="2438400"/>
        </a:xfrm>
        <a:prstGeom xmlns:a="http://schemas.openxmlformats.org/drawingml/2006/main" prst="ellipse">
          <a:avLst/>
        </a:prstGeom>
        <a:solidFill xmlns:a="http://schemas.openxmlformats.org/drawingml/2006/main">
          <a:srgbClr val="FFFF00">
            <a:alpha val="30000"/>
          </a:srgbClr>
        </a:solidFill>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de-DE"/>
        </a:p>
      </cdr:txBody>
    </cdr:sp>
  </cdr:relSizeAnchor>
  <cdr:relSizeAnchor xmlns:cdr="http://schemas.openxmlformats.org/drawingml/2006/chartDrawing">
    <cdr:from>
      <cdr:x>0.14698</cdr:x>
      <cdr:y>0.8858</cdr:y>
    </cdr:from>
    <cdr:to>
      <cdr:x>0.90522</cdr:x>
      <cdr:y>1</cdr:y>
    </cdr:to>
    <cdr:sp macro="" textlink="">
      <cdr:nvSpPr>
        <cdr:cNvPr id="2" name="Textfeld 1"/>
        <cdr:cNvSpPr txBox="1"/>
      </cdr:nvSpPr>
      <cdr:spPr>
        <a:xfrm xmlns:a="http://schemas.openxmlformats.org/drawingml/2006/main">
          <a:off x="945342" y="3352800"/>
          <a:ext cx="4876800" cy="4322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de-DE" sz="1800" b="1" dirty="0" smtClean="0"/>
            <a:t>Initial </a:t>
          </a:r>
          <a:r>
            <a:rPr lang="de-DE" sz="1800" b="1" dirty="0" err="1" smtClean="0"/>
            <a:t>number</a:t>
          </a:r>
          <a:r>
            <a:rPr lang="de-DE" sz="1800" b="1" dirty="0" smtClean="0"/>
            <a:t> </a:t>
          </a:r>
          <a:r>
            <a:rPr lang="de-DE" sz="1800" b="1" dirty="0" err="1" smtClean="0"/>
            <a:t>of</a:t>
          </a:r>
          <a:r>
            <a:rPr lang="de-DE" sz="1800" b="1" dirty="0" smtClean="0"/>
            <a:t> </a:t>
          </a:r>
          <a:r>
            <a:rPr lang="de-DE" sz="1800" b="1" dirty="0" err="1" smtClean="0"/>
            <a:t>helos</a:t>
          </a:r>
          <a:r>
            <a:rPr lang="de-DE" sz="1800" b="1" dirty="0" smtClean="0"/>
            <a:t> </a:t>
          </a:r>
          <a:r>
            <a:rPr lang="de-DE" sz="1800" b="1" dirty="0" err="1" smtClean="0"/>
            <a:t>starting</a:t>
          </a:r>
          <a:r>
            <a:rPr lang="de-DE" sz="1800" b="1" dirty="0" smtClean="0"/>
            <a:t> </a:t>
          </a:r>
          <a:r>
            <a:rPr lang="de-DE" sz="1800" b="1" dirty="0" err="1" smtClean="0"/>
            <a:t>the</a:t>
          </a:r>
          <a:r>
            <a:rPr lang="de-DE" sz="1800" b="1" dirty="0" smtClean="0"/>
            <a:t> </a:t>
          </a:r>
          <a:r>
            <a:rPr lang="de-DE" sz="1800" b="1" dirty="0" err="1" smtClean="0"/>
            <a:t>mission</a:t>
          </a:r>
          <a:endParaRPr lang="de-DE" sz="18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68F3A-E6D0-46E9-BDE6-12F57FAF3160}" type="datetimeFigureOut">
              <a:rPr lang="en-US" smtClean="0"/>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01CB9-7869-4A61-97F4-90CA6E76561A}" type="slidenum">
              <a:rPr lang="en-US" smtClean="0"/>
              <a:t>‹#›</a:t>
            </a:fld>
            <a:endParaRPr lang="en-US"/>
          </a:p>
        </p:txBody>
      </p:sp>
    </p:spTree>
    <p:extLst>
      <p:ext uri="{BB962C8B-B14F-4D97-AF65-F5344CB8AC3E}">
        <p14:creationId xmlns:p14="http://schemas.microsoft.com/office/powerpoint/2010/main" val="352290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one: Introduce subject and instructor</a:t>
            </a:r>
          </a:p>
          <a:p>
            <a:endParaRPr lang="en-US" baseline="0" dirty="0" smtClean="0"/>
          </a:p>
          <a:p>
            <a:r>
              <a:rPr lang="en-US" baseline="0" dirty="0" smtClean="0"/>
              <a:t>This case study deals with an application of operational analysis, risk assessment, that was not done but according to a United States Admiral should have been done.  We look back to late 1979 when Iranian demonstrators took over the American Embassy.</a:t>
            </a:r>
            <a:endParaRPr lang="en-US" dirty="0"/>
          </a:p>
        </p:txBody>
      </p:sp>
      <p:sp>
        <p:nvSpPr>
          <p:cNvPr id="4" name="Slide Number Placeholder 3"/>
          <p:cNvSpPr>
            <a:spLocks noGrp="1"/>
          </p:cNvSpPr>
          <p:nvPr>
            <p:ph type="sldNum" sz="quarter" idx="10"/>
          </p:nvPr>
        </p:nvSpPr>
        <p:spPr/>
        <p:txBody>
          <a:bodyPr/>
          <a:lstStyle/>
          <a:p>
            <a:fld id="{6F801CB9-7869-4A61-97F4-90CA6E76561A}" type="slidenum">
              <a:rPr lang="en-US" smtClean="0"/>
              <a:t>1</a:t>
            </a:fld>
            <a:endParaRPr lang="en-US"/>
          </a:p>
        </p:txBody>
      </p:sp>
    </p:spTree>
    <p:extLst>
      <p:ext uri="{BB962C8B-B14F-4D97-AF65-F5344CB8AC3E}">
        <p14:creationId xmlns:p14="http://schemas.microsoft.com/office/powerpoint/2010/main" val="377748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12:</a:t>
            </a:r>
          </a:p>
          <a:p>
            <a:r>
              <a:rPr lang="en-US" dirty="0" smtClean="0"/>
              <a:t>Explain where cost</a:t>
            </a:r>
            <a:r>
              <a:rPr lang="en-US" baseline="0" dirty="0" smtClean="0"/>
              <a:t> can occur in our example:</a:t>
            </a:r>
          </a:p>
          <a:p>
            <a:pPr eaLnBrk="1" hangingPunct="1">
              <a:buFont typeface="Wingdings" pitchFamily="2" charset="2"/>
              <a:buChar char="Ø"/>
            </a:pPr>
            <a:r>
              <a:rPr lang="en-US" sz="1200" dirty="0" smtClean="0"/>
              <a:t>Salaries in each workshop</a:t>
            </a:r>
          </a:p>
          <a:p>
            <a:pPr eaLnBrk="1" hangingPunct="1">
              <a:buFont typeface="Wingdings" pitchFamily="2" charset="2"/>
              <a:buChar char="Ø"/>
            </a:pPr>
            <a:r>
              <a:rPr lang="en-US" sz="1200" dirty="0" smtClean="0"/>
              <a:t>Supplies</a:t>
            </a:r>
          </a:p>
          <a:p>
            <a:pPr eaLnBrk="1" hangingPunct="1">
              <a:buFont typeface="Wingdings" pitchFamily="2" charset="2"/>
              <a:buChar char="Ø"/>
            </a:pPr>
            <a:r>
              <a:rPr lang="en-US" sz="1200" dirty="0" smtClean="0"/>
              <a:t>Utilities</a:t>
            </a:r>
          </a:p>
          <a:p>
            <a:pPr eaLnBrk="1" hangingPunct="1">
              <a:buFont typeface="Wingdings" pitchFamily="2" charset="2"/>
              <a:buChar char="Ø"/>
            </a:pPr>
            <a:r>
              <a:rPr lang="en-US" sz="1200" dirty="0" smtClean="0"/>
              <a:t>Contract Services</a:t>
            </a:r>
          </a:p>
          <a:p>
            <a:pPr eaLnBrk="1" hangingPunct="1">
              <a:buFont typeface="Wingdings" pitchFamily="2" charset="2"/>
              <a:buChar char="Ø"/>
            </a:pPr>
            <a:r>
              <a:rPr lang="en-US" sz="1200" dirty="0" smtClean="0"/>
              <a:t>Fixed Costs</a:t>
            </a:r>
          </a:p>
          <a:p>
            <a:endParaRPr lang="en-US" dirty="0"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8702ED16-994A-4EF7-84EA-18CE3060E0B0}" type="slidenum">
              <a:rPr lang="en-US" smtClean="0"/>
              <a:pPr eaLnBrk="1" hangingPunct="1"/>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a:t>
            </a:r>
            <a:r>
              <a:rPr lang="en-US" baseline="0" dirty="0" smtClean="0"/>
              <a:t> 13:</a:t>
            </a:r>
          </a:p>
          <a:p>
            <a:endParaRPr lang="en-US" baseline="0" dirty="0" smtClean="0"/>
          </a:p>
          <a:p>
            <a:r>
              <a:rPr lang="en-US" dirty="0" smtClean="0"/>
              <a:t>Discuss where we get the data distributions:  historical analysis from past cost performance (best), subject matter expert experience (fair),  no information (guess).  In our example, we use historical</a:t>
            </a:r>
            <a:r>
              <a:rPr lang="en-US" baseline="0" dirty="0" smtClean="0"/>
              <a:t> data to draw upon to simulate the process.  We do this to get a “combined” distribution of total costs.  Point out this can be done without simulation if past data for total costs are available.</a:t>
            </a:r>
          </a:p>
          <a:p>
            <a:endParaRPr lang="en-US" baseline="0" dirty="0" smtClean="0"/>
          </a:p>
          <a:p>
            <a:r>
              <a:rPr lang="en-US" baseline="0" dirty="0" smtClean="0"/>
              <a:t>Point out this picture can be of any process that include variability from each step.  For example, recall the U.S. Navy uses this technique for ship cost budgeting.  Each input distribution are categories like cost of copper, steal, labor, schedule slippage, etc.</a:t>
            </a:r>
            <a:endParaRPr lang="en-US" dirty="0"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2670A074-145F-45EF-AD9F-BFE44921C7AB}" type="slidenum">
              <a:rPr lang="en-US" smtClean="0"/>
              <a:pPr eaLnBrk="1" hangingPunct="1"/>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14:</a:t>
            </a:r>
          </a:p>
          <a:p>
            <a:r>
              <a:rPr lang="en-US" dirty="0" smtClean="0"/>
              <a:t>Closer</a:t>
            </a:r>
            <a:r>
              <a:rPr lang="en-US" baseline="0" dirty="0" smtClean="0"/>
              <a:t> look at the histogram of results simulating 1000 quarters of 30 engine repairs.  Explain points on histogram</a:t>
            </a:r>
            <a:endParaRPr lang="en-US" dirty="0"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3FA4EB4F-CFFC-4E6B-A7C5-8F91A3ACEEFA}" type="slidenum">
              <a:rPr lang="en-US" smtClean="0"/>
              <a:pPr eaLnBrk="1" hangingPunct="1"/>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15:</a:t>
            </a:r>
          </a:p>
          <a:p>
            <a:r>
              <a:rPr lang="en-US" dirty="0" smtClean="0"/>
              <a:t>The histogram</a:t>
            </a:r>
            <a:r>
              <a:rPr lang="en-US" baseline="0" dirty="0" smtClean="0"/>
              <a:t> allows us to conduct “what ifs”.  What if I budget $980K for the coming quarter to conduct 30 engine reworks?  Then, based on my historical data and simulation, I’ll have about a 5% chance of being under budgeted. </a:t>
            </a:r>
            <a:endParaRPr lang="en-US" dirty="0"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6E3AF497-149A-4C00-9BE1-6BB3814A7B1B}" type="slidenum">
              <a:rPr lang="en-US" smtClean="0"/>
              <a:pPr eaLnBrk="1" hangingPunct="1"/>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16:</a:t>
            </a:r>
          </a:p>
          <a:p>
            <a:r>
              <a:rPr lang="en-US" dirty="0" smtClean="0"/>
              <a:t>Risk analysts like to convert the frequency</a:t>
            </a:r>
            <a:r>
              <a:rPr lang="en-US" baseline="0" dirty="0" smtClean="0"/>
              <a:t> results into S curves for ease of reading.  Explain a S curve is just the cumulative distribution.</a:t>
            </a:r>
            <a:endParaRPr lang="en-US" dirty="0"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CBF88CC0-E023-4634-90D5-EA69BC2BA34F}" type="slidenum">
              <a:rPr lang="en-US" smtClean="0"/>
              <a:pPr eaLnBrk="1" hangingPunct="1"/>
              <a:t>16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17:</a:t>
            </a:r>
          </a:p>
          <a:p>
            <a:r>
              <a:rPr lang="en-US" dirty="0" smtClean="0"/>
              <a:t>With an “S” curve, I can read</a:t>
            </a:r>
            <a:r>
              <a:rPr lang="en-US" baseline="0" dirty="0" smtClean="0"/>
              <a:t> my risk of being on or under budget directly from the y axis.  What if we are only given $900K to rework the 30 engines?  What are our chances we will be over budget?  Ask the seminar what we can do about it.  Fewer engines?  </a:t>
            </a:r>
            <a:endParaRPr lang="en-US" dirty="0"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1617B22B-CB6B-46EA-8605-643189CC7C04}" type="slidenum">
              <a:rPr lang="en-US" smtClean="0"/>
              <a:pPr eaLnBrk="1" hangingPunct="1"/>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18:</a:t>
            </a:r>
          </a:p>
          <a:p>
            <a:r>
              <a:rPr lang="en-US" dirty="0" smtClean="0"/>
              <a:t>Simulation results can also provide</a:t>
            </a:r>
            <a:r>
              <a:rPr lang="en-US" baseline="0" dirty="0" smtClean="0"/>
              <a:t> where your variability comes from.  In this chart, we see the most variability comes from the repair shop labor costs (as expected since we don’t know in advance what repairs are needed).  The second most variability (almost 16%) comes from the standard rework shop.  Ask the seminar if this makes sense, or do we need to look at the reasons. </a:t>
            </a:r>
            <a:endParaRPr lang="en-US" dirty="0"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CD1F365C-1F42-44B8-804D-81CA769C8786}" type="slidenum">
              <a:rPr lang="en-US" smtClean="0"/>
              <a:pPr eaLnBrk="1" hangingPunct="1"/>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19:</a:t>
            </a:r>
          </a:p>
          <a:p>
            <a:r>
              <a:rPr lang="en-US" dirty="0" smtClean="0"/>
              <a:t>Contributions to variance are frequently</a:t>
            </a:r>
            <a:r>
              <a:rPr lang="en-US" baseline="0" dirty="0" smtClean="0"/>
              <a:t> shown as tornado charts.  They provide the same information in a bar format and are preferred by many decision makers.</a:t>
            </a:r>
            <a:endParaRPr lang="en-US" dirty="0"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CD1F365C-1F42-44B8-804D-81CA769C8786}" type="slidenum">
              <a:rPr lang="en-US" smtClean="0"/>
              <a:pPr eaLnBrk="1" hangingPunct="1"/>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7413" eaLnBrk="0" hangingPunct="0">
              <a:defRPr sz="2400" b="1">
                <a:solidFill>
                  <a:srgbClr val="993300"/>
                </a:solidFill>
                <a:latin typeface="Arial" charset="0"/>
              </a:defRPr>
            </a:lvl1pPr>
            <a:lvl2pPr marL="742950" indent="-285750" defTabSz="887413" eaLnBrk="0" hangingPunct="0">
              <a:defRPr sz="2400" b="1">
                <a:solidFill>
                  <a:srgbClr val="993300"/>
                </a:solidFill>
                <a:latin typeface="Arial" charset="0"/>
              </a:defRPr>
            </a:lvl2pPr>
            <a:lvl3pPr marL="1143000" indent="-228600" defTabSz="887413" eaLnBrk="0" hangingPunct="0">
              <a:defRPr sz="2400" b="1">
                <a:solidFill>
                  <a:srgbClr val="993300"/>
                </a:solidFill>
                <a:latin typeface="Arial" charset="0"/>
              </a:defRPr>
            </a:lvl3pPr>
            <a:lvl4pPr marL="1600200" indent="-228600" defTabSz="887413" eaLnBrk="0" hangingPunct="0">
              <a:defRPr sz="2400" b="1">
                <a:solidFill>
                  <a:srgbClr val="993300"/>
                </a:solidFill>
                <a:latin typeface="Arial" charset="0"/>
              </a:defRPr>
            </a:lvl4pPr>
            <a:lvl5pPr marL="2057400" indent="-228600" defTabSz="887413" eaLnBrk="0" hangingPunct="0">
              <a:defRPr sz="2400" b="1">
                <a:solidFill>
                  <a:srgbClr val="993300"/>
                </a:solidFill>
                <a:latin typeface="Arial" charset="0"/>
              </a:defRPr>
            </a:lvl5pPr>
            <a:lvl6pPr marL="2514600" indent="-228600" defTabSz="887413" eaLnBrk="0" fontAlgn="base" hangingPunct="0">
              <a:spcBef>
                <a:spcPct val="0"/>
              </a:spcBef>
              <a:spcAft>
                <a:spcPct val="0"/>
              </a:spcAft>
              <a:defRPr sz="2400" b="1">
                <a:solidFill>
                  <a:srgbClr val="993300"/>
                </a:solidFill>
                <a:latin typeface="Arial" charset="0"/>
              </a:defRPr>
            </a:lvl6pPr>
            <a:lvl7pPr marL="2971800" indent="-228600" defTabSz="887413" eaLnBrk="0" fontAlgn="base" hangingPunct="0">
              <a:spcBef>
                <a:spcPct val="0"/>
              </a:spcBef>
              <a:spcAft>
                <a:spcPct val="0"/>
              </a:spcAft>
              <a:defRPr sz="2400" b="1">
                <a:solidFill>
                  <a:srgbClr val="993300"/>
                </a:solidFill>
                <a:latin typeface="Arial" charset="0"/>
              </a:defRPr>
            </a:lvl7pPr>
            <a:lvl8pPr marL="3429000" indent="-228600" defTabSz="887413" eaLnBrk="0" fontAlgn="base" hangingPunct="0">
              <a:spcBef>
                <a:spcPct val="0"/>
              </a:spcBef>
              <a:spcAft>
                <a:spcPct val="0"/>
              </a:spcAft>
              <a:defRPr sz="2400" b="1">
                <a:solidFill>
                  <a:srgbClr val="993300"/>
                </a:solidFill>
                <a:latin typeface="Arial" charset="0"/>
              </a:defRPr>
            </a:lvl8pPr>
            <a:lvl9pPr marL="3886200" indent="-228600" defTabSz="887413" eaLnBrk="0" fontAlgn="base" hangingPunct="0">
              <a:spcBef>
                <a:spcPct val="0"/>
              </a:spcBef>
              <a:spcAft>
                <a:spcPct val="0"/>
              </a:spcAft>
              <a:defRPr sz="2400" b="1">
                <a:solidFill>
                  <a:srgbClr val="993300"/>
                </a:solidFill>
                <a:latin typeface="Arial" charset="0"/>
              </a:defRPr>
            </a:lvl9pPr>
          </a:lstStyle>
          <a:p>
            <a:fld id="{2CCECB72-2620-40B6-9B81-989FA0ECCF8F}" type="slidenum">
              <a:rPr lang="en-US" sz="1100" b="0" smtClean="0">
                <a:solidFill>
                  <a:schemeClr val="tx1"/>
                </a:solidFill>
                <a:latin typeface="Times New Roman" pitchFamily="18" charset="0"/>
              </a:rPr>
              <a:pPr/>
              <a:t>20</a:t>
            </a:fld>
            <a:endParaRPr lang="en-US" sz="1100" b="0" smtClean="0">
              <a:solidFill>
                <a:schemeClr val="tx1"/>
              </a:solidFill>
              <a:latin typeface="Times New Roman" pitchFamily="18" charset="0"/>
            </a:endParaRPr>
          </a:p>
        </p:txBody>
      </p:sp>
      <p:sp>
        <p:nvSpPr>
          <p:cNvPr id="92163" name="Rectangle 2"/>
          <p:cNvSpPr>
            <a:spLocks noGrp="1" noRot="1" noChangeAspect="1" noChangeArrowheads="1" noTextEdit="1"/>
          </p:cNvSpPr>
          <p:nvPr>
            <p:ph type="sldImg"/>
          </p:nvPr>
        </p:nvSpPr>
        <p:spPr>
          <a:xfrm>
            <a:off x="1130300" y="690563"/>
            <a:ext cx="4603750" cy="3452812"/>
          </a:xfrm>
          <a:ln/>
        </p:spPr>
      </p:sp>
      <p:sp>
        <p:nvSpPr>
          <p:cNvPr id="92164" name="Rectangle 3"/>
          <p:cNvSpPr>
            <a:spLocks noGrp="1" noChangeArrowheads="1"/>
          </p:cNvSpPr>
          <p:nvPr>
            <p:ph type="body" idx="1"/>
          </p:nvPr>
        </p:nvSpPr>
        <p:spPr>
          <a:xfrm>
            <a:off x="904875" y="4376816"/>
            <a:ext cx="5040313" cy="40660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Slide 20:</a:t>
            </a:r>
          </a:p>
          <a:p>
            <a:r>
              <a:rPr lang="en-US" dirty="0" smtClean="0"/>
              <a:t>The concept of variance and risk can be found in many analytical methods.  This is a cost estimation</a:t>
            </a:r>
            <a:r>
              <a:rPr lang="en-US" baseline="0" dirty="0" smtClean="0"/>
              <a:t> slide using regression to estimate future program costs, and you can see the variance of the estimates come from variance of the input information.</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21:</a:t>
            </a:r>
          </a:p>
          <a:p>
            <a:r>
              <a:rPr lang="en-US" dirty="0" smtClean="0"/>
              <a:t>But,</a:t>
            </a:r>
            <a:r>
              <a:rPr lang="en-US" baseline="0" dirty="0" smtClean="0"/>
              <a:t> what about preparing for events we don’t plan for or anticipate?  We cannot analyze or simulate that which we don’t anticipate.  Discuss concept of Black Swains and surprise, red teaming, and response.  Allow seminar to bring up examples.</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66491149-420E-46C1-B817-7334339E1480}" type="slidenum">
              <a:rPr lang="en-US" smtClean="0"/>
              <a:pPr eaLnBrk="1" hangingPunct="1"/>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overview and situation.  After</a:t>
            </a:r>
            <a:r>
              <a:rPr lang="en-US" baseline="0" dirty="0" smtClean="0"/>
              <a:t> five months of captivity, President Carter ordered a rescue attempt of the Americans being held by Iranian forces inside the American Embassy.  That attempt failed due to a catastrophic  accident that occurred at a desert refueling site called Desert One.  The post investigation uncovered several planning challenges but the one we will focus on is the decision on how many helicopters to use in the mission.  To lift all the U.S. forces and return with all the hostages a total of six helicopters were required to make the round trip.  The issue for the original planning team was how many helicopters to send to account for helicopter failures.  As we will see, the planning team just used a form of average-based decision making and did not apply some simple risk assessment tools to give them an assessment of possible overall mission failure due to helicopter reliability.</a:t>
            </a:r>
            <a:endParaRPr lang="en-US" dirty="0"/>
          </a:p>
        </p:txBody>
      </p:sp>
      <p:sp>
        <p:nvSpPr>
          <p:cNvPr id="4" name="Slide Number Placeholder 3"/>
          <p:cNvSpPr>
            <a:spLocks noGrp="1"/>
          </p:cNvSpPr>
          <p:nvPr>
            <p:ph type="sldNum" sz="quarter" idx="10"/>
          </p:nvPr>
        </p:nvSpPr>
        <p:spPr/>
        <p:txBody>
          <a:bodyPr/>
          <a:lstStyle/>
          <a:p>
            <a:fld id="{6F801CB9-7869-4A61-97F4-90CA6E76561A}" type="slidenum">
              <a:rPr lang="en-US" smtClean="0"/>
              <a:t>2</a:t>
            </a:fld>
            <a:endParaRPr lang="en-US"/>
          </a:p>
        </p:txBody>
      </p:sp>
    </p:spTree>
    <p:extLst>
      <p:ext uri="{BB962C8B-B14F-4D97-AF65-F5344CB8AC3E}">
        <p14:creationId xmlns:p14="http://schemas.microsoft.com/office/powerpoint/2010/main" val="3965068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22:</a:t>
            </a:r>
          </a:p>
          <a:p>
            <a:r>
              <a:rPr lang="en-US" dirty="0" smtClean="0"/>
              <a:t>Conclusions.  Review major</a:t>
            </a:r>
            <a:r>
              <a:rPr lang="en-US" baseline="0" dirty="0" smtClean="0"/>
              <a:t> points on uncertainty and  variability.</a:t>
            </a:r>
            <a:endParaRPr lang="en-US" dirty="0"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9697412C-F14C-40C9-97EB-0D08D64DDCED}" type="slidenum">
              <a:rPr lang="en-US" smtClean="0"/>
              <a:pPr eaLnBrk="1" hangingPunct="1"/>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23: </a:t>
            </a:r>
          </a:p>
          <a:p>
            <a:r>
              <a:rPr lang="en-US" dirty="0" smtClean="0"/>
              <a:t>Recommended</a:t>
            </a:r>
            <a:r>
              <a:rPr lang="en-US" baseline="0" dirty="0" smtClean="0"/>
              <a:t> readings:</a:t>
            </a:r>
          </a:p>
          <a:p>
            <a:r>
              <a:rPr lang="en-US" baseline="0" dirty="0" smtClean="0"/>
              <a:t>Against the Gods</a:t>
            </a:r>
          </a:p>
          <a:p>
            <a:r>
              <a:rPr lang="en-US" baseline="0" dirty="0" smtClean="0"/>
              <a:t>Failure of Risk Management</a:t>
            </a:r>
          </a:p>
          <a:p>
            <a:r>
              <a:rPr lang="en-US" baseline="0" dirty="0" smtClean="0"/>
              <a:t>The Flaws of Averages.</a:t>
            </a:r>
            <a:endParaRPr lang="en-US" dirty="0"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71ECC0A2-8B3F-42C8-8D90-9FB2C32E173A}" type="slidenum">
              <a:rPr lang="en-US" smtClean="0"/>
              <a:pPr eaLnBrk="1" hangingPunct="1"/>
              <a:t>23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3:</a:t>
            </a:r>
          </a:p>
          <a:p>
            <a:endParaRPr lang="en-US" dirty="0" smtClean="0"/>
          </a:p>
          <a:p>
            <a:r>
              <a:rPr lang="en-US" dirty="0" smtClean="0"/>
              <a:t>After the Iranian Rescue mission failure,</a:t>
            </a:r>
            <a:r>
              <a:rPr lang="en-US" baseline="0" dirty="0" smtClean="0"/>
              <a:t> a follow on investigation lead by Admiral Holloway uncovered several challenges to the planning and execution of this operation.  His report lead to the establishment of the U.S. Special Operations Command.  </a:t>
            </a:r>
            <a:endParaRPr lang="en-US" dirty="0" smtClean="0"/>
          </a:p>
          <a:p>
            <a:r>
              <a:rPr lang="en-US" baseline="0" dirty="0" smtClean="0"/>
              <a:t>Our interest is Issue number 11 from the report: The way the number of RH-53Ds readied for the mission was  determined based on an expected value of individual failure.  In this case it was 75%.  The planners simply solved the equation X * .75 = 6 to determine they needed to start with 8 helicopters.  The average based decision method does not take into account the “tails” of probability of success or failure.  It places you somewhere in the middle of the chances of succeeding or failing.</a:t>
            </a:r>
            <a:endParaRPr lang="en-US" dirty="0"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77D27745-69FF-47F2-BE86-216B5F22B07A}"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04AD59C9-7190-4E7F-9784-3E8989555FCE}" type="slidenum">
              <a:rPr lang="en-US" smtClean="0"/>
              <a:pPr eaLnBrk="1" hangingPunct="1"/>
              <a:t>4</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Slide 4:</a:t>
            </a:r>
          </a:p>
          <a:p>
            <a:pPr eaLnBrk="1" hangingPunct="1">
              <a:spcBef>
                <a:spcPct val="0"/>
              </a:spcBef>
            </a:pPr>
            <a:r>
              <a:rPr lang="en-US" dirty="0" smtClean="0"/>
              <a:t>Instructor notes:</a:t>
            </a:r>
          </a:p>
          <a:p>
            <a:pPr eaLnBrk="1" hangingPunct="1">
              <a:spcBef>
                <a:spcPct val="0"/>
              </a:spcBef>
            </a:pPr>
            <a:endParaRPr lang="en-US" dirty="0" smtClean="0"/>
          </a:p>
          <a:p>
            <a:pPr eaLnBrk="1" hangingPunct="1">
              <a:spcBef>
                <a:spcPct val="0"/>
              </a:spcBef>
            </a:pPr>
            <a:r>
              <a:rPr lang="en-US" dirty="0" smtClean="0"/>
              <a:t>Explain what a binomial distribution is by using a simple example:</a:t>
            </a:r>
          </a:p>
          <a:p>
            <a:pPr eaLnBrk="1" hangingPunct="1">
              <a:spcBef>
                <a:spcPct val="0"/>
              </a:spcBef>
            </a:pPr>
            <a:r>
              <a:rPr lang="en-US" dirty="0" smtClean="0"/>
              <a:t>--3 heads out of five coin tosses</a:t>
            </a:r>
          </a:p>
          <a:p>
            <a:pPr eaLnBrk="1" hangingPunct="1">
              <a:spcBef>
                <a:spcPct val="0"/>
              </a:spcBef>
            </a:pPr>
            <a:r>
              <a:rPr lang="en-US" dirty="0" smtClean="0"/>
              <a:t>--Or in this case 6 or more heads out of how many coin tosses I need for a certain level of success</a:t>
            </a:r>
          </a:p>
          <a:p>
            <a:pPr eaLnBrk="1" hangingPunct="1">
              <a:spcBef>
                <a:spcPct val="0"/>
              </a:spcBef>
            </a:pPr>
            <a:r>
              <a:rPr lang="en-US" dirty="0" smtClean="0"/>
              <a:t>Discuss independence assumption on each trial and how it this case it</a:t>
            </a:r>
            <a:r>
              <a:rPr lang="en-US" baseline="0" dirty="0" smtClean="0"/>
              <a:t> is false (</a:t>
            </a:r>
            <a:r>
              <a:rPr lang="en-US" baseline="0" dirty="0" err="1" smtClean="0"/>
              <a:t>helos</a:t>
            </a:r>
            <a:r>
              <a:rPr lang="en-US" baseline="0" dirty="0" smtClean="0"/>
              <a:t> flying in formation are not independent), but this method still gives one a gross level assessment of risk of failure</a:t>
            </a:r>
            <a:r>
              <a:rPr lang="en-US" dirty="0" smtClean="0"/>
              <a:t>.</a:t>
            </a:r>
          </a:p>
          <a:p>
            <a:pPr eaLnBrk="1" hangingPunct="1">
              <a:spcBef>
                <a:spcPct val="0"/>
              </a:spcBef>
            </a:pPr>
            <a:endParaRPr lang="en-US" dirty="0" smtClean="0"/>
          </a:p>
          <a:p>
            <a:pPr eaLnBrk="1" hangingPunct="1">
              <a:spcBef>
                <a:spcPct val="0"/>
              </a:spcBef>
            </a:pPr>
            <a:r>
              <a:rPr lang="en-US" dirty="0" smtClean="0"/>
              <a:t>What can be seen is more resources:</a:t>
            </a:r>
            <a:r>
              <a:rPr lang="en-US" baseline="0" dirty="0" smtClean="0"/>
              <a:t> less risk of failure</a:t>
            </a:r>
            <a:endParaRPr lang="en-US" dirty="0" smtClean="0"/>
          </a:p>
          <a:p>
            <a:pPr eaLnBrk="1" hangingPunct="1">
              <a:spcBef>
                <a:spcPct val="0"/>
              </a:spcBef>
            </a:pPr>
            <a:endParaRPr lang="en-US" dirty="0" smtClean="0"/>
          </a:p>
          <a:p>
            <a:pPr eaLnBrk="1" hangingPunct="1">
              <a:spcBef>
                <a:spcPct val="0"/>
              </a:spcBef>
            </a:pPr>
            <a:r>
              <a:rPr lang="en-US" dirty="0" smtClean="0"/>
              <a:t>Point out the end of a risk curve or S curve:  more on that later.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DE45B409-92DF-4D41-9982-E36DB40BE9B6}" type="slidenum">
              <a:rPr lang="en-US" smtClean="0"/>
              <a:pPr eaLnBrk="1" hangingPunct="1"/>
              <a:t>5</a:t>
            </a:fld>
            <a:endParaRPr lang="en-US"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Slide 5:</a:t>
            </a:r>
          </a:p>
          <a:p>
            <a:pPr eaLnBrk="1" hangingPunct="1">
              <a:spcBef>
                <a:spcPct val="0"/>
              </a:spcBef>
            </a:pPr>
            <a:r>
              <a:rPr lang="en-US" dirty="0" smtClean="0"/>
              <a:t>Simulation is another approach and can mitigate independence assumption.    In this</a:t>
            </a:r>
            <a:r>
              <a:rPr lang="en-US" baseline="0" dirty="0" smtClean="0"/>
              <a:t> case we simulate the round trip mission and record the number of </a:t>
            </a:r>
            <a:r>
              <a:rPr lang="en-US" baseline="0" dirty="0" err="1" smtClean="0"/>
              <a:t>helos</a:t>
            </a:r>
            <a:r>
              <a:rPr lang="en-US" baseline="0" dirty="0" smtClean="0"/>
              <a:t> surviving after each mission.</a:t>
            </a:r>
            <a:endParaRPr lang="en-US" dirty="0" smtClean="0"/>
          </a:p>
          <a:p>
            <a:pPr eaLnBrk="1" hangingPunct="1">
              <a:spcBef>
                <a:spcPct val="0"/>
              </a:spcBef>
            </a:pPr>
            <a:endParaRPr lang="en-US" dirty="0" smtClean="0"/>
          </a:p>
          <a:p>
            <a:pPr eaLnBrk="1" hangingPunct="1">
              <a:spcBef>
                <a:spcPct val="0"/>
              </a:spcBef>
            </a:pPr>
            <a:r>
              <a:rPr lang="en-US" dirty="0" smtClean="0"/>
              <a:t>Use point to explain a frequency plot that provide a histogram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801CB9-7869-4A61-97F4-90CA6E76561A}" type="slidenum">
              <a:rPr lang="en-US" smtClean="0"/>
              <a:t>6</a:t>
            </a:fld>
            <a:endParaRPr lang="en-US"/>
          </a:p>
        </p:txBody>
      </p:sp>
    </p:spTree>
    <p:extLst>
      <p:ext uri="{BB962C8B-B14F-4D97-AF65-F5344CB8AC3E}">
        <p14:creationId xmlns:p14="http://schemas.microsoft.com/office/powerpoint/2010/main" val="210684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24C4C-DC63-48A6-9C50-D0E0A1BBCA2C}" type="slidenum">
              <a:rPr lang="en-US" smtClean="0"/>
              <a:pPr/>
              <a:t>8</a:t>
            </a:fld>
            <a:endParaRPr lang="en-US"/>
          </a:p>
        </p:txBody>
      </p:sp>
    </p:spTree>
    <p:extLst>
      <p:ext uri="{BB962C8B-B14F-4D97-AF65-F5344CB8AC3E}">
        <p14:creationId xmlns:p14="http://schemas.microsoft.com/office/powerpoint/2010/main" val="376496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Slide 10:</a:t>
            </a:r>
          </a:p>
          <a:p>
            <a:r>
              <a:rPr lang="en-US" dirty="0" smtClean="0"/>
              <a:t>Let’s move from</a:t>
            </a:r>
            <a:r>
              <a:rPr lang="en-US" baseline="0" dirty="0" smtClean="0"/>
              <a:t> the case study to another example of how one can use risk </a:t>
            </a:r>
            <a:r>
              <a:rPr lang="en-US" baseline="0" dirty="0" err="1" smtClean="0"/>
              <a:t>assessmsent</a:t>
            </a:r>
            <a:r>
              <a:rPr lang="en-US" baseline="0" dirty="0" smtClean="0"/>
              <a:t>. </a:t>
            </a:r>
            <a:r>
              <a:rPr lang="en-US" dirty="0" smtClean="0"/>
              <a:t>Let’s apply</a:t>
            </a:r>
            <a:r>
              <a:rPr lang="en-US" baseline="0" dirty="0" smtClean="0"/>
              <a:t> this concept to a budgeting forecast where we are budgeting for rework of 30 gas turbine engines over three months</a:t>
            </a:r>
            <a:r>
              <a:rPr lang="en-US" dirty="0" smtClean="0"/>
              <a:t>.</a:t>
            </a:r>
          </a:p>
          <a:p>
            <a:r>
              <a:rPr lang="en-US" dirty="0" smtClean="0"/>
              <a:t>Althoug</a:t>
            </a:r>
            <a:r>
              <a:rPr lang="en-US" baseline="0" dirty="0" smtClean="0"/>
              <a:t>h we will use a rework example, the U.S. Navy uses the same process for understand the risk in budgeting for ship construction.</a:t>
            </a:r>
            <a:r>
              <a:rPr lang="en-US" dirty="0" smtClean="0"/>
              <a:t>   </a:t>
            </a: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29057" indent="-280406" eaLnBrk="0" hangingPunct="0">
              <a:defRPr>
                <a:solidFill>
                  <a:schemeClr val="tx1"/>
                </a:solidFill>
                <a:latin typeface="Arial" pitchFamily="34" charset="0"/>
              </a:defRPr>
            </a:lvl2pPr>
            <a:lvl3pPr marL="1121626" indent="-224325" eaLnBrk="0" hangingPunct="0">
              <a:defRPr>
                <a:solidFill>
                  <a:schemeClr val="tx1"/>
                </a:solidFill>
                <a:latin typeface="Arial" pitchFamily="34" charset="0"/>
              </a:defRPr>
            </a:lvl3pPr>
            <a:lvl4pPr marL="1570276" indent="-224325" eaLnBrk="0" hangingPunct="0">
              <a:defRPr>
                <a:solidFill>
                  <a:schemeClr val="tx1"/>
                </a:solidFill>
                <a:latin typeface="Arial" pitchFamily="34" charset="0"/>
              </a:defRPr>
            </a:lvl4pPr>
            <a:lvl5pPr marL="2018927" indent="-224325" eaLnBrk="0" hangingPunct="0">
              <a:defRPr>
                <a:solidFill>
                  <a:schemeClr val="tx1"/>
                </a:solidFill>
                <a:latin typeface="Arial" pitchFamily="34" charset="0"/>
              </a:defRPr>
            </a:lvl5pPr>
            <a:lvl6pPr marL="2467577" indent="-224325" eaLnBrk="0" fontAlgn="base" hangingPunct="0">
              <a:spcBef>
                <a:spcPct val="0"/>
              </a:spcBef>
              <a:spcAft>
                <a:spcPct val="0"/>
              </a:spcAft>
              <a:defRPr>
                <a:solidFill>
                  <a:schemeClr val="tx1"/>
                </a:solidFill>
                <a:latin typeface="Arial" pitchFamily="34" charset="0"/>
              </a:defRPr>
            </a:lvl6pPr>
            <a:lvl7pPr marL="2916227" indent="-224325" eaLnBrk="0" fontAlgn="base" hangingPunct="0">
              <a:spcBef>
                <a:spcPct val="0"/>
              </a:spcBef>
              <a:spcAft>
                <a:spcPct val="0"/>
              </a:spcAft>
              <a:defRPr>
                <a:solidFill>
                  <a:schemeClr val="tx1"/>
                </a:solidFill>
                <a:latin typeface="Arial" pitchFamily="34" charset="0"/>
              </a:defRPr>
            </a:lvl7pPr>
            <a:lvl8pPr marL="3364878" indent="-224325" eaLnBrk="0" fontAlgn="base" hangingPunct="0">
              <a:spcBef>
                <a:spcPct val="0"/>
              </a:spcBef>
              <a:spcAft>
                <a:spcPct val="0"/>
              </a:spcAft>
              <a:defRPr>
                <a:solidFill>
                  <a:schemeClr val="tx1"/>
                </a:solidFill>
                <a:latin typeface="Arial" pitchFamily="34" charset="0"/>
              </a:defRPr>
            </a:lvl8pPr>
            <a:lvl9pPr marL="3813528" indent="-224325" eaLnBrk="0" fontAlgn="base" hangingPunct="0">
              <a:spcBef>
                <a:spcPct val="0"/>
              </a:spcBef>
              <a:spcAft>
                <a:spcPct val="0"/>
              </a:spcAft>
              <a:defRPr>
                <a:solidFill>
                  <a:schemeClr val="tx1"/>
                </a:solidFill>
                <a:latin typeface="Arial" pitchFamily="34" charset="0"/>
              </a:defRPr>
            </a:lvl9pPr>
          </a:lstStyle>
          <a:p>
            <a:pPr eaLnBrk="1" hangingPunct="1"/>
            <a:fld id="{9B11F508-1511-47F9-B970-BAC9ADF688F6}" type="slidenum">
              <a:rPr lang="en-US" smtClean="0"/>
              <a:pPr eaLnBrk="1" hangingPunct="1"/>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7413" eaLnBrk="0" hangingPunct="0">
              <a:defRPr sz="2400" b="1">
                <a:solidFill>
                  <a:srgbClr val="993300"/>
                </a:solidFill>
                <a:latin typeface="Arial" charset="0"/>
              </a:defRPr>
            </a:lvl1pPr>
            <a:lvl2pPr marL="742950" indent="-285750" defTabSz="887413" eaLnBrk="0" hangingPunct="0">
              <a:defRPr sz="2400" b="1">
                <a:solidFill>
                  <a:srgbClr val="993300"/>
                </a:solidFill>
                <a:latin typeface="Arial" charset="0"/>
              </a:defRPr>
            </a:lvl2pPr>
            <a:lvl3pPr marL="1143000" indent="-228600" defTabSz="887413" eaLnBrk="0" hangingPunct="0">
              <a:defRPr sz="2400" b="1">
                <a:solidFill>
                  <a:srgbClr val="993300"/>
                </a:solidFill>
                <a:latin typeface="Arial" charset="0"/>
              </a:defRPr>
            </a:lvl3pPr>
            <a:lvl4pPr marL="1600200" indent="-228600" defTabSz="887413" eaLnBrk="0" hangingPunct="0">
              <a:defRPr sz="2400" b="1">
                <a:solidFill>
                  <a:srgbClr val="993300"/>
                </a:solidFill>
                <a:latin typeface="Arial" charset="0"/>
              </a:defRPr>
            </a:lvl4pPr>
            <a:lvl5pPr marL="2057400" indent="-228600" defTabSz="887413" eaLnBrk="0" hangingPunct="0">
              <a:defRPr sz="2400" b="1">
                <a:solidFill>
                  <a:srgbClr val="993300"/>
                </a:solidFill>
                <a:latin typeface="Arial" charset="0"/>
              </a:defRPr>
            </a:lvl5pPr>
            <a:lvl6pPr marL="2514600" indent="-228600" defTabSz="887413" eaLnBrk="0" fontAlgn="base" hangingPunct="0">
              <a:spcBef>
                <a:spcPct val="0"/>
              </a:spcBef>
              <a:spcAft>
                <a:spcPct val="0"/>
              </a:spcAft>
              <a:defRPr sz="2400" b="1">
                <a:solidFill>
                  <a:srgbClr val="993300"/>
                </a:solidFill>
                <a:latin typeface="Arial" charset="0"/>
              </a:defRPr>
            </a:lvl6pPr>
            <a:lvl7pPr marL="2971800" indent="-228600" defTabSz="887413" eaLnBrk="0" fontAlgn="base" hangingPunct="0">
              <a:spcBef>
                <a:spcPct val="0"/>
              </a:spcBef>
              <a:spcAft>
                <a:spcPct val="0"/>
              </a:spcAft>
              <a:defRPr sz="2400" b="1">
                <a:solidFill>
                  <a:srgbClr val="993300"/>
                </a:solidFill>
                <a:latin typeface="Arial" charset="0"/>
              </a:defRPr>
            </a:lvl7pPr>
            <a:lvl8pPr marL="3429000" indent="-228600" defTabSz="887413" eaLnBrk="0" fontAlgn="base" hangingPunct="0">
              <a:spcBef>
                <a:spcPct val="0"/>
              </a:spcBef>
              <a:spcAft>
                <a:spcPct val="0"/>
              </a:spcAft>
              <a:defRPr sz="2400" b="1">
                <a:solidFill>
                  <a:srgbClr val="993300"/>
                </a:solidFill>
                <a:latin typeface="Arial" charset="0"/>
              </a:defRPr>
            </a:lvl8pPr>
            <a:lvl9pPr marL="3886200" indent="-228600" defTabSz="887413" eaLnBrk="0" fontAlgn="base" hangingPunct="0">
              <a:spcBef>
                <a:spcPct val="0"/>
              </a:spcBef>
              <a:spcAft>
                <a:spcPct val="0"/>
              </a:spcAft>
              <a:defRPr sz="2400" b="1">
                <a:solidFill>
                  <a:srgbClr val="993300"/>
                </a:solidFill>
                <a:latin typeface="Arial" charset="0"/>
              </a:defRPr>
            </a:lvl9pPr>
          </a:lstStyle>
          <a:p>
            <a:fld id="{C4B5F21C-58A4-4531-BDEB-A2D1BA54D7AE}" type="slidenum">
              <a:rPr lang="en-US" sz="1100" b="0" smtClean="0">
                <a:solidFill>
                  <a:schemeClr val="tx1"/>
                </a:solidFill>
                <a:latin typeface="Times New Roman" pitchFamily="18" charset="0"/>
              </a:rPr>
              <a:pPr/>
              <a:t>11</a:t>
            </a:fld>
            <a:endParaRPr lang="en-US" sz="1100" b="0" smtClean="0">
              <a:solidFill>
                <a:schemeClr val="tx1"/>
              </a:solidFill>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Slide 11:</a:t>
            </a:r>
          </a:p>
          <a:p>
            <a:endParaRPr lang="en-US" dirty="0" smtClean="0"/>
          </a:p>
          <a:p>
            <a:r>
              <a:rPr lang="en-US" dirty="0" smtClean="0"/>
              <a:t>Explain flow of work in the rework depot</a:t>
            </a:r>
            <a:r>
              <a:rPr lang="en-US" baseline="0" dirty="0" smtClean="0"/>
              <a:t> and “cost” centers.  Ask seminar where they think the most “cost” variance is.  Discuss we expect that to be in the repair shop.</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9/8/2015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9/8/2015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9/8/2015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8419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8382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3810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0BDE20C3-281D-4F70-9CF4-F4F9299EC22E}" type="slidenum">
              <a:rPr lang="en-US"/>
              <a:pPr>
                <a:defRPr/>
              </a:pPr>
              <a:t>‹#›</a:t>
            </a:fld>
            <a:endParaRPr lang="en-US"/>
          </a:p>
        </p:txBody>
      </p:sp>
    </p:spTree>
    <p:extLst>
      <p:ext uri="{BB962C8B-B14F-4D97-AF65-F5344CB8AC3E}">
        <p14:creationId xmlns:p14="http://schemas.microsoft.com/office/powerpoint/2010/main" val="30426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9/8/2015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9/8/2015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9/8/2015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9/8/2015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9/8/2015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9/8/2015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9/8/2015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9/8/2015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9/8/2015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28600" y="228600"/>
            <a:ext cx="1280160" cy="6248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technology.com/contractors/operations/tct/"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3657599"/>
          </a:xfrm>
        </p:spPr>
        <p:txBody>
          <a:bodyPr/>
          <a:lstStyle/>
          <a:p>
            <a:r>
              <a:rPr lang="en-US" sz="6000" dirty="0" smtClean="0"/>
              <a:t>Applied Probability and Simulation to Understand Risk in Operation Eagle Claw</a:t>
            </a:r>
            <a:endParaRPr lang="en-US" sz="6000" dirty="0"/>
          </a:p>
        </p:txBody>
      </p:sp>
      <p:sp>
        <p:nvSpPr>
          <p:cNvPr id="3" name="Subtitle 2"/>
          <p:cNvSpPr>
            <a:spLocks noGrp="1"/>
          </p:cNvSpPr>
          <p:nvPr>
            <p:ph type="subTitle" idx="1"/>
          </p:nvPr>
        </p:nvSpPr>
        <p:spPr>
          <a:xfrm>
            <a:off x="838200" y="4648200"/>
            <a:ext cx="5029200" cy="1219200"/>
          </a:xfrm>
        </p:spPr>
        <p:txBody>
          <a:bodyPr anchor="ctr" anchorCtr="0"/>
          <a:lstStyle/>
          <a:p>
            <a:r>
              <a:rPr lang="en-US" dirty="0" smtClean="0"/>
              <a:t>A Case study in the Flaw of </a:t>
            </a:r>
            <a:br>
              <a:rPr lang="en-US" dirty="0" smtClean="0"/>
            </a:br>
            <a:r>
              <a:rPr lang="en-US" dirty="0" smtClean="0"/>
              <a:t>Average-Based Decision Making</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9/8/2015</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dirty="0" smtClean="0"/>
              <a:t>Draft for SAS-098, RTG-043</a:t>
            </a:r>
            <a:endParaRPr lang="en-US"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724400"/>
            <a:ext cx="227058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81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976312"/>
            <a:ext cx="8382000" cy="776288"/>
          </a:xfrm>
        </p:spPr>
        <p:txBody>
          <a:bodyPr/>
          <a:lstStyle/>
          <a:p>
            <a:r>
              <a:rPr sz="3600" dirty="0" smtClean="0">
                <a:cs typeface="Arial" pitchFamily="34" charset="0"/>
              </a:rPr>
              <a:t>Quantifying Risk by exploring</a:t>
            </a:r>
            <a:br>
              <a:rPr sz="3600" dirty="0" smtClean="0">
                <a:cs typeface="Arial" pitchFamily="34" charset="0"/>
              </a:rPr>
            </a:br>
            <a:r>
              <a:rPr sz="3600" dirty="0" smtClean="0">
                <a:cs typeface="Arial" pitchFamily="34" charset="0"/>
              </a:rPr>
              <a:t>variability</a:t>
            </a:r>
          </a:p>
        </p:txBody>
      </p:sp>
      <p:sp>
        <p:nvSpPr>
          <p:cNvPr id="29699" name="TextBox 3"/>
          <p:cNvSpPr txBox="1">
            <a:spLocks noChangeArrowheads="1"/>
          </p:cNvSpPr>
          <p:nvPr/>
        </p:nvSpPr>
        <p:spPr bwMode="auto">
          <a:xfrm>
            <a:off x="228600" y="17526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600" dirty="0"/>
              <a:t>Let’s look at a simplified budgeting example</a:t>
            </a:r>
          </a:p>
        </p:txBody>
      </p:sp>
      <p:sp>
        <p:nvSpPr>
          <p:cNvPr id="29700" name="TextBox 4"/>
          <p:cNvSpPr txBox="1">
            <a:spLocks noChangeArrowheads="1"/>
          </p:cNvSpPr>
          <p:nvPr/>
        </p:nvSpPr>
        <p:spPr bwMode="auto">
          <a:xfrm>
            <a:off x="381000" y="33528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600" dirty="0"/>
              <a:t>We want to determine the risk of costs over runs in a </a:t>
            </a:r>
            <a:r>
              <a:rPr lang="en-US" sz="3600" dirty="0" smtClean="0"/>
              <a:t>gas turbine rework facility</a:t>
            </a:r>
            <a:endParaRPr lang="en-US" sz="3600" dirty="0"/>
          </a:p>
        </p:txBody>
      </p:sp>
      <p:sp>
        <p:nvSpPr>
          <p:cNvPr id="29701" name="TextBox 5"/>
          <p:cNvSpPr txBox="1">
            <a:spLocks noChangeArrowheads="1"/>
          </p:cNvSpPr>
          <p:nvPr/>
        </p:nvSpPr>
        <p:spPr bwMode="auto">
          <a:xfrm>
            <a:off x="609600" y="51054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600"/>
              <a:t>Consider: What are sources of highest variability during the budget execution?</a:t>
            </a:r>
          </a:p>
        </p:txBody>
      </p:sp>
    </p:spTree>
    <p:extLst>
      <p:ext uri="{BB962C8B-B14F-4D97-AF65-F5344CB8AC3E}">
        <p14:creationId xmlns:p14="http://schemas.microsoft.com/office/powerpoint/2010/main" val="14183646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5ED55985-F7EF-4490-8D6B-EB19AFBD443E}" type="slidenum">
              <a:rPr lang="en-US"/>
              <a:pPr>
                <a:defRPr/>
              </a:pPr>
              <a:t>11</a:t>
            </a:fld>
            <a:endParaRPr lang="en-US"/>
          </a:p>
        </p:txBody>
      </p:sp>
      <p:sp>
        <p:nvSpPr>
          <p:cNvPr id="38916" name="Rectangle 2"/>
          <p:cNvSpPr>
            <a:spLocks noGrp="1" noChangeArrowheads="1"/>
          </p:cNvSpPr>
          <p:nvPr>
            <p:ph type="title"/>
          </p:nvPr>
        </p:nvSpPr>
        <p:spPr>
          <a:xfrm>
            <a:off x="819150" y="152400"/>
            <a:ext cx="8229600" cy="1600200"/>
          </a:xfrm>
        </p:spPr>
        <p:txBody>
          <a:bodyPr/>
          <a:lstStyle/>
          <a:p>
            <a:pPr eaLnBrk="1" hangingPunct="1"/>
            <a:r>
              <a:rPr lang="en-US" dirty="0" smtClean="0"/>
              <a:t>Gas Turbine Rework Depot Example</a:t>
            </a:r>
          </a:p>
        </p:txBody>
      </p:sp>
      <p:sp>
        <p:nvSpPr>
          <p:cNvPr id="38917" name="Rectangle 4"/>
          <p:cNvSpPr>
            <a:spLocks noChangeArrowheads="1"/>
          </p:cNvSpPr>
          <p:nvPr/>
        </p:nvSpPr>
        <p:spPr bwMode="auto">
          <a:xfrm>
            <a:off x="228600" y="1752600"/>
            <a:ext cx="2362200" cy="9144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tx1"/>
                </a:solidFill>
              </a:rPr>
              <a:t>LM2500 Arrives</a:t>
            </a:r>
          </a:p>
        </p:txBody>
      </p:sp>
      <p:sp>
        <p:nvSpPr>
          <p:cNvPr id="38918" name="AutoShape 6"/>
          <p:cNvSpPr>
            <a:spLocks noChangeArrowheads="1"/>
          </p:cNvSpPr>
          <p:nvPr/>
        </p:nvSpPr>
        <p:spPr bwMode="auto">
          <a:xfrm>
            <a:off x="3124200" y="3124200"/>
            <a:ext cx="1828800" cy="1219200"/>
          </a:xfrm>
          <a:prstGeom prst="flowChartDecision">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Repair?</a:t>
            </a:r>
          </a:p>
        </p:txBody>
      </p:sp>
      <p:sp>
        <p:nvSpPr>
          <p:cNvPr id="38919" name="Rectangle 7"/>
          <p:cNvSpPr>
            <a:spLocks noChangeArrowheads="1"/>
          </p:cNvSpPr>
          <p:nvPr/>
        </p:nvSpPr>
        <p:spPr bwMode="auto">
          <a:xfrm>
            <a:off x="228600" y="3352800"/>
            <a:ext cx="2362200" cy="9144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LM2500 </a:t>
            </a:r>
          </a:p>
          <a:p>
            <a:pPr algn="ctr"/>
            <a:r>
              <a:rPr lang="en-US">
                <a:solidFill>
                  <a:schemeClr val="tx1"/>
                </a:solidFill>
              </a:rPr>
              <a:t>Inspected</a:t>
            </a:r>
          </a:p>
        </p:txBody>
      </p:sp>
      <p:sp>
        <p:nvSpPr>
          <p:cNvPr id="38920" name="Rectangle 8"/>
          <p:cNvSpPr>
            <a:spLocks noChangeArrowheads="1"/>
          </p:cNvSpPr>
          <p:nvPr/>
        </p:nvSpPr>
        <p:spPr bwMode="auto">
          <a:xfrm>
            <a:off x="5481638" y="3286125"/>
            <a:ext cx="2362200" cy="9144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LM2500 </a:t>
            </a:r>
          </a:p>
          <a:p>
            <a:pPr algn="ctr"/>
            <a:r>
              <a:rPr lang="en-US">
                <a:solidFill>
                  <a:schemeClr val="tx1"/>
                </a:solidFill>
              </a:rPr>
              <a:t>Rework</a:t>
            </a:r>
          </a:p>
        </p:txBody>
      </p:sp>
      <p:sp>
        <p:nvSpPr>
          <p:cNvPr id="38921" name="AutoShape 10"/>
          <p:cNvSpPr>
            <a:spLocks noChangeArrowheads="1"/>
          </p:cNvSpPr>
          <p:nvPr/>
        </p:nvSpPr>
        <p:spPr bwMode="auto">
          <a:xfrm>
            <a:off x="5867400" y="1981200"/>
            <a:ext cx="1371600" cy="685800"/>
          </a:xfrm>
          <a:prstGeom prst="flowChartTerminator">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Rework</a:t>
            </a:r>
          </a:p>
          <a:p>
            <a:pPr algn="ctr"/>
            <a:r>
              <a:rPr lang="en-US">
                <a:solidFill>
                  <a:schemeClr val="tx1"/>
                </a:solidFill>
              </a:rPr>
              <a:t>Parts</a:t>
            </a:r>
          </a:p>
        </p:txBody>
      </p:sp>
      <p:sp>
        <p:nvSpPr>
          <p:cNvPr id="38922" name="Rectangle 11"/>
          <p:cNvSpPr>
            <a:spLocks noChangeArrowheads="1"/>
          </p:cNvSpPr>
          <p:nvPr/>
        </p:nvSpPr>
        <p:spPr bwMode="auto">
          <a:xfrm>
            <a:off x="3500438" y="4953000"/>
            <a:ext cx="2362200" cy="9144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LM2500 </a:t>
            </a:r>
          </a:p>
          <a:p>
            <a:pPr algn="ctr"/>
            <a:r>
              <a:rPr lang="en-US">
                <a:solidFill>
                  <a:schemeClr val="tx1"/>
                </a:solidFill>
              </a:rPr>
              <a:t>Repair</a:t>
            </a:r>
          </a:p>
        </p:txBody>
      </p:sp>
      <p:sp>
        <p:nvSpPr>
          <p:cNvPr id="38923" name="Rectangle 12"/>
          <p:cNvSpPr>
            <a:spLocks noChangeArrowheads="1"/>
          </p:cNvSpPr>
          <p:nvPr/>
        </p:nvSpPr>
        <p:spPr bwMode="auto">
          <a:xfrm>
            <a:off x="6400800" y="4953000"/>
            <a:ext cx="2514600" cy="9144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LM2500 </a:t>
            </a:r>
          </a:p>
          <a:p>
            <a:pPr algn="ctr"/>
            <a:r>
              <a:rPr lang="en-US">
                <a:solidFill>
                  <a:schemeClr val="tx1"/>
                </a:solidFill>
              </a:rPr>
              <a:t>Shipped</a:t>
            </a:r>
          </a:p>
        </p:txBody>
      </p:sp>
      <p:sp>
        <p:nvSpPr>
          <p:cNvPr id="38924" name="AutoShape 13"/>
          <p:cNvSpPr>
            <a:spLocks noChangeArrowheads="1"/>
          </p:cNvSpPr>
          <p:nvPr/>
        </p:nvSpPr>
        <p:spPr bwMode="auto">
          <a:xfrm>
            <a:off x="1447800" y="5867400"/>
            <a:ext cx="1371600" cy="685800"/>
          </a:xfrm>
          <a:prstGeom prst="flowChartTerminator">
            <a:avLst/>
          </a:prstGeom>
          <a:solidFill>
            <a:schemeClr val="accent1"/>
          </a:solidFill>
          <a:ln w="9525">
            <a:solidFill>
              <a:schemeClr val="tx1"/>
            </a:solidFill>
            <a:miter lim="800000"/>
            <a:headEnd/>
            <a:tailEnd/>
          </a:ln>
        </p:spPr>
        <p:txBody>
          <a:bodyPr wrap="none" anchor="ctr"/>
          <a:lstStyle/>
          <a:p>
            <a:pPr algn="ctr"/>
            <a:r>
              <a:rPr lang="en-US">
                <a:solidFill>
                  <a:schemeClr val="tx1"/>
                </a:solidFill>
              </a:rPr>
              <a:t>Repair</a:t>
            </a:r>
          </a:p>
          <a:p>
            <a:pPr algn="ctr"/>
            <a:r>
              <a:rPr lang="en-US">
                <a:solidFill>
                  <a:schemeClr val="tx1"/>
                </a:solidFill>
              </a:rPr>
              <a:t>Parts</a:t>
            </a:r>
          </a:p>
        </p:txBody>
      </p:sp>
      <p:sp>
        <p:nvSpPr>
          <p:cNvPr id="38925" name="AutoShape 14"/>
          <p:cNvSpPr>
            <a:spLocks noChangeArrowheads="1"/>
          </p:cNvSpPr>
          <p:nvPr/>
        </p:nvSpPr>
        <p:spPr bwMode="auto">
          <a:xfrm>
            <a:off x="1219200" y="28194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26" name="AutoShape 15"/>
          <p:cNvSpPr>
            <a:spLocks noChangeArrowheads="1"/>
          </p:cNvSpPr>
          <p:nvPr/>
        </p:nvSpPr>
        <p:spPr bwMode="auto">
          <a:xfrm rot="-5400000">
            <a:off x="2576513" y="35052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27" name="AutoShape 16"/>
          <p:cNvSpPr>
            <a:spLocks noChangeArrowheads="1"/>
          </p:cNvSpPr>
          <p:nvPr/>
        </p:nvSpPr>
        <p:spPr bwMode="auto">
          <a:xfrm>
            <a:off x="3733800" y="44196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28" name="AutoShape 17"/>
          <p:cNvSpPr>
            <a:spLocks noChangeArrowheads="1"/>
          </p:cNvSpPr>
          <p:nvPr/>
        </p:nvSpPr>
        <p:spPr bwMode="auto">
          <a:xfrm>
            <a:off x="7239000" y="4267200"/>
            <a:ext cx="6096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29" name="AutoShape 18"/>
          <p:cNvSpPr>
            <a:spLocks noChangeArrowheads="1"/>
          </p:cNvSpPr>
          <p:nvPr/>
        </p:nvSpPr>
        <p:spPr bwMode="auto">
          <a:xfrm>
            <a:off x="6324600" y="27432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30" name="AutoShape 19"/>
          <p:cNvSpPr>
            <a:spLocks noChangeArrowheads="1"/>
          </p:cNvSpPr>
          <p:nvPr/>
        </p:nvSpPr>
        <p:spPr bwMode="auto">
          <a:xfrm rot="-7507330">
            <a:off x="2819400" y="57150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31" name="AutoShape 20"/>
          <p:cNvSpPr>
            <a:spLocks noChangeArrowheads="1"/>
          </p:cNvSpPr>
          <p:nvPr/>
        </p:nvSpPr>
        <p:spPr bwMode="auto">
          <a:xfrm rot="-5400000">
            <a:off x="4857750" y="3505200"/>
            <a:ext cx="6096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8932" name="AutoShape 21"/>
          <p:cNvSpPr>
            <a:spLocks noChangeArrowheads="1"/>
          </p:cNvSpPr>
          <p:nvPr/>
        </p:nvSpPr>
        <p:spPr bwMode="auto">
          <a:xfrm rot="10800000">
            <a:off x="5334000" y="4191000"/>
            <a:ext cx="609600" cy="685800"/>
          </a:xfrm>
          <a:prstGeom prst="downArrow">
            <a:avLst>
              <a:gd name="adj1" fmla="val 50000"/>
              <a:gd name="adj2" fmla="val 28125"/>
            </a:avLst>
          </a:prstGeom>
          <a:solidFill>
            <a:schemeClr val="accent1"/>
          </a:solidFill>
          <a:ln w="9525">
            <a:solidFill>
              <a:schemeClr val="tx1"/>
            </a:solidFill>
            <a:miter lim="800000"/>
            <a:headEnd/>
            <a:tailEnd/>
          </a:ln>
        </p:spPr>
        <p:txBody>
          <a:bodyPr wrap="none" anchor="ctr"/>
          <a:lstStyle/>
          <a:p>
            <a:endParaRPr lang="en-US"/>
          </a:p>
        </p:txBody>
      </p:sp>
      <p:sp>
        <p:nvSpPr>
          <p:cNvPr id="38933" name="Text Box 22"/>
          <p:cNvSpPr txBox="1">
            <a:spLocks noChangeArrowheads="1"/>
          </p:cNvSpPr>
          <p:nvPr/>
        </p:nvSpPr>
        <p:spPr bwMode="auto">
          <a:xfrm>
            <a:off x="2743200" y="4038600"/>
            <a:ext cx="1190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pPr eaLnBrk="1" hangingPunct="1"/>
            <a:r>
              <a:rPr lang="en-US"/>
              <a:t>Yes</a:t>
            </a:r>
          </a:p>
          <a:p>
            <a:pPr eaLnBrk="1" hangingPunct="1"/>
            <a:r>
              <a:rPr lang="en-US"/>
              <a:t>About 1/3</a:t>
            </a:r>
          </a:p>
        </p:txBody>
      </p:sp>
      <p:sp>
        <p:nvSpPr>
          <p:cNvPr id="38934" name="Text Box 23"/>
          <p:cNvSpPr txBox="1">
            <a:spLocks noChangeArrowheads="1"/>
          </p:cNvSpPr>
          <p:nvPr/>
        </p:nvSpPr>
        <p:spPr bwMode="auto">
          <a:xfrm>
            <a:off x="4495800" y="2133600"/>
            <a:ext cx="1063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pPr eaLnBrk="1" hangingPunct="1"/>
            <a:r>
              <a:rPr lang="en-US"/>
              <a:t>No</a:t>
            </a:r>
          </a:p>
          <a:p>
            <a:pPr eaLnBrk="1" hangingPunct="1"/>
            <a:r>
              <a:rPr lang="en-US"/>
              <a:t>About</a:t>
            </a:r>
          </a:p>
          <a:p>
            <a:pPr eaLnBrk="1" hangingPunct="1"/>
            <a:r>
              <a:rPr lang="en-US"/>
              <a:t>2/3</a:t>
            </a:r>
          </a:p>
        </p:txBody>
      </p:sp>
    </p:spTree>
    <p:extLst>
      <p:ext uri="{BB962C8B-B14F-4D97-AF65-F5344CB8AC3E}">
        <p14:creationId xmlns:p14="http://schemas.microsoft.com/office/powerpoint/2010/main" val="424826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69739" y="552871"/>
            <a:ext cx="8382000" cy="776288"/>
          </a:xfrm>
        </p:spPr>
        <p:txBody>
          <a:bodyPr/>
          <a:lstStyle/>
          <a:p>
            <a:r>
              <a:rPr sz="3200" dirty="0" smtClean="0">
                <a:cs typeface="Arial" pitchFamily="34" charset="0"/>
              </a:rPr>
              <a:t>Quantifying Risk by exploring</a:t>
            </a:r>
            <a:br>
              <a:rPr sz="3200" dirty="0" smtClean="0">
                <a:cs typeface="Arial" pitchFamily="34" charset="0"/>
              </a:rPr>
            </a:br>
            <a:r>
              <a:rPr sz="3200" dirty="0" smtClean="0">
                <a:cs typeface="Arial" pitchFamily="34" charset="0"/>
              </a:rPr>
              <a:t>variability</a:t>
            </a:r>
          </a:p>
        </p:txBody>
      </p:sp>
      <p:sp>
        <p:nvSpPr>
          <p:cNvPr id="30723" name="TextBox 3"/>
          <p:cNvSpPr txBox="1">
            <a:spLocks noChangeArrowheads="1"/>
          </p:cNvSpPr>
          <p:nvPr/>
        </p:nvSpPr>
        <p:spPr bwMode="auto">
          <a:xfrm>
            <a:off x="152400" y="1295400"/>
            <a:ext cx="85344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600" dirty="0"/>
              <a:t>Possible costs (or outlay) categories:</a:t>
            </a:r>
          </a:p>
          <a:p>
            <a:pPr eaLnBrk="1" hangingPunct="1">
              <a:buFont typeface="Wingdings" pitchFamily="2" charset="2"/>
              <a:buChar char="Ø"/>
            </a:pPr>
            <a:r>
              <a:rPr lang="en-US" sz="3600" dirty="0"/>
              <a:t>	</a:t>
            </a:r>
            <a:r>
              <a:rPr lang="en-US" sz="3200" dirty="0"/>
              <a:t>Salaries </a:t>
            </a:r>
            <a:r>
              <a:rPr lang="en-US" sz="3200" dirty="0" smtClean="0"/>
              <a:t>in each workshop</a:t>
            </a:r>
            <a:endParaRPr lang="en-US" sz="3200" dirty="0"/>
          </a:p>
          <a:p>
            <a:pPr eaLnBrk="1" hangingPunct="1">
              <a:buFont typeface="Wingdings" pitchFamily="2" charset="2"/>
              <a:buChar char="Ø"/>
            </a:pPr>
            <a:r>
              <a:rPr lang="en-US" sz="3200" dirty="0"/>
              <a:t>	</a:t>
            </a:r>
            <a:r>
              <a:rPr lang="en-US" sz="3200" dirty="0" smtClean="0"/>
              <a:t>Supplies</a:t>
            </a:r>
            <a:endParaRPr lang="en-US" sz="3200" dirty="0"/>
          </a:p>
          <a:p>
            <a:pPr eaLnBrk="1" hangingPunct="1">
              <a:buFont typeface="Wingdings" pitchFamily="2" charset="2"/>
              <a:buChar char="Ø"/>
            </a:pPr>
            <a:r>
              <a:rPr lang="en-US" sz="3200" dirty="0"/>
              <a:t>	</a:t>
            </a:r>
            <a:r>
              <a:rPr lang="en-US" sz="3200" dirty="0" smtClean="0"/>
              <a:t>Utilities</a:t>
            </a:r>
            <a:endParaRPr lang="en-US" sz="3200" dirty="0"/>
          </a:p>
          <a:p>
            <a:pPr eaLnBrk="1" hangingPunct="1">
              <a:buFont typeface="Wingdings" pitchFamily="2" charset="2"/>
              <a:buChar char="Ø"/>
            </a:pPr>
            <a:r>
              <a:rPr lang="en-US" sz="3200" dirty="0"/>
              <a:t>	</a:t>
            </a:r>
            <a:r>
              <a:rPr lang="en-US" sz="3200" dirty="0" smtClean="0"/>
              <a:t>Contract </a:t>
            </a:r>
            <a:r>
              <a:rPr lang="en-US" sz="3200" dirty="0"/>
              <a:t>Services</a:t>
            </a:r>
          </a:p>
          <a:p>
            <a:pPr eaLnBrk="1" hangingPunct="1">
              <a:buFont typeface="Wingdings" pitchFamily="2" charset="2"/>
              <a:buChar char="Ø"/>
            </a:pPr>
            <a:r>
              <a:rPr lang="en-US" sz="3200" dirty="0"/>
              <a:t>	Fixed Costs</a:t>
            </a:r>
          </a:p>
          <a:p>
            <a:pPr eaLnBrk="1" hangingPunct="1"/>
            <a:endParaRPr lang="en-US" sz="3600" dirty="0"/>
          </a:p>
        </p:txBody>
      </p:sp>
      <p:pic>
        <p:nvPicPr>
          <p:cNvPr id="28674" name="Picture 2" descr="http://www.power-technology.com/contractor_images/tct/3_TCT-Shop-Floor.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3572" y="3542436"/>
            <a:ext cx="2108522" cy="1405682"/>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www.power-technology.com/contractor_images/tct/4_TCT-Test-Cell.jpg">
            <a:hlinkClick r:id="rId3"/>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0329" y="1905000"/>
            <a:ext cx="1962150" cy="14319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880658"/>
            <a:ext cx="7467600" cy="954107"/>
          </a:xfrm>
          <a:prstGeom prst="rect">
            <a:avLst/>
          </a:prstGeom>
          <a:noFill/>
        </p:spPr>
        <p:txBody>
          <a:bodyPr wrap="square" rtlCol="0">
            <a:spAutoFit/>
          </a:bodyPr>
          <a:lstStyle/>
          <a:p>
            <a:pPr algn="ctr"/>
            <a:r>
              <a:rPr lang="en-US" sz="2800" dirty="0" smtClean="0"/>
              <a:t>Each category highly correlated with engine needing repair in addition rework.</a:t>
            </a:r>
            <a:endParaRPr lang="en-US" sz="2800" dirty="0"/>
          </a:p>
        </p:txBody>
      </p:sp>
      <p:sp>
        <p:nvSpPr>
          <p:cNvPr id="11" name="TextBox 10"/>
          <p:cNvSpPr txBox="1"/>
          <p:nvPr/>
        </p:nvSpPr>
        <p:spPr>
          <a:xfrm>
            <a:off x="2743200" y="5886531"/>
            <a:ext cx="6715245" cy="954107"/>
          </a:xfrm>
          <a:prstGeom prst="rect">
            <a:avLst/>
          </a:prstGeom>
          <a:noFill/>
        </p:spPr>
        <p:txBody>
          <a:bodyPr wrap="square" rtlCol="0">
            <a:spAutoFit/>
          </a:bodyPr>
          <a:lstStyle/>
          <a:p>
            <a:pPr algn="ctr"/>
            <a:r>
              <a:rPr lang="en-US" sz="2800" dirty="0" smtClean="0"/>
              <a:t>Which might have the greatest variability?</a:t>
            </a:r>
            <a:endParaRPr lang="en-US" sz="2800" dirty="0"/>
          </a:p>
        </p:txBody>
      </p:sp>
    </p:spTree>
    <p:extLst>
      <p:ext uri="{BB962C8B-B14F-4D97-AF65-F5344CB8AC3E}">
        <p14:creationId xmlns:p14="http://schemas.microsoft.com/office/powerpoint/2010/main" val="8837228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5512443" y="4633276"/>
            <a:ext cx="2438400" cy="762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8" name="Oval 27"/>
          <p:cNvSpPr/>
          <p:nvPr/>
        </p:nvSpPr>
        <p:spPr bwMode="auto">
          <a:xfrm>
            <a:off x="2146811" y="2225752"/>
            <a:ext cx="1600200" cy="685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9" name="Oval 28"/>
          <p:cNvSpPr/>
          <p:nvPr/>
        </p:nvSpPr>
        <p:spPr bwMode="auto">
          <a:xfrm>
            <a:off x="2146811" y="3100630"/>
            <a:ext cx="1600200" cy="685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2" name="Oval 31"/>
          <p:cNvSpPr/>
          <p:nvPr/>
        </p:nvSpPr>
        <p:spPr bwMode="auto">
          <a:xfrm>
            <a:off x="2138130" y="4995226"/>
            <a:ext cx="1600200" cy="685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a:off x="2144882" y="3998554"/>
            <a:ext cx="1600200" cy="6858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6" name="Oval 25"/>
          <p:cNvSpPr/>
          <p:nvPr/>
        </p:nvSpPr>
        <p:spPr bwMode="auto">
          <a:xfrm>
            <a:off x="2024534" y="1327687"/>
            <a:ext cx="1676400" cy="6096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1767" name="Title 1"/>
          <p:cNvSpPr>
            <a:spLocks noGrp="1"/>
          </p:cNvSpPr>
          <p:nvPr>
            <p:ph type="title"/>
          </p:nvPr>
        </p:nvSpPr>
        <p:spPr>
          <a:xfrm>
            <a:off x="2138130" y="940337"/>
            <a:ext cx="6257416" cy="387350"/>
          </a:xfrm>
        </p:spPr>
        <p:txBody>
          <a:bodyPr/>
          <a:lstStyle/>
          <a:p>
            <a:r>
              <a:rPr sz="2800" dirty="0" smtClean="0">
                <a:cs typeface="Arial" pitchFamily="34" charset="0"/>
              </a:rPr>
              <a:t>We can build a simulation of our quarterly costs</a:t>
            </a:r>
            <a:r>
              <a:rPr lang="en-US" sz="2800" dirty="0" smtClean="0">
                <a:cs typeface="Arial" pitchFamily="34" charset="0"/>
              </a:rPr>
              <a:t> with 30 engines</a:t>
            </a:r>
            <a:endParaRPr sz="2800" dirty="0" smtClean="0">
              <a:cs typeface="Arial" pitchFamily="34" charset="0"/>
            </a:endParaRPr>
          </a:p>
        </p:txBody>
      </p:sp>
      <p:pic>
        <p:nvPicPr>
          <p:cNvPr id="3178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3875"/>
            <a:ext cx="1142709" cy="73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126349"/>
            <a:ext cx="114194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3065240"/>
            <a:ext cx="1142708" cy="82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228" y="4079112"/>
            <a:ext cx="1142709" cy="60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228" y="4953000"/>
            <a:ext cx="1150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71" name="Group 18"/>
          <p:cNvGrpSpPr>
            <a:grpSpLocks/>
          </p:cNvGrpSpPr>
          <p:nvPr/>
        </p:nvGrpSpPr>
        <p:grpSpPr bwMode="auto">
          <a:xfrm>
            <a:off x="2161478" y="1447800"/>
            <a:ext cx="1539455" cy="4075013"/>
            <a:chOff x="4296180" y="1524000"/>
            <a:chExt cx="1539936" cy="4074547"/>
          </a:xfrm>
        </p:grpSpPr>
        <p:sp>
          <p:nvSpPr>
            <p:cNvPr id="31778" name="TextBox 12"/>
            <p:cNvSpPr txBox="1">
              <a:spLocks noChangeArrowheads="1"/>
            </p:cNvSpPr>
            <p:nvPr/>
          </p:nvSpPr>
          <p:spPr bwMode="auto">
            <a:xfrm>
              <a:off x="4343400" y="1524000"/>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t>Labor Costs </a:t>
              </a:r>
            </a:p>
          </p:txBody>
        </p:sp>
        <p:sp>
          <p:nvSpPr>
            <p:cNvPr id="31779" name="TextBox 13"/>
            <p:cNvSpPr txBox="1">
              <a:spLocks noChangeArrowheads="1"/>
            </p:cNvSpPr>
            <p:nvPr/>
          </p:nvSpPr>
          <p:spPr bwMode="auto">
            <a:xfrm>
              <a:off x="4495800" y="2438400"/>
              <a:ext cx="1069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t>Supplies</a:t>
              </a:r>
            </a:p>
          </p:txBody>
        </p:sp>
        <p:sp>
          <p:nvSpPr>
            <p:cNvPr id="31780" name="TextBox 14"/>
            <p:cNvSpPr txBox="1">
              <a:spLocks noChangeArrowheads="1"/>
            </p:cNvSpPr>
            <p:nvPr/>
          </p:nvSpPr>
          <p:spPr bwMode="auto">
            <a:xfrm>
              <a:off x="4572000" y="3352800"/>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t>Utilities</a:t>
              </a:r>
            </a:p>
          </p:txBody>
        </p:sp>
        <p:sp>
          <p:nvSpPr>
            <p:cNvPr id="31782" name="TextBox 16"/>
            <p:cNvSpPr txBox="1">
              <a:spLocks noChangeArrowheads="1"/>
            </p:cNvSpPr>
            <p:nvPr/>
          </p:nvSpPr>
          <p:spPr bwMode="auto">
            <a:xfrm>
              <a:off x="4495800" y="4156394"/>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t>Contracts</a:t>
              </a:r>
            </a:p>
          </p:txBody>
        </p:sp>
        <p:sp>
          <p:nvSpPr>
            <p:cNvPr id="31783" name="TextBox 17"/>
            <p:cNvSpPr txBox="1">
              <a:spLocks noChangeArrowheads="1"/>
            </p:cNvSpPr>
            <p:nvPr/>
          </p:nvSpPr>
          <p:spPr bwMode="auto">
            <a:xfrm>
              <a:off x="4296180" y="5229215"/>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t>Fixed Costs</a:t>
              </a:r>
            </a:p>
          </p:txBody>
        </p:sp>
      </p:grpSp>
      <p:sp>
        <p:nvSpPr>
          <p:cNvPr id="31773" name="TextBox 21"/>
          <p:cNvSpPr txBox="1">
            <a:spLocks noChangeArrowheads="1"/>
          </p:cNvSpPr>
          <p:nvPr/>
        </p:nvSpPr>
        <p:spPr bwMode="auto">
          <a:xfrm>
            <a:off x="5585719" y="4684354"/>
            <a:ext cx="2377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smtClean="0"/>
              <a:t>Simulation Histogram</a:t>
            </a:r>
            <a:endParaRPr lang="en-US" dirty="0"/>
          </a:p>
          <a:p>
            <a:pPr algn="ctr" eaLnBrk="1" hangingPunct="1"/>
            <a:r>
              <a:rPr lang="en-US" dirty="0"/>
              <a:t>Of Quarterly Costs</a:t>
            </a:r>
          </a:p>
        </p:txBody>
      </p:sp>
      <p:sp>
        <p:nvSpPr>
          <p:cNvPr id="23" name="Right Brace 22"/>
          <p:cNvSpPr/>
          <p:nvPr/>
        </p:nvSpPr>
        <p:spPr>
          <a:xfrm>
            <a:off x="3747011" y="1386491"/>
            <a:ext cx="762000" cy="4038600"/>
          </a:xfrm>
          <a:prstGeom prst="rightBrace">
            <a:avLst/>
          </a:prstGeom>
          <a:ln w="508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409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9011" y="2323114"/>
            <a:ext cx="4311139" cy="216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6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914400" y="442912"/>
            <a:ext cx="8382000" cy="776288"/>
          </a:xfrm>
        </p:spPr>
        <p:txBody>
          <a:bodyPr/>
          <a:lstStyle/>
          <a:p>
            <a:r>
              <a:rPr sz="3200" dirty="0" smtClean="0">
                <a:cs typeface="Arial" pitchFamily="34" charset="0"/>
              </a:rPr>
              <a:t>Histogram provides</a:t>
            </a:r>
            <a:r>
              <a:rPr lang="en-US" sz="3200" dirty="0" smtClean="0">
                <a:cs typeface="Arial" pitchFamily="34" charset="0"/>
              </a:rPr>
              <a:t> r</a:t>
            </a:r>
            <a:r>
              <a:rPr sz="3200" dirty="0" smtClean="0">
                <a:cs typeface="Arial" pitchFamily="34" charset="0"/>
              </a:rPr>
              <a:t>isk in </a:t>
            </a:r>
            <a:r>
              <a:rPr lang="en-US" sz="3200" dirty="0" smtClean="0">
                <a:cs typeface="Arial" pitchFamily="34" charset="0"/>
              </a:rPr>
              <a:t>b</a:t>
            </a:r>
            <a:r>
              <a:rPr sz="3200" dirty="0" smtClean="0">
                <a:cs typeface="Arial" pitchFamily="34" charset="0"/>
              </a:rPr>
              <a:t>udgeting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2373"/>
            <a:ext cx="9144000" cy="567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55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228725"/>
            <a:ext cx="9085045"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5" name="Group 9"/>
          <p:cNvGrpSpPr>
            <a:grpSpLocks/>
          </p:cNvGrpSpPr>
          <p:nvPr/>
        </p:nvGrpSpPr>
        <p:grpSpPr bwMode="auto">
          <a:xfrm>
            <a:off x="6799264" y="2184400"/>
            <a:ext cx="1411285" cy="3454400"/>
            <a:chOff x="6475876" y="2210809"/>
            <a:chExt cx="1296712" cy="3276202"/>
          </a:xfrm>
        </p:grpSpPr>
        <p:cxnSp>
          <p:nvCxnSpPr>
            <p:cNvPr id="5" name="Straight Connector 4"/>
            <p:cNvCxnSpPr/>
            <p:nvPr/>
          </p:nvCxnSpPr>
          <p:spPr>
            <a:xfrm rot="5400000" flipH="1" flipV="1">
              <a:off x="4838504" y="3848181"/>
              <a:ext cx="3276202" cy="1458"/>
            </a:xfrm>
            <a:prstGeom prst="line">
              <a:avLst/>
            </a:prstGeom>
            <a:ln w="635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rot="16200000">
              <a:off x="6934785" y="3885866"/>
              <a:ext cx="456200" cy="1219407"/>
            </a:xfrm>
            <a:prstGeom prst="rightBrace">
              <a:avLst/>
            </a:prstGeom>
            <a:ln w="508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802" name="TextBox 6"/>
            <p:cNvSpPr txBox="1">
              <a:spLocks noChangeArrowheads="1"/>
            </p:cNvSpPr>
            <p:nvPr/>
          </p:nvSpPr>
          <p:spPr bwMode="auto">
            <a:xfrm>
              <a:off x="6553200" y="2362200"/>
              <a:ext cx="1065177" cy="192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a:solidFill>
                    <a:srgbClr val="C00000"/>
                  </a:solidFill>
                </a:rPr>
                <a:t>5% Risk</a:t>
              </a:r>
            </a:p>
            <a:p>
              <a:pPr algn="ctr" eaLnBrk="1" hangingPunct="1"/>
              <a:r>
                <a:rPr lang="en-US" b="1" dirty="0">
                  <a:solidFill>
                    <a:srgbClr val="C00000"/>
                  </a:solidFill>
                </a:rPr>
                <a:t>of cost </a:t>
              </a:r>
            </a:p>
            <a:p>
              <a:pPr algn="ctr" eaLnBrk="1" hangingPunct="1"/>
              <a:r>
                <a:rPr lang="en-US" b="1" dirty="0">
                  <a:solidFill>
                    <a:srgbClr val="C00000"/>
                  </a:solidFill>
                </a:rPr>
                <a:t>over-run</a:t>
              </a:r>
            </a:p>
            <a:p>
              <a:pPr algn="ctr" eaLnBrk="1" hangingPunct="1"/>
              <a:r>
                <a:rPr lang="en-US" b="1" dirty="0">
                  <a:solidFill>
                    <a:srgbClr val="C00000"/>
                  </a:solidFill>
                </a:rPr>
                <a:t>if budget</a:t>
              </a:r>
            </a:p>
            <a:p>
              <a:pPr algn="ctr" eaLnBrk="1" hangingPunct="1"/>
              <a:r>
                <a:rPr lang="en-US" b="1" dirty="0">
                  <a:solidFill>
                    <a:srgbClr val="C00000"/>
                  </a:solidFill>
                </a:rPr>
                <a:t>is about</a:t>
              </a:r>
            </a:p>
            <a:p>
              <a:pPr algn="ctr" eaLnBrk="1" hangingPunct="1"/>
              <a:r>
                <a:rPr lang="en-US" b="1" dirty="0" smtClean="0">
                  <a:solidFill>
                    <a:srgbClr val="C00000"/>
                  </a:solidFill>
                </a:rPr>
                <a:t>$980K</a:t>
              </a:r>
              <a:endParaRPr lang="en-US" b="1" dirty="0">
                <a:solidFill>
                  <a:srgbClr val="C00000"/>
                </a:solidFill>
              </a:endParaRPr>
            </a:p>
            <a:p>
              <a:pPr algn="ctr" eaLnBrk="1" hangingPunct="1"/>
              <a:endParaRPr lang="en-US" b="1" dirty="0">
                <a:solidFill>
                  <a:srgbClr val="C00000"/>
                </a:solidFill>
              </a:endParaRPr>
            </a:p>
          </p:txBody>
        </p:sp>
      </p:grpSp>
      <p:sp>
        <p:nvSpPr>
          <p:cNvPr id="10" name="Title 1"/>
          <p:cNvSpPr>
            <a:spLocks noGrp="1"/>
          </p:cNvSpPr>
          <p:nvPr>
            <p:ph type="title"/>
          </p:nvPr>
        </p:nvSpPr>
        <p:spPr>
          <a:xfrm>
            <a:off x="914400" y="442912"/>
            <a:ext cx="8382000" cy="776288"/>
          </a:xfrm>
        </p:spPr>
        <p:txBody>
          <a:bodyPr/>
          <a:lstStyle/>
          <a:p>
            <a:r>
              <a:rPr sz="3200" dirty="0" smtClean="0">
                <a:cs typeface="Arial" pitchFamily="34" charset="0"/>
              </a:rPr>
              <a:t>Histogram provides</a:t>
            </a:r>
            <a:r>
              <a:rPr lang="en-US" sz="3200" dirty="0" smtClean="0">
                <a:cs typeface="Arial" pitchFamily="34" charset="0"/>
              </a:rPr>
              <a:t> r</a:t>
            </a:r>
            <a:r>
              <a:rPr sz="3200" dirty="0" smtClean="0">
                <a:cs typeface="Arial" pitchFamily="34" charset="0"/>
              </a:rPr>
              <a:t>isk in </a:t>
            </a:r>
            <a:r>
              <a:rPr lang="en-US" sz="3200" dirty="0" smtClean="0">
                <a:cs typeface="Arial" pitchFamily="34" charset="0"/>
              </a:rPr>
              <a:t>b</a:t>
            </a:r>
            <a:r>
              <a:rPr sz="3200" dirty="0" smtClean="0">
                <a:cs typeface="Arial" pitchFamily="34" charset="0"/>
              </a:rPr>
              <a:t>udgeting</a:t>
            </a:r>
          </a:p>
        </p:txBody>
      </p:sp>
      <p:sp>
        <p:nvSpPr>
          <p:cNvPr id="8" name="Oval 7"/>
          <p:cNvSpPr/>
          <p:nvPr/>
        </p:nvSpPr>
        <p:spPr bwMode="auto">
          <a:xfrm>
            <a:off x="5969020" y="6172200"/>
            <a:ext cx="1828800" cy="609600"/>
          </a:xfrm>
          <a:prstGeom prst="ellipse">
            <a:avLst/>
          </a:prstGeom>
          <a:noFill/>
          <a:ln w="38100">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65139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04800" y="1066800"/>
            <a:ext cx="8382000" cy="776288"/>
          </a:xfrm>
        </p:spPr>
        <p:txBody>
          <a:bodyPr/>
          <a:lstStyle/>
          <a:p>
            <a:r>
              <a:rPr sz="3200" dirty="0" smtClean="0">
                <a:cs typeface="Arial" pitchFamily="34" charset="0"/>
              </a:rPr>
              <a:t>Risk “S” Curve is</a:t>
            </a:r>
            <a:r>
              <a:rPr lang="en-US" sz="3200" dirty="0" smtClean="0">
                <a:cs typeface="Arial" pitchFamily="34" charset="0"/>
              </a:rPr>
              <a:t> </a:t>
            </a:r>
            <a:r>
              <a:rPr sz="3200" dirty="0" smtClean="0">
                <a:cs typeface="Arial" pitchFamily="34" charset="0"/>
              </a:rPr>
              <a:t>Cumulative</a:t>
            </a:r>
            <a:r>
              <a:rPr lang="en-US" sz="3200" dirty="0" smtClean="0">
                <a:cs typeface="Arial" pitchFamily="34" charset="0"/>
              </a:rPr>
              <a:t> </a:t>
            </a:r>
            <a:r>
              <a:rPr sz="3200" dirty="0" smtClean="0">
                <a:cs typeface="Arial" pitchFamily="34" charset="0"/>
              </a:rPr>
              <a:t>Histogram</a:t>
            </a:r>
          </a:p>
        </p:txBody>
      </p:sp>
      <p:sp>
        <p:nvSpPr>
          <p:cNvPr id="7" name="Right Arrow 6"/>
          <p:cNvSpPr/>
          <p:nvPr/>
        </p:nvSpPr>
        <p:spPr bwMode="auto">
          <a:xfrm>
            <a:off x="4051011" y="3276600"/>
            <a:ext cx="1066800"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4824" name="TextBox 7"/>
          <p:cNvSpPr txBox="1">
            <a:spLocks noChangeArrowheads="1"/>
          </p:cNvSpPr>
          <p:nvPr/>
        </p:nvSpPr>
        <p:spPr bwMode="auto">
          <a:xfrm>
            <a:off x="1752600" y="5105400"/>
            <a:ext cx="5715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3200" b="1"/>
              <a:t>Adding frequency from Histogram on top of each other</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84" y="2286000"/>
            <a:ext cx="392961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7811" y="2286000"/>
            <a:ext cx="431193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49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914400"/>
          </a:xfrm>
        </p:spPr>
        <p:txBody>
          <a:bodyPr/>
          <a:lstStyle/>
          <a:p>
            <a:r>
              <a:rPr sz="3600" dirty="0" smtClean="0">
                <a:cs typeface="Arial" pitchFamily="34" charset="0"/>
              </a:rPr>
              <a:t>The Budget Risk “S” Curve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62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7086600" y="1905000"/>
            <a:ext cx="0" cy="4267200"/>
          </a:xfrm>
          <a:prstGeom prst="straightConnector1">
            <a:avLst/>
          </a:prstGeom>
          <a:ln w="635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81000" y="1905000"/>
            <a:ext cx="6705600" cy="0"/>
          </a:xfrm>
          <a:prstGeom prst="straightConnector1">
            <a:avLst/>
          </a:prstGeom>
          <a:ln w="63500">
            <a:solidFill>
              <a:srgbClr val="FF0000"/>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1371600"/>
            <a:ext cx="960519" cy="584775"/>
          </a:xfrm>
          <a:prstGeom prst="rect">
            <a:avLst/>
          </a:prstGeom>
          <a:noFill/>
        </p:spPr>
        <p:txBody>
          <a:bodyPr wrap="none" rtlCol="0">
            <a:spAutoFit/>
          </a:bodyPr>
          <a:lstStyle/>
          <a:p>
            <a:r>
              <a:rPr lang="en-US" sz="3200" b="1" dirty="0" smtClean="0">
                <a:solidFill>
                  <a:srgbClr val="FF0000"/>
                </a:solidFill>
              </a:rPr>
              <a:t>95%</a:t>
            </a:r>
            <a:endParaRPr lang="en-US" sz="3200" b="1" dirty="0">
              <a:solidFill>
                <a:srgbClr val="FF0000"/>
              </a:solidFill>
            </a:endParaRPr>
          </a:p>
        </p:txBody>
      </p:sp>
    </p:spTree>
    <p:extLst>
      <p:ext uri="{BB962C8B-B14F-4D97-AF65-F5344CB8AC3E}">
        <p14:creationId xmlns:p14="http://schemas.microsoft.com/office/powerpoint/2010/main" val="42535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381000"/>
            <a:ext cx="8229600" cy="838200"/>
          </a:xfrm>
        </p:spPr>
        <p:txBody>
          <a:bodyPr/>
          <a:lstStyle/>
          <a:p>
            <a:pPr algn="r"/>
            <a:r>
              <a:rPr sz="4000" dirty="0" smtClean="0">
                <a:cs typeface="Arial" pitchFamily="34" charset="0"/>
              </a:rPr>
              <a:t>Contributions to variance (risk)</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9225"/>
            <a:ext cx="9144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1709305" y="5610225"/>
            <a:ext cx="52578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smtClean="0">
                <a:solidFill>
                  <a:srgbClr val="FFFFFF"/>
                </a:solidFill>
                <a:effectLst>
                  <a:outerShdw blurRad="38100" dist="38100" dir="2700000" algn="tl">
                    <a:srgbClr val="000000">
                      <a:alpha val="43137"/>
                    </a:srgbClr>
                  </a:outerShdw>
                </a:effectLst>
                <a:latin typeface="Segoe" pitchFamily="34" charset="0"/>
              </a:rPr>
              <a:t>Repair Labor </a:t>
            </a:r>
            <a:r>
              <a:rPr lang="en-US" sz="2300" dirty="0">
                <a:solidFill>
                  <a:srgbClr val="FFFFFF"/>
                </a:solidFill>
                <a:effectLst>
                  <a:outerShdw blurRad="38100" dist="38100" dir="2700000" algn="tl">
                    <a:srgbClr val="000000">
                      <a:alpha val="43137"/>
                    </a:srgbClr>
                  </a:outerShdw>
                </a:effectLst>
                <a:latin typeface="Segoe" pitchFamily="34" charset="0"/>
              </a:rPr>
              <a:t>Costs are largest contributor to variance followed by </a:t>
            </a:r>
            <a:r>
              <a:rPr lang="en-US" sz="2300" dirty="0" smtClean="0">
                <a:solidFill>
                  <a:srgbClr val="FFFFFF"/>
                </a:solidFill>
                <a:effectLst>
                  <a:outerShdw blurRad="38100" dist="38100" dir="2700000" algn="tl">
                    <a:srgbClr val="000000">
                      <a:alpha val="43137"/>
                    </a:srgbClr>
                  </a:outerShdw>
                </a:effectLst>
                <a:latin typeface="Segoe" pitchFamily="34" charset="0"/>
              </a:rPr>
              <a:t>Standard Rework Labor Costs</a:t>
            </a: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44180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1595"/>
            <a:ext cx="8991600" cy="517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0" name="Title 1"/>
          <p:cNvSpPr>
            <a:spLocks noGrp="1"/>
          </p:cNvSpPr>
          <p:nvPr>
            <p:ph type="title"/>
          </p:nvPr>
        </p:nvSpPr>
        <p:spPr>
          <a:xfrm>
            <a:off x="914400" y="609600"/>
            <a:ext cx="8229600" cy="838200"/>
          </a:xfrm>
        </p:spPr>
        <p:txBody>
          <a:bodyPr/>
          <a:lstStyle/>
          <a:p>
            <a:pPr algn="r"/>
            <a:r>
              <a:rPr sz="4000" dirty="0" smtClean="0">
                <a:cs typeface="Arial" pitchFamily="34" charset="0"/>
              </a:rPr>
              <a:t>Contributions to variance (risk)</a:t>
            </a:r>
            <a:r>
              <a:rPr lang="en-US" sz="4000" dirty="0" smtClean="0">
                <a:cs typeface="Arial" pitchFamily="34" charset="0"/>
              </a:rPr>
              <a:t/>
            </a:r>
            <a:br>
              <a:rPr lang="en-US" sz="4000" dirty="0" smtClean="0">
                <a:cs typeface="Arial" pitchFamily="34" charset="0"/>
              </a:rPr>
            </a:br>
            <a:r>
              <a:rPr lang="en-US" sz="4000" dirty="0" smtClean="0">
                <a:cs typeface="Arial" pitchFamily="34" charset="0"/>
              </a:rPr>
              <a:t>“Tornado Chart”</a:t>
            </a:r>
            <a:endParaRPr sz="4000" dirty="0" smtClean="0">
              <a:cs typeface="Arial" pitchFamily="34" charset="0"/>
            </a:endParaRPr>
          </a:p>
        </p:txBody>
      </p:sp>
      <p:sp>
        <p:nvSpPr>
          <p:cNvPr id="6" name="Rectangle 5"/>
          <p:cNvSpPr/>
          <p:nvPr/>
        </p:nvSpPr>
        <p:spPr bwMode="auto">
          <a:xfrm>
            <a:off x="2819400" y="3733800"/>
            <a:ext cx="52578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en-US" sz="2300" dirty="0" smtClean="0">
                <a:solidFill>
                  <a:srgbClr val="FFFFFF"/>
                </a:solidFill>
                <a:effectLst>
                  <a:outerShdw blurRad="38100" dist="38100" dir="2700000" algn="tl">
                    <a:srgbClr val="000000">
                      <a:alpha val="43137"/>
                    </a:srgbClr>
                  </a:outerShdw>
                </a:effectLst>
                <a:latin typeface="Segoe" pitchFamily="34" charset="0"/>
              </a:rPr>
              <a:t>Repair Labor </a:t>
            </a:r>
            <a:r>
              <a:rPr lang="en-US" sz="2300" dirty="0">
                <a:solidFill>
                  <a:srgbClr val="FFFFFF"/>
                </a:solidFill>
                <a:effectLst>
                  <a:outerShdw blurRad="38100" dist="38100" dir="2700000" algn="tl">
                    <a:srgbClr val="000000">
                      <a:alpha val="43137"/>
                    </a:srgbClr>
                  </a:outerShdw>
                </a:effectLst>
                <a:latin typeface="Segoe" pitchFamily="34" charset="0"/>
              </a:rPr>
              <a:t>Costs are largest contributor to variance followed by </a:t>
            </a:r>
            <a:r>
              <a:rPr lang="en-US" sz="2300" dirty="0" smtClean="0">
                <a:solidFill>
                  <a:srgbClr val="FFFFFF"/>
                </a:solidFill>
                <a:effectLst>
                  <a:outerShdw blurRad="38100" dist="38100" dir="2700000" algn="tl">
                    <a:srgbClr val="000000">
                      <a:alpha val="43137"/>
                    </a:srgbClr>
                  </a:outerShdw>
                </a:effectLst>
                <a:latin typeface="Segoe" pitchFamily="34" charset="0"/>
              </a:rPr>
              <a:t>Standard Rework Labor Costs</a:t>
            </a: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71717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28800" y="152400"/>
            <a:ext cx="7010400" cy="914400"/>
          </a:xfrm>
        </p:spPr>
        <p:txBody>
          <a:bodyPr anchor="ctr" anchorCtr="0"/>
          <a:lstStyle/>
          <a:p>
            <a:pPr algn="l">
              <a:lnSpc>
                <a:spcPct val="100000"/>
              </a:lnSpc>
            </a:pPr>
            <a:r>
              <a:rPr lang="en-US" sz="3600" dirty="0" smtClean="0"/>
              <a:t>Overview</a:t>
            </a:r>
            <a:endParaRPr lang="en-US" sz="3600" dirty="0"/>
          </a:p>
        </p:txBody>
      </p:sp>
      <p:sp>
        <p:nvSpPr>
          <p:cNvPr id="14" name="Content Placeholder 13"/>
          <p:cNvSpPr>
            <a:spLocks noGrp="1"/>
          </p:cNvSpPr>
          <p:nvPr>
            <p:ph idx="1"/>
          </p:nvPr>
        </p:nvSpPr>
        <p:spPr>
          <a:xfrm>
            <a:off x="381000" y="990600"/>
            <a:ext cx="8382000" cy="4678363"/>
          </a:xfrm>
        </p:spPr>
        <p:txBody>
          <a:bodyPr>
            <a:noAutofit/>
          </a:bodyPr>
          <a:lstStyle/>
          <a:p>
            <a:pPr marL="0" indent="0">
              <a:buNone/>
            </a:pPr>
            <a:r>
              <a:rPr lang="en-US" b="1" u="sng" dirty="0" smtClean="0">
                <a:solidFill>
                  <a:srgbClr val="000000"/>
                </a:solidFill>
              </a:rPr>
              <a:t>Situation</a:t>
            </a:r>
            <a:r>
              <a:rPr lang="en-US" dirty="0" smtClean="0">
                <a:solidFill>
                  <a:srgbClr val="000000"/>
                </a:solidFill>
              </a:rPr>
              <a:t>: Iran,  November 1979, the American Embassy was over run by Iranian revolutionaries who took 52 Americans hostage.  In April 1980 U.S. forces attempted a </a:t>
            </a:r>
            <a:r>
              <a:rPr lang="en-US" dirty="0">
                <a:solidFill>
                  <a:srgbClr val="000000"/>
                </a:solidFill>
              </a:rPr>
              <a:t>rescue codenamed </a:t>
            </a:r>
            <a:r>
              <a:rPr lang="en-US" dirty="0" smtClean="0">
                <a:solidFill>
                  <a:srgbClr val="000000"/>
                </a:solidFill>
              </a:rPr>
              <a:t>OPERATION EAGLE.  It ended in failure at Desert One due to helicopter failure.</a:t>
            </a:r>
            <a:endParaRPr lang="en-US" b="1" u="sng" dirty="0">
              <a:solidFill>
                <a:srgbClr val="000000"/>
              </a:solidFill>
            </a:endParaRPr>
          </a:p>
          <a:p>
            <a:pPr marL="0" indent="0">
              <a:buNone/>
            </a:pPr>
            <a:r>
              <a:rPr lang="en-US" b="1" u="sng" dirty="0" smtClean="0">
                <a:solidFill>
                  <a:srgbClr val="000000"/>
                </a:solidFill>
              </a:rPr>
              <a:t>Decision: </a:t>
            </a:r>
            <a:r>
              <a:rPr lang="en-US" dirty="0" smtClean="0">
                <a:solidFill>
                  <a:srgbClr val="000000"/>
                </a:solidFill>
              </a:rPr>
              <a:t> How many helicopters to take on the mission knowing six were required to lift the rescue team and the hostages?</a:t>
            </a:r>
          </a:p>
          <a:p>
            <a:pPr marL="0" indent="0">
              <a:buNone/>
            </a:pPr>
            <a:r>
              <a:rPr lang="en-US" b="1" u="sng" dirty="0" smtClean="0">
                <a:solidFill>
                  <a:srgbClr val="000000"/>
                </a:solidFill>
              </a:rPr>
              <a:t>Objective:</a:t>
            </a:r>
            <a:r>
              <a:rPr lang="en-US" b="1" dirty="0" smtClean="0">
                <a:solidFill>
                  <a:srgbClr val="000000"/>
                </a:solidFill>
              </a:rPr>
              <a:t> </a:t>
            </a:r>
            <a:r>
              <a:rPr lang="en-US" dirty="0" smtClean="0">
                <a:solidFill>
                  <a:srgbClr val="000000"/>
                </a:solidFill>
              </a:rPr>
              <a:t>Take a sufficient number of helicopters to keep the risk of mission failure due to helicopter failure under </a:t>
            </a:r>
            <a:r>
              <a:rPr lang="de-DE" dirty="0" smtClean="0">
                <a:solidFill>
                  <a:schemeClr val="tx1"/>
                </a:solidFill>
              </a:rPr>
              <a:t>given </a:t>
            </a:r>
            <a:r>
              <a:rPr lang="en-US" dirty="0" smtClean="0">
                <a:solidFill>
                  <a:srgbClr val="000000"/>
                </a:solidFill>
              </a:rPr>
              <a:t>limit (e.g. 5%).</a:t>
            </a:r>
          </a:p>
          <a:p>
            <a:pPr marL="0" indent="0">
              <a:buNone/>
            </a:pPr>
            <a:r>
              <a:rPr lang="en-US" b="1" u="sng" dirty="0" smtClean="0">
                <a:solidFill>
                  <a:srgbClr val="000000"/>
                </a:solidFill>
              </a:rPr>
              <a:t>OA Contribution:</a:t>
            </a:r>
            <a:r>
              <a:rPr lang="en-US" dirty="0" smtClean="0">
                <a:solidFill>
                  <a:srgbClr val="000000"/>
                </a:solidFill>
              </a:rPr>
              <a:t>  None in the planning and execution of the operation.  OA was engaged in the post mission analysis to investigate on risk assessment. </a:t>
            </a:r>
            <a:endParaRPr lang="en-US" dirty="0">
              <a:solidFill>
                <a:srgbClr val="000000"/>
              </a:solidFill>
            </a:endParaRPr>
          </a:p>
        </p:txBody>
      </p:sp>
      <p:sp>
        <p:nvSpPr>
          <p:cNvPr id="6" name="Slide Number Placeholder 5"/>
          <p:cNvSpPr>
            <a:spLocks noGrp="1"/>
          </p:cNvSpPr>
          <p:nvPr>
            <p:ph type="sldNum" sz="quarter" idx="4294967295"/>
          </p:nvPr>
        </p:nvSpPr>
        <p:spPr>
          <a:xfrm>
            <a:off x="8582025" y="6356350"/>
            <a:ext cx="561975" cy="365125"/>
          </a:xfrm>
        </p:spPr>
        <p:txBody>
          <a:bodyPr/>
          <a:lstStyle/>
          <a:p>
            <a:fld id="{BA9B540C-44DA-4F69-89C9-7C84606640D3}" type="slidenum">
              <a:rPr lang="en-US" smtClean="0">
                <a:solidFill>
                  <a:prstClr val="black">
                    <a:lumMod val="65000"/>
                    <a:lumOff val="35000"/>
                  </a:prstClr>
                </a:solidFill>
              </a:rPr>
              <a:pPr/>
              <a:t>2</a:t>
            </a:fld>
            <a:endParaRPr lang="en-US">
              <a:solidFill>
                <a:prstClr val="black">
                  <a:lumMod val="65000"/>
                  <a:lumOff val="35000"/>
                </a:prstClr>
              </a:solidFill>
            </a:endParaRPr>
          </a:p>
        </p:txBody>
      </p:sp>
      <p:sp>
        <p:nvSpPr>
          <p:cNvPr id="2" name="Date Placeholder 1"/>
          <p:cNvSpPr>
            <a:spLocks noGrp="1"/>
          </p:cNvSpPr>
          <p:nvPr>
            <p:ph type="dt" sz="half" idx="4294967295"/>
          </p:nvPr>
        </p:nvSpPr>
        <p:spPr>
          <a:xfrm>
            <a:off x="7058025" y="6356350"/>
            <a:ext cx="2085975" cy="365125"/>
          </a:xfrm>
        </p:spPr>
        <p:txBody>
          <a:bodyPr/>
          <a:lstStyle/>
          <a:p>
            <a:fld id="{79465FDD-2972-46C4-BFE4-2CE14A4A54CA}" type="datetime1">
              <a:rPr lang="en-US" smtClean="0">
                <a:solidFill>
                  <a:prstClr val="black">
                    <a:lumMod val="65000"/>
                    <a:lumOff val="35000"/>
                  </a:prstClr>
                </a:solidFill>
              </a:rPr>
              <a:pPr/>
              <a:t>9/8/2015</a:t>
            </a:fld>
            <a:endParaRPr lang="en-US">
              <a:solidFill>
                <a:prstClr val="black">
                  <a:lumMod val="65000"/>
                  <a:lumOff val="35000"/>
                </a:prstClr>
              </a:solidFill>
            </a:endParaRPr>
          </a:p>
        </p:txBody>
      </p:sp>
      <p:sp>
        <p:nvSpPr>
          <p:cNvPr id="3" name="Footer Placeholder 2"/>
          <p:cNvSpPr>
            <a:spLocks noGrp="1"/>
          </p:cNvSpPr>
          <p:nvPr>
            <p:ph type="ftr" sz="quarter" idx="4294967295"/>
          </p:nvPr>
        </p:nvSpPr>
        <p:spPr>
          <a:xfrm>
            <a:off x="0" y="6356350"/>
            <a:ext cx="2847975" cy="365125"/>
          </a:xfrm>
        </p:spPr>
        <p:txBody>
          <a:bodyPr/>
          <a:lstStyle/>
          <a:p>
            <a:r>
              <a:rPr lang="en-US" smtClean="0">
                <a:solidFill>
                  <a:prstClr val="black">
                    <a:lumMod val="65000"/>
                    <a:lumOff val="35000"/>
                  </a:prstClr>
                </a:solidFill>
              </a:rPr>
              <a:t>#</a:t>
            </a:r>
            <a:endParaRPr lang="en-US" dirty="0">
              <a:solidFill>
                <a:prstClr val="black">
                  <a:lumMod val="65000"/>
                  <a:lumOff val="35000"/>
                </a:prstClr>
              </a:solidFill>
            </a:endParaRPr>
          </a:p>
        </p:txBody>
      </p:sp>
    </p:spTree>
    <p:extLst>
      <p:ext uri="{BB962C8B-B14F-4D97-AF65-F5344CB8AC3E}">
        <p14:creationId xmlns:p14="http://schemas.microsoft.com/office/powerpoint/2010/main" val="2937671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pPr>
              <a:defRPr/>
            </a:pPr>
            <a:fld id="{7B9176E9-FF36-48FD-99EE-7EEA43A4E97B}" type="slidenum">
              <a:rPr lang="en-US"/>
              <a:pPr>
                <a:defRPr/>
              </a:pPr>
              <a:t>20</a:t>
            </a:fld>
            <a:endParaRPr lang="en-US"/>
          </a:p>
        </p:txBody>
      </p:sp>
      <p:sp>
        <p:nvSpPr>
          <p:cNvPr id="40964" name="Rectangle 2"/>
          <p:cNvSpPr>
            <a:spLocks noGrp="1" noChangeArrowheads="1"/>
          </p:cNvSpPr>
          <p:nvPr>
            <p:ph type="title"/>
          </p:nvPr>
        </p:nvSpPr>
        <p:spPr>
          <a:xfrm>
            <a:off x="1489869" y="1248568"/>
            <a:ext cx="6948488" cy="398463"/>
          </a:xfrm>
        </p:spPr>
        <p:txBody>
          <a:bodyPr/>
          <a:lstStyle/>
          <a:p>
            <a:pPr eaLnBrk="1" hangingPunct="1"/>
            <a:r>
              <a:rPr lang="en-US" sz="3500" dirty="0" smtClean="0"/>
              <a:t>Risk Assessment on Costs: A Cost Probability Distribution</a:t>
            </a:r>
            <a:r>
              <a:rPr lang="en-US" sz="3600" dirty="0" smtClean="0"/>
              <a:t> </a:t>
            </a:r>
          </a:p>
        </p:txBody>
      </p:sp>
      <p:sp>
        <p:nvSpPr>
          <p:cNvPr id="40965" name="Line 4"/>
          <p:cNvSpPr>
            <a:spLocks noChangeAspect="1" noChangeShapeType="1"/>
          </p:cNvSpPr>
          <p:nvPr/>
        </p:nvSpPr>
        <p:spPr bwMode="auto">
          <a:xfrm flipV="1">
            <a:off x="1092200" y="2081213"/>
            <a:ext cx="1588" cy="35306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5"/>
          <p:cNvSpPr>
            <a:spLocks noChangeAspect="1" noChangeShapeType="1"/>
          </p:cNvSpPr>
          <p:nvPr/>
        </p:nvSpPr>
        <p:spPr bwMode="auto">
          <a:xfrm>
            <a:off x="1035050" y="5611813"/>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6"/>
          <p:cNvSpPr>
            <a:spLocks noChangeAspect="1" noChangeShapeType="1"/>
          </p:cNvSpPr>
          <p:nvPr/>
        </p:nvSpPr>
        <p:spPr bwMode="auto">
          <a:xfrm>
            <a:off x="1035050" y="5172075"/>
            <a:ext cx="114300"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7"/>
          <p:cNvSpPr>
            <a:spLocks noChangeAspect="1" noChangeShapeType="1"/>
          </p:cNvSpPr>
          <p:nvPr/>
        </p:nvSpPr>
        <p:spPr bwMode="auto">
          <a:xfrm>
            <a:off x="1035050" y="4729163"/>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8"/>
          <p:cNvSpPr>
            <a:spLocks noChangeAspect="1" noChangeShapeType="1"/>
          </p:cNvSpPr>
          <p:nvPr/>
        </p:nvSpPr>
        <p:spPr bwMode="auto">
          <a:xfrm>
            <a:off x="1035050" y="4287838"/>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Line 9"/>
          <p:cNvSpPr>
            <a:spLocks noChangeAspect="1" noChangeShapeType="1"/>
          </p:cNvSpPr>
          <p:nvPr/>
        </p:nvSpPr>
        <p:spPr bwMode="auto">
          <a:xfrm>
            <a:off x="1035050" y="3846513"/>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Line 10"/>
          <p:cNvSpPr>
            <a:spLocks noChangeAspect="1" noChangeShapeType="1"/>
          </p:cNvSpPr>
          <p:nvPr/>
        </p:nvSpPr>
        <p:spPr bwMode="auto">
          <a:xfrm>
            <a:off x="1035050" y="3406775"/>
            <a:ext cx="114300"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11"/>
          <p:cNvSpPr>
            <a:spLocks noChangeAspect="1" noChangeShapeType="1"/>
          </p:cNvSpPr>
          <p:nvPr/>
        </p:nvSpPr>
        <p:spPr bwMode="auto">
          <a:xfrm>
            <a:off x="1035050" y="2963863"/>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12"/>
          <p:cNvSpPr>
            <a:spLocks noChangeAspect="1" noChangeShapeType="1"/>
          </p:cNvSpPr>
          <p:nvPr/>
        </p:nvSpPr>
        <p:spPr bwMode="auto">
          <a:xfrm>
            <a:off x="1035050" y="2522538"/>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13"/>
          <p:cNvSpPr>
            <a:spLocks noChangeAspect="1" noChangeShapeType="1"/>
          </p:cNvSpPr>
          <p:nvPr/>
        </p:nvSpPr>
        <p:spPr bwMode="auto">
          <a:xfrm>
            <a:off x="1035050" y="2081213"/>
            <a:ext cx="1143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4"/>
          <p:cNvSpPr>
            <a:spLocks noChangeAspect="1" noChangeShapeType="1"/>
          </p:cNvSpPr>
          <p:nvPr/>
        </p:nvSpPr>
        <p:spPr bwMode="auto">
          <a:xfrm>
            <a:off x="1092200" y="5611813"/>
            <a:ext cx="66262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5"/>
          <p:cNvSpPr>
            <a:spLocks noChangeAspect="1" noChangeShapeType="1"/>
          </p:cNvSpPr>
          <p:nvPr/>
        </p:nvSpPr>
        <p:spPr bwMode="auto">
          <a:xfrm flipV="1">
            <a:off x="1092200" y="5554663"/>
            <a:ext cx="1588"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6"/>
          <p:cNvSpPr>
            <a:spLocks noChangeAspect="1" noChangeShapeType="1"/>
          </p:cNvSpPr>
          <p:nvPr/>
        </p:nvSpPr>
        <p:spPr bwMode="auto">
          <a:xfrm flipV="1">
            <a:off x="2195513" y="5554663"/>
            <a:ext cx="1587"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Line 17"/>
          <p:cNvSpPr>
            <a:spLocks noChangeAspect="1" noChangeShapeType="1"/>
          </p:cNvSpPr>
          <p:nvPr/>
        </p:nvSpPr>
        <p:spPr bwMode="auto">
          <a:xfrm flipV="1">
            <a:off x="3300413" y="5554663"/>
            <a:ext cx="1587"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18"/>
          <p:cNvSpPr>
            <a:spLocks noChangeAspect="1" noChangeShapeType="1"/>
          </p:cNvSpPr>
          <p:nvPr/>
        </p:nvSpPr>
        <p:spPr bwMode="auto">
          <a:xfrm flipV="1">
            <a:off x="4405313" y="5554663"/>
            <a:ext cx="0"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Line 19"/>
          <p:cNvSpPr>
            <a:spLocks noChangeAspect="1" noChangeShapeType="1"/>
          </p:cNvSpPr>
          <p:nvPr/>
        </p:nvSpPr>
        <p:spPr bwMode="auto">
          <a:xfrm flipV="1">
            <a:off x="5510213" y="5554663"/>
            <a:ext cx="0"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Line 20"/>
          <p:cNvSpPr>
            <a:spLocks noChangeAspect="1" noChangeShapeType="1"/>
          </p:cNvSpPr>
          <p:nvPr/>
        </p:nvSpPr>
        <p:spPr bwMode="auto">
          <a:xfrm flipV="1">
            <a:off x="6613525" y="5554663"/>
            <a:ext cx="1588"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Line 21"/>
          <p:cNvSpPr>
            <a:spLocks noChangeAspect="1" noChangeShapeType="1"/>
          </p:cNvSpPr>
          <p:nvPr/>
        </p:nvSpPr>
        <p:spPr bwMode="auto">
          <a:xfrm flipV="1">
            <a:off x="7718425" y="5554663"/>
            <a:ext cx="1588" cy="1143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3" name="Freeform 22"/>
          <p:cNvSpPr>
            <a:spLocks noChangeAspect="1"/>
          </p:cNvSpPr>
          <p:nvPr/>
        </p:nvSpPr>
        <p:spPr bwMode="auto">
          <a:xfrm flipV="1">
            <a:off x="1203325" y="2400300"/>
            <a:ext cx="5741988" cy="2771775"/>
          </a:xfrm>
          <a:custGeom>
            <a:avLst/>
            <a:gdLst>
              <a:gd name="T0" fmla="*/ 0 w 5534"/>
              <a:gd name="T1" fmla="*/ 0 h 2666"/>
              <a:gd name="T2" fmla="*/ 2147483647 w 5534"/>
              <a:gd name="T3" fmla="*/ 2147483647 h 2666"/>
              <a:gd name="T4" fmla="*/ 2147483647 w 5534"/>
              <a:gd name="T5" fmla="*/ 2147483647 h 2666"/>
              <a:gd name="T6" fmla="*/ 2147483647 w 5534"/>
              <a:gd name="T7" fmla="*/ 2147483647 h 2666"/>
              <a:gd name="T8" fmla="*/ 2147483647 w 5534"/>
              <a:gd name="T9" fmla="*/ 2147483647 h 2666"/>
              <a:gd name="T10" fmla="*/ 2147483647 w 5534"/>
              <a:gd name="T11" fmla="*/ 2147483647 h 2666"/>
              <a:gd name="T12" fmla="*/ 2147483647 w 5534"/>
              <a:gd name="T13" fmla="*/ 2147483647 h 2666"/>
              <a:gd name="T14" fmla="*/ 2147483647 w 5534"/>
              <a:gd name="T15" fmla="*/ 2147483647 h 2666"/>
              <a:gd name="T16" fmla="*/ 2147483647 w 5534"/>
              <a:gd name="T17" fmla="*/ 2147483647 h 2666"/>
              <a:gd name="T18" fmla="*/ 2147483647 w 5534"/>
              <a:gd name="T19" fmla="*/ 2147483647 h 2666"/>
              <a:gd name="T20" fmla="*/ 2147483647 w 5534"/>
              <a:gd name="T21" fmla="*/ 2147483647 h 2666"/>
              <a:gd name="T22" fmla="*/ 2147483647 w 5534"/>
              <a:gd name="T23" fmla="*/ 2147483647 h 2666"/>
              <a:gd name="T24" fmla="*/ 2147483647 w 5534"/>
              <a:gd name="T25" fmla="*/ 2147483647 h 2666"/>
              <a:gd name="T26" fmla="*/ 2147483647 w 5534"/>
              <a:gd name="T27" fmla="*/ 2147483647 h 2666"/>
              <a:gd name="T28" fmla="*/ 2147483647 w 5534"/>
              <a:gd name="T29" fmla="*/ 2147483647 h 2666"/>
              <a:gd name="T30" fmla="*/ 2147483647 w 5534"/>
              <a:gd name="T31" fmla="*/ 2147483647 h 2666"/>
              <a:gd name="T32" fmla="*/ 2147483647 w 5534"/>
              <a:gd name="T33" fmla="*/ 2147483647 h 2666"/>
              <a:gd name="T34" fmla="*/ 2147483647 w 5534"/>
              <a:gd name="T35" fmla="*/ 2147483647 h 2666"/>
              <a:gd name="T36" fmla="*/ 2147483647 w 5534"/>
              <a:gd name="T37" fmla="*/ 2147483647 h 2666"/>
              <a:gd name="T38" fmla="*/ 2147483647 w 5534"/>
              <a:gd name="T39" fmla="*/ 2147483647 h 2666"/>
              <a:gd name="T40" fmla="*/ 2147483647 w 5534"/>
              <a:gd name="T41" fmla="*/ 2147483647 h 2666"/>
              <a:gd name="T42" fmla="*/ 2147483647 w 5534"/>
              <a:gd name="T43" fmla="*/ 2147483647 h 2666"/>
              <a:gd name="T44" fmla="*/ 2147483647 w 5534"/>
              <a:gd name="T45" fmla="*/ 2147483647 h 2666"/>
              <a:gd name="T46" fmla="*/ 2147483647 w 5534"/>
              <a:gd name="T47" fmla="*/ 2147483647 h 2666"/>
              <a:gd name="T48" fmla="*/ 2147483647 w 5534"/>
              <a:gd name="T49" fmla="*/ 2147483647 h 2666"/>
              <a:gd name="T50" fmla="*/ 2147483647 w 5534"/>
              <a:gd name="T51" fmla="*/ 2147483647 h 2666"/>
              <a:gd name="T52" fmla="*/ 2147483647 w 5534"/>
              <a:gd name="T53" fmla="*/ 2147483647 h 2666"/>
              <a:gd name="T54" fmla="*/ 2147483647 w 5534"/>
              <a:gd name="T55" fmla="*/ 2147483647 h 2666"/>
              <a:gd name="T56" fmla="*/ 2147483647 w 5534"/>
              <a:gd name="T57" fmla="*/ 2147483647 h 2666"/>
              <a:gd name="T58" fmla="*/ 2147483647 w 5534"/>
              <a:gd name="T59" fmla="*/ 2147483647 h 2666"/>
              <a:gd name="T60" fmla="*/ 2147483647 w 5534"/>
              <a:gd name="T61" fmla="*/ 2147483647 h 2666"/>
              <a:gd name="T62" fmla="*/ 2147483647 w 5534"/>
              <a:gd name="T63" fmla="*/ 2147483647 h 2666"/>
              <a:gd name="T64" fmla="*/ 2147483647 w 5534"/>
              <a:gd name="T65" fmla="*/ 2147483647 h 2666"/>
              <a:gd name="T66" fmla="*/ 2147483647 w 5534"/>
              <a:gd name="T67" fmla="*/ 2147483647 h 2666"/>
              <a:gd name="T68" fmla="*/ 2147483647 w 5534"/>
              <a:gd name="T69" fmla="*/ 2147483647 h 2666"/>
              <a:gd name="T70" fmla="*/ 2147483647 w 5534"/>
              <a:gd name="T71" fmla="*/ 2147483647 h 2666"/>
              <a:gd name="T72" fmla="*/ 2147483647 w 5534"/>
              <a:gd name="T73" fmla="*/ 2147483647 h 2666"/>
              <a:gd name="T74" fmla="*/ 2147483647 w 5534"/>
              <a:gd name="T75" fmla="*/ 2147483647 h 2666"/>
              <a:gd name="T76" fmla="*/ 2147483647 w 5534"/>
              <a:gd name="T77" fmla="*/ 2147483647 h 2666"/>
              <a:gd name="T78" fmla="*/ 2147483647 w 5534"/>
              <a:gd name="T79" fmla="*/ 2147483647 h 2666"/>
              <a:gd name="T80" fmla="*/ 2147483647 w 5534"/>
              <a:gd name="T81" fmla="*/ 2147483647 h 2666"/>
              <a:gd name="T82" fmla="*/ 2147483647 w 5534"/>
              <a:gd name="T83" fmla="*/ 2147483647 h 2666"/>
              <a:gd name="T84" fmla="*/ 2147483647 w 5534"/>
              <a:gd name="T85" fmla="*/ 2147483647 h 2666"/>
              <a:gd name="T86" fmla="*/ 2147483647 w 5534"/>
              <a:gd name="T87" fmla="*/ 2147483647 h 2666"/>
              <a:gd name="T88" fmla="*/ 2147483647 w 5534"/>
              <a:gd name="T89" fmla="*/ 2147483647 h 2666"/>
              <a:gd name="T90" fmla="*/ 2147483647 w 5534"/>
              <a:gd name="T91" fmla="*/ 2147483647 h 2666"/>
              <a:gd name="T92" fmla="*/ 2147483647 w 5534"/>
              <a:gd name="T93" fmla="*/ 2147483647 h 2666"/>
              <a:gd name="T94" fmla="*/ 2147483647 w 5534"/>
              <a:gd name="T95" fmla="*/ 2147483647 h 2666"/>
              <a:gd name="T96" fmla="*/ 2147483647 w 5534"/>
              <a:gd name="T97" fmla="*/ 2147483647 h 2666"/>
              <a:gd name="T98" fmla="*/ 2147483647 w 5534"/>
              <a:gd name="T99" fmla="*/ 2147483647 h 2666"/>
              <a:gd name="T100" fmla="*/ 2147483647 w 5534"/>
              <a:gd name="T101" fmla="*/ 2147483647 h 2666"/>
              <a:gd name="T102" fmla="*/ 2147483647 w 5534"/>
              <a:gd name="T103" fmla="*/ 2147483647 h 2666"/>
              <a:gd name="T104" fmla="*/ 2147483647 w 5534"/>
              <a:gd name="T105" fmla="*/ 2147483647 h 26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534"/>
              <a:gd name="T160" fmla="*/ 0 h 2666"/>
              <a:gd name="T161" fmla="*/ 5534 w 5534"/>
              <a:gd name="T162" fmla="*/ 2666 h 26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534" h="2666">
                <a:moveTo>
                  <a:pt x="0" y="0"/>
                </a:moveTo>
                <a:lnTo>
                  <a:pt x="106" y="176"/>
                </a:lnTo>
                <a:lnTo>
                  <a:pt x="213" y="311"/>
                </a:lnTo>
                <a:lnTo>
                  <a:pt x="319" y="425"/>
                </a:lnTo>
                <a:lnTo>
                  <a:pt x="426" y="525"/>
                </a:lnTo>
                <a:lnTo>
                  <a:pt x="532" y="615"/>
                </a:lnTo>
                <a:lnTo>
                  <a:pt x="638" y="699"/>
                </a:lnTo>
                <a:lnTo>
                  <a:pt x="745" y="776"/>
                </a:lnTo>
                <a:lnTo>
                  <a:pt x="851" y="849"/>
                </a:lnTo>
                <a:lnTo>
                  <a:pt x="958" y="918"/>
                </a:lnTo>
                <a:lnTo>
                  <a:pt x="1064" y="983"/>
                </a:lnTo>
                <a:lnTo>
                  <a:pt x="1171" y="1046"/>
                </a:lnTo>
                <a:lnTo>
                  <a:pt x="1277" y="1106"/>
                </a:lnTo>
                <a:lnTo>
                  <a:pt x="1383" y="1164"/>
                </a:lnTo>
                <a:lnTo>
                  <a:pt x="1490" y="1220"/>
                </a:lnTo>
                <a:lnTo>
                  <a:pt x="1596" y="1274"/>
                </a:lnTo>
                <a:lnTo>
                  <a:pt x="1703" y="1326"/>
                </a:lnTo>
                <a:lnTo>
                  <a:pt x="1809" y="1377"/>
                </a:lnTo>
                <a:lnTo>
                  <a:pt x="1915" y="1426"/>
                </a:lnTo>
                <a:lnTo>
                  <a:pt x="2022" y="1474"/>
                </a:lnTo>
                <a:lnTo>
                  <a:pt x="2128" y="1521"/>
                </a:lnTo>
                <a:lnTo>
                  <a:pt x="2235" y="1567"/>
                </a:lnTo>
                <a:lnTo>
                  <a:pt x="2341" y="1611"/>
                </a:lnTo>
                <a:lnTo>
                  <a:pt x="2448" y="1655"/>
                </a:lnTo>
                <a:lnTo>
                  <a:pt x="2554" y="1698"/>
                </a:lnTo>
                <a:lnTo>
                  <a:pt x="2660" y="1740"/>
                </a:lnTo>
                <a:lnTo>
                  <a:pt x="2767" y="1781"/>
                </a:lnTo>
                <a:lnTo>
                  <a:pt x="2873" y="1822"/>
                </a:lnTo>
                <a:lnTo>
                  <a:pt x="2980" y="1862"/>
                </a:lnTo>
                <a:lnTo>
                  <a:pt x="3086" y="1901"/>
                </a:lnTo>
                <a:lnTo>
                  <a:pt x="3192" y="1939"/>
                </a:lnTo>
                <a:lnTo>
                  <a:pt x="3299" y="1977"/>
                </a:lnTo>
                <a:lnTo>
                  <a:pt x="3405" y="2014"/>
                </a:lnTo>
                <a:lnTo>
                  <a:pt x="3512" y="2051"/>
                </a:lnTo>
                <a:lnTo>
                  <a:pt x="3618" y="2087"/>
                </a:lnTo>
                <a:lnTo>
                  <a:pt x="3725" y="2123"/>
                </a:lnTo>
                <a:lnTo>
                  <a:pt x="3831" y="2158"/>
                </a:lnTo>
                <a:lnTo>
                  <a:pt x="3937" y="2192"/>
                </a:lnTo>
                <a:lnTo>
                  <a:pt x="4044" y="2227"/>
                </a:lnTo>
                <a:lnTo>
                  <a:pt x="4150" y="2260"/>
                </a:lnTo>
                <a:lnTo>
                  <a:pt x="4257" y="2294"/>
                </a:lnTo>
                <a:lnTo>
                  <a:pt x="4363" y="2327"/>
                </a:lnTo>
                <a:lnTo>
                  <a:pt x="4469" y="2359"/>
                </a:lnTo>
                <a:lnTo>
                  <a:pt x="4576" y="2391"/>
                </a:lnTo>
                <a:lnTo>
                  <a:pt x="4682" y="2423"/>
                </a:lnTo>
                <a:lnTo>
                  <a:pt x="4789" y="2455"/>
                </a:lnTo>
                <a:lnTo>
                  <a:pt x="4895" y="2486"/>
                </a:lnTo>
                <a:lnTo>
                  <a:pt x="5002" y="2517"/>
                </a:lnTo>
                <a:lnTo>
                  <a:pt x="5108" y="2547"/>
                </a:lnTo>
                <a:lnTo>
                  <a:pt x="5214" y="2577"/>
                </a:lnTo>
                <a:lnTo>
                  <a:pt x="5321" y="2607"/>
                </a:lnTo>
                <a:lnTo>
                  <a:pt x="5427" y="2637"/>
                </a:lnTo>
                <a:lnTo>
                  <a:pt x="5534" y="2666"/>
                </a:lnTo>
              </a:path>
            </a:pathLst>
          </a:custGeom>
          <a:noFill/>
          <a:ln w="206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4" name="Freeform 23"/>
          <p:cNvSpPr>
            <a:spLocks noChangeAspect="1"/>
          </p:cNvSpPr>
          <p:nvPr/>
        </p:nvSpPr>
        <p:spPr bwMode="auto">
          <a:xfrm>
            <a:off x="1250950" y="5111750"/>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85" name="Freeform 24"/>
          <p:cNvSpPr>
            <a:spLocks noChangeAspect="1"/>
          </p:cNvSpPr>
          <p:nvPr/>
        </p:nvSpPr>
        <p:spPr bwMode="auto">
          <a:xfrm>
            <a:off x="2132013" y="4459288"/>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86" name="Freeform 25"/>
          <p:cNvSpPr>
            <a:spLocks noChangeAspect="1"/>
          </p:cNvSpPr>
          <p:nvPr/>
        </p:nvSpPr>
        <p:spPr bwMode="auto">
          <a:xfrm>
            <a:off x="2684463" y="3349625"/>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87" name="Freeform 26"/>
          <p:cNvSpPr>
            <a:spLocks noChangeAspect="1"/>
          </p:cNvSpPr>
          <p:nvPr/>
        </p:nvSpPr>
        <p:spPr bwMode="auto">
          <a:xfrm>
            <a:off x="3795713" y="3579813"/>
            <a:ext cx="112712"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88" name="Freeform 27"/>
          <p:cNvSpPr>
            <a:spLocks noChangeAspect="1"/>
          </p:cNvSpPr>
          <p:nvPr/>
        </p:nvSpPr>
        <p:spPr bwMode="auto">
          <a:xfrm>
            <a:off x="4233863" y="2678113"/>
            <a:ext cx="114300" cy="114300"/>
          </a:xfrm>
          <a:custGeom>
            <a:avLst/>
            <a:gdLst>
              <a:gd name="T0" fmla="*/ 2147483647 w 160"/>
              <a:gd name="T1" fmla="*/ 2147483647 h 161"/>
              <a:gd name="T2" fmla="*/ 2147483647 w 160"/>
              <a:gd name="T3" fmla="*/ 2147483647 h 161"/>
              <a:gd name="T4" fmla="*/ 2147483647 w 160"/>
              <a:gd name="T5" fmla="*/ 0 h 161"/>
              <a:gd name="T6" fmla="*/ 0 w 160"/>
              <a:gd name="T7" fmla="*/ 2147483647 h 161"/>
              <a:gd name="T8" fmla="*/ 2147483647 w 160"/>
              <a:gd name="T9" fmla="*/ 2147483647 h 161"/>
              <a:gd name="T10" fmla="*/ 0 60000 65536"/>
              <a:gd name="T11" fmla="*/ 0 60000 65536"/>
              <a:gd name="T12" fmla="*/ 0 60000 65536"/>
              <a:gd name="T13" fmla="*/ 0 60000 65536"/>
              <a:gd name="T14" fmla="*/ 0 60000 65536"/>
              <a:gd name="T15" fmla="*/ 0 w 160"/>
              <a:gd name="T16" fmla="*/ 0 h 161"/>
              <a:gd name="T17" fmla="*/ 160 w 160"/>
              <a:gd name="T18" fmla="*/ 161 h 161"/>
            </a:gdLst>
            <a:ahLst/>
            <a:cxnLst>
              <a:cxn ang="T10">
                <a:pos x="T0" y="T1"/>
              </a:cxn>
              <a:cxn ang="T11">
                <a:pos x="T2" y="T3"/>
              </a:cxn>
              <a:cxn ang="T12">
                <a:pos x="T4" y="T5"/>
              </a:cxn>
              <a:cxn ang="T13">
                <a:pos x="T6" y="T7"/>
              </a:cxn>
              <a:cxn ang="T14">
                <a:pos x="T8" y="T9"/>
              </a:cxn>
            </a:cxnLst>
            <a:rect l="T15" t="T16" r="T17" b="T18"/>
            <a:pathLst>
              <a:path w="160" h="161">
                <a:moveTo>
                  <a:pt x="80" y="161"/>
                </a:moveTo>
                <a:lnTo>
                  <a:pt x="160" y="81"/>
                </a:lnTo>
                <a:lnTo>
                  <a:pt x="80" y="0"/>
                </a:lnTo>
                <a:lnTo>
                  <a:pt x="0" y="81"/>
                </a:lnTo>
                <a:lnTo>
                  <a:pt x="80" y="161"/>
                </a:lnTo>
                <a:close/>
              </a:path>
            </a:pathLst>
          </a:custGeom>
          <a:solidFill>
            <a:srgbClr val="00279F"/>
          </a:solidFill>
          <a:ln w="0">
            <a:solidFill>
              <a:srgbClr val="00279F"/>
            </a:solidFill>
            <a:round/>
            <a:headEnd/>
            <a:tailEnd/>
          </a:ln>
        </p:spPr>
        <p:txBody>
          <a:bodyPr/>
          <a:lstStyle/>
          <a:p>
            <a:endParaRPr lang="en-US"/>
          </a:p>
        </p:txBody>
      </p:sp>
      <p:sp>
        <p:nvSpPr>
          <p:cNvPr id="40989" name="Freeform 28"/>
          <p:cNvSpPr>
            <a:spLocks noChangeAspect="1"/>
          </p:cNvSpPr>
          <p:nvPr/>
        </p:nvSpPr>
        <p:spPr bwMode="auto">
          <a:xfrm>
            <a:off x="5113338" y="3136900"/>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90" name="Freeform 29"/>
          <p:cNvSpPr>
            <a:spLocks noChangeAspect="1"/>
          </p:cNvSpPr>
          <p:nvPr/>
        </p:nvSpPr>
        <p:spPr bwMode="auto">
          <a:xfrm>
            <a:off x="6011863" y="2678113"/>
            <a:ext cx="114300" cy="114300"/>
          </a:xfrm>
          <a:custGeom>
            <a:avLst/>
            <a:gdLst>
              <a:gd name="T0" fmla="*/ 2147483647 w 160"/>
              <a:gd name="T1" fmla="*/ 2147483647 h 161"/>
              <a:gd name="T2" fmla="*/ 2147483647 w 160"/>
              <a:gd name="T3" fmla="*/ 2147483647 h 161"/>
              <a:gd name="T4" fmla="*/ 2147483647 w 160"/>
              <a:gd name="T5" fmla="*/ 0 h 161"/>
              <a:gd name="T6" fmla="*/ 0 w 160"/>
              <a:gd name="T7" fmla="*/ 2147483647 h 161"/>
              <a:gd name="T8" fmla="*/ 2147483647 w 160"/>
              <a:gd name="T9" fmla="*/ 2147483647 h 161"/>
              <a:gd name="T10" fmla="*/ 0 60000 65536"/>
              <a:gd name="T11" fmla="*/ 0 60000 65536"/>
              <a:gd name="T12" fmla="*/ 0 60000 65536"/>
              <a:gd name="T13" fmla="*/ 0 60000 65536"/>
              <a:gd name="T14" fmla="*/ 0 60000 65536"/>
              <a:gd name="T15" fmla="*/ 0 w 160"/>
              <a:gd name="T16" fmla="*/ 0 h 161"/>
              <a:gd name="T17" fmla="*/ 160 w 160"/>
              <a:gd name="T18" fmla="*/ 161 h 161"/>
            </a:gdLst>
            <a:ahLst/>
            <a:cxnLst>
              <a:cxn ang="T10">
                <a:pos x="T0" y="T1"/>
              </a:cxn>
              <a:cxn ang="T11">
                <a:pos x="T2" y="T3"/>
              </a:cxn>
              <a:cxn ang="T12">
                <a:pos x="T4" y="T5"/>
              </a:cxn>
              <a:cxn ang="T13">
                <a:pos x="T6" y="T7"/>
              </a:cxn>
              <a:cxn ang="T14">
                <a:pos x="T8" y="T9"/>
              </a:cxn>
            </a:cxnLst>
            <a:rect l="T15" t="T16" r="T17" b="T18"/>
            <a:pathLst>
              <a:path w="160" h="161">
                <a:moveTo>
                  <a:pt x="80" y="161"/>
                </a:moveTo>
                <a:lnTo>
                  <a:pt x="160" y="81"/>
                </a:lnTo>
                <a:lnTo>
                  <a:pt x="80" y="0"/>
                </a:lnTo>
                <a:lnTo>
                  <a:pt x="0" y="81"/>
                </a:lnTo>
                <a:lnTo>
                  <a:pt x="80" y="161"/>
                </a:lnTo>
                <a:close/>
              </a:path>
            </a:pathLst>
          </a:custGeom>
          <a:solidFill>
            <a:srgbClr val="00279F"/>
          </a:solidFill>
          <a:ln w="0">
            <a:solidFill>
              <a:srgbClr val="00279F"/>
            </a:solidFill>
            <a:round/>
            <a:headEnd/>
            <a:tailEnd/>
          </a:ln>
        </p:spPr>
        <p:txBody>
          <a:bodyPr/>
          <a:lstStyle/>
          <a:p>
            <a:endParaRPr lang="en-US"/>
          </a:p>
        </p:txBody>
      </p:sp>
      <p:sp>
        <p:nvSpPr>
          <p:cNvPr id="40991" name="Freeform 30"/>
          <p:cNvSpPr>
            <a:spLocks noChangeAspect="1"/>
          </p:cNvSpPr>
          <p:nvPr/>
        </p:nvSpPr>
        <p:spPr bwMode="auto">
          <a:xfrm>
            <a:off x="1806575" y="4556125"/>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92" name="Freeform 31"/>
          <p:cNvSpPr>
            <a:spLocks noChangeAspect="1"/>
          </p:cNvSpPr>
          <p:nvPr/>
        </p:nvSpPr>
        <p:spPr bwMode="auto">
          <a:xfrm>
            <a:off x="3125788" y="3789363"/>
            <a:ext cx="114300" cy="114300"/>
          </a:xfrm>
          <a:custGeom>
            <a:avLst/>
            <a:gdLst>
              <a:gd name="T0" fmla="*/ 2147483647 w 159"/>
              <a:gd name="T1" fmla="*/ 2147483647 h 160"/>
              <a:gd name="T2" fmla="*/ 2147483647 w 159"/>
              <a:gd name="T3" fmla="*/ 2147483647 h 160"/>
              <a:gd name="T4" fmla="*/ 2147483647 w 159"/>
              <a:gd name="T5" fmla="*/ 0 h 160"/>
              <a:gd name="T6" fmla="*/ 0 w 159"/>
              <a:gd name="T7" fmla="*/ 2147483647 h 160"/>
              <a:gd name="T8" fmla="*/ 2147483647 w 159"/>
              <a:gd name="T9" fmla="*/ 2147483647 h 160"/>
              <a:gd name="T10" fmla="*/ 0 60000 65536"/>
              <a:gd name="T11" fmla="*/ 0 60000 65536"/>
              <a:gd name="T12" fmla="*/ 0 60000 65536"/>
              <a:gd name="T13" fmla="*/ 0 60000 65536"/>
              <a:gd name="T14" fmla="*/ 0 60000 65536"/>
              <a:gd name="T15" fmla="*/ 0 w 159"/>
              <a:gd name="T16" fmla="*/ 0 h 160"/>
              <a:gd name="T17" fmla="*/ 159 w 159"/>
              <a:gd name="T18" fmla="*/ 160 h 160"/>
            </a:gdLst>
            <a:ahLst/>
            <a:cxnLst>
              <a:cxn ang="T10">
                <a:pos x="T0" y="T1"/>
              </a:cxn>
              <a:cxn ang="T11">
                <a:pos x="T2" y="T3"/>
              </a:cxn>
              <a:cxn ang="T12">
                <a:pos x="T4" y="T5"/>
              </a:cxn>
              <a:cxn ang="T13">
                <a:pos x="T6" y="T7"/>
              </a:cxn>
              <a:cxn ang="T14">
                <a:pos x="T8" y="T9"/>
              </a:cxn>
            </a:cxnLst>
            <a:rect l="T15" t="T16" r="T17" b="T18"/>
            <a:pathLst>
              <a:path w="159" h="160">
                <a:moveTo>
                  <a:pt x="79" y="160"/>
                </a:moveTo>
                <a:lnTo>
                  <a:pt x="159" y="80"/>
                </a:lnTo>
                <a:lnTo>
                  <a:pt x="79" y="0"/>
                </a:lnTo>
                <a:lnTo>
                  <a:pt x="0" y="80"/>
                </a:lnTo>
                <a:lnTo>
                  <a:pt x="79" y="160"/>
                </a:lnTo>
                <a:close/>
              </a:path>
            </a:pathLst>
          </a:custGeom>
          <a:solidFill>
            <a:srgbClr val="00279F"/>
          </a:solidFill>
          <a:ln w="0">
            <a:solidFill>
              <a:srgbClr val="00279F"/>
            </a:solidFill>
            <a:round/>
            <a:headEnd/>
            <a:tailEnd/>
          </a:ln>
        </p:spPr>
        <p:txBody>
          <a:bodyPr/>
          <a:lstStyle/>
          <a:p>
            <a:endParaRPr lang="en-US"/>
          </a:p>
        </p:txBody>
      </p:sp>
      <p:sp>
        <p:nvSpPr>
          <p:cNvPr id="40993" name="Freeform 32"/>
          <p:cNvSpPr>
            <a:spLocks noChangeAspect="1"/>
          </p:cNvSpPr>
          <p:nvPr/>
        </p:nvSpPr>
        <p:spPr bwMode="auto">
          <a:xfrm>
            <a:off x="4578350" y="2792413"/>
            <a:ext cx="114300" cy="114300"/>
          </a:xfrm>
          <a:custGeom>
            <a:avLst/>
            <a:gdLst>
              <a:gd name="T0" fmla="*/ 2147483647 w 160"/>
              <a:gd name="T1" fmla="*/ 2147483647 h 160"/>
              <a:gd name="T2" fmla="*/ 2147483647 w 160"/>
              <a:gd name="T3" fmla="*/ 2147483647 h 160"/>
              <a:gd name="T4" fmla="*/ 2147483647 w 160"/>
              <a:gd name="T5" fmla="*/ 0 h 160"/>
              <a:gd name="T6" fmla="*/ 0 w 160"/>
              <a:gd name="T7" fmla="*/ 2147483647 h 160"/>
              <a:gd name="T8" fmla="*/ 2147483647 w 160"/>
              <a:gd name="T9" fmla="*/ 2147483647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80"/>
                </a:lnTo>
                <a:lnTo>
                  <a:pt x="80" y="0"/>
                </a:lnTo>
                <a:lnTo>
                  <a:pt x="0" y="80"/>
                </a:lnTo>
                <a:lnTo>
                  <a:pt x="80" y="160"/>
                </a:lnTo>
                <a:close/>
              </a:path>
            </a:pathLst>
          </a:custGeom>
          <a:solidFill>
            <a:srgbClr val="00279F"/>
          </a:solidFill>
          <a:ln w="0">
            <a:solidFill>
              <a:srgbClr val="00279F"/>
            </a:solidFill>
            <a:round/>
            <a:headEnd/>
            <a:tailEnd/>
          </a:ln>
        </p:spPr>
        <p:txBody>
          <a:bodyPr/>
          <a:lstStyle/>
          <a:p>
            <a:endParaRPr lang="en-US"/>
          </a:p>
        </p:txBody>
      </p:sp>
      <p:sp>
        <p:nvSpPr>
          <p:cNvPr id="40994" name="Rectangle 33"/>
          <p:cNvSpPr>
            <a:spLocks noChangeAspect="1" noChangeArrowheads="1"/>
          </p:cNvSpPr>
          <p:nvPr/>
        </p:nvSpPr>
        <p:spPr bwMode="auto">
          <a:xfrm>
            <a:off x="4279900" y="5789613"/>
            <a:ext cx="2095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200">
                <a:solidFill>
                  <a:srgbClr val="000000"/>
                </a:solidFill>
                <a:latin typeface="Times New Roman" pitchFamily="18" charset="0"/>
              </a:rPr>
              <a:t>   </a:t>
            </a:r>
            <a:endParaRPr lang="en-US" sz="1800" b="0">
              <a:solidFill>
                <a:schemeClr val="tx1"/>
              </a:solidFill>
              <a:latin typeface="Times New Roman" pitchFamily="18" charset="0"/>
            </a:endParaRPr>
          </a:p>
        </p:txBody>
      </p:sp>
      <p:sp>
        <p:nvSpPr>
          <p:cNvPr id="40995" name="Rectangle 34"/>
          <p:cNvSpPr>
            <a:spLocks noChangeAspect="1" noChangeArrowheads="1"/>
          </p:cNvSpPr>
          <p:nvPr/>
        </p:nvSpPr>
        <p:spPr bwMode="auto">
          <a:xfrm>
            <a:off x="762000" y="36830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200">
                <a:solidFill>
                  <a:srgbClr val="000000"/>
                </a:solidFill>
                <a:latin typeface="Times New Roman" pitchFamily="18" charset="0"/>
              </a:rPr>
              <a:t>$</a:t>
            </a:r>
            <a:endParaRPr lang="en-US" sz="1800" b="0">
              <a:solidFill>
                <a:schemeClr val="tx1"/>
              </a:solidFill>
              <a:latin typeface="Times New Roman" pitchFamily="18" charset="0"/>
            </a:endParaRPr>
          </a:p>
        </p:txBody>
      </p:sp>
      <p:sp>
        <p:nvSpPr>
          <p:cNvPr id="40996" name="Rectangle 35"/>
          <p:cNvSpPr>
            <a:spLocks noChangeAspect="1" noChangeArrowheads="1"/>
          </p:cNvSpPr>
          <p:nvPr/>
        </p:nvSpPr>
        <p:spPr bwMode="auto">
          <a:xfrm>
            <a:off x="5465763" y="5764213"/>
            <a:ext cx="27051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200">
                <a:solidFill>
                  <a:srgbClr val="000000"/>
                </a:solidFill>
              </a:rPr>
              <a:t>Cost Driver (Weight)</a:t>
            </a:r>
            <a:endParaRPr lang="en-US" sz="1800" b="0">
              <a:solidFill>
                <a:schemeClr val="tx1"/>
              </a:solidFill>
            </a:endParaRPr>
          </a:p>
        </p:txBody>
      </p:sp>
      <p:sp>
        <p:nvSpPr>
          <p:cNvPr id="40997" name="Line 36"/>
          <p:cNvSpPr>
            <a:spLocks noChangeAspect="1" noChangeShapeType="1"/>
          </p:cNvSpPr>
          <p:nvPr/>
        </p:nvSpPr>
        <p:spPr bwMode="auto">
          <a:xfrm>
            <a:off x="3673475" y="2790825"/>
            <a:ext cx="0" cy="14366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98" name="Line 37"/>
          <p:cNvSpPr>
            <a:spLocks noChangeAspect="1" noChangeShapeType="1"/>
          </p:cNvSpPr>
          <p:nvPr/>
        </p:nvSpPr>
        <p:spPr bwMode="auto">
          <a:xfrm flipH="1">
            <a:off x="1065213" y="3473450"/>
            <a:ext cx="30194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0999" name="Line 38"/>
          <p:cNvSpPr>
            <a:spLocks noChangeAspect="1" noChangeShapeType="1"/>
          </p:cNvSpPr>
          <p:nvPr/>
        </p:nvSpPr>
        <p:spPr bwMode="auto">
          <a:xfrm flipV="1">
            <a:off x="1614488" y="4640263"/>
            <a:ext cx="2159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00" name="Line 39"/>
          <p:cNvSpPr>
            <a:spLocks noChangeAspect="1" noChangeShapeType="1"/>
          </p:cNvSpPr>
          <p:nvPr/>
        </p:nvSpPr>
        <p:spPr bwMode="auto">
          <a:xfrm>
            <a:off x="5387975" y="2855913"/>
            <a:ext cx="4111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01" name="Text Box 40"/>
          <p:cNvSpPr txBox="1">
            <a:spLocks noChangeAspect="1" noChangeArrowheads="1"/>
          </p:cNvSpPr>
          <p:nvPr/>
        </p:nvSpPr>
        <p:spPr bwMode="auto">
          <a:xfrm>
            <a:off x="6348413" y="2100263"/>
            <a:ext cx="1338262" cy="31750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r>
              <a:rPr lang="en-US" sz="1400" b="0" i="1">
                <a:solidFill>
                  <a:srgbClr val="000000"/>
                </a:solidFill>
              </a:rPr>
              <a:t>Cost = a + bX</a:t>
            </a:r>
            <a:r>
              <a:rPr lang="en-US" sz="1400" b="0" i="1" baseline="30000">
                <a:solidFill>
                  <a:srgbClr val="000000"/>
                </a:solidFill>
              </a:rPr>
              <a:t>c</a:t>
            </a:r>
          </a:p>
        </p:txBody>
      </p:sp>
      <p:sp>
        <p:nvSpPr>
          <p:cNvPr id="41002" name="Text Box 41"/>
          <p:cNvSpPr txBox="1">
            <a:spLocks noChangeAspect="1" noChangeArrowheads="1"/>
          </p:cNvSpPr>
          <p:nvPr/>
        </p:nvSpPr>
        <p:spPr bwMode="auto">
          <a:xfrm>
            <a:off x="3263900" y="6026150"/>
            <a:ext cx="804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pPr algn="ctr"/>
            <a:r>
              <a:rPr lang="en-US" sz="1400" b="0">
                <a:solidFill>
                  <a:srgbClr val="000000"/>
                </a:solidFill>
              </a:rPr>
              <a:t>Input</a:t>
            </a:r>
          </a:p>
          <a:p>
            <a:pPr algn="ctr"/>
            <a:r>
              <a:rPr lang="en-US" sz="1400" b="0">
                <a:solidFill>
                  <a:srgbClr val="000000"/>
                </a:solidFill>
              </a:rPr>
              <a:t>variable</a:t>
            </a:r>
          </a:p>
        </p:txBody>
      </p:sp>
      <p:sp>
        <p:nvSpPr>
          <p:cNvPr id="41003" name="Text Box 42"/>
          <p:cNvSpPr txBox="1">
            <a:spLocks noChangeAspect="1" noChangeArrowheads="1"/>
          </p:cNvSpPr>
          <p:nvPr/>
        </p:nvSpPr>
        <p:spPr bwMode="auto">
          <a:xfrm>
            <a:off x="238125" y="2855913"/>
            <a:ext cx="8747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pPr algn="ctr"/>
            <a:r>
              <a:rPr lang="en-US" sz="1400" b="0">
                <a:solidFill>
                  <a:srgbClr val="000000"/>
                </a:solidFill>
              </a:rPr>
              <a:t>Cost</a:t>
            </a:r>
          </a:p>
          <a:p>
            <a:pPr algn="ctr"/>
            <a:r>
              <a:rPr lang="en-US" sz="1400" b="0">
                <a:solidFill>
                  <a:srgbClr val="000000"/>
                </a:solidFill>
              </a:rPr>
              <a:t>Estimate</a:t>
            </a:r>
          </a:p>
        </p:txBody>
      </p:sp>
      <p:sp>
        <p:nvSpPr>
          <p:cNvPr id="41004" name="Line 43"/>
          <p:cNvSpPr>
            <a:spLocks noChangeAspect="1" noChangeShapeType="1"/>
          </p:cNvSpPr>
          <p:nvPr/>
        </p:nvSpPr>
        <p:spPr bwMode="auto">
          <a:xfrm flipV="1">
            <a:off x="3673475" y="5737225"/>
            <a:ext cx="0" cy="27463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1005" name="Line 44"/>
          <p:cNvSpPr>
            <a:spLocks noChangeAspect="1" noChangeShapeType="1"/>
          </p:cNvSpPr>
          <p:nvPr/>
        </p:nvSpPr>
        <p:spPr bwMode="auto">
          <a:xfrm>
            <a:off x="654050" y="3267075"/>
            <a:ext cx="342900" cy="2063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1006" name="Freeform 45"/>
          <p:cNvSpPr>
            <a:spLocks noChangeAspect="1"/>
          </p:cNvSpPr>
          <p:nvPr/>
        </p:nvSpPr>
        <p:spPr bwMode="auto">
          <a:xfrm flipV="1">
            <a:off x="1166813" y="1447800"/>
            <a:ext cx="5803900" cy="3424238"/>
          </a:xfrm>
          <a:custGeom>
            <a:avLst/>
            <a:gdLst>
              <a:gd name="T0" fmla="*/ 0 w 5534"/>
              <a:gd name="T1" fmla="*/ 0 h 2666"/>
              <a:gd name="T2" fmla="*/ 2147483647 w 5534"/>
              <a:gd name="T3" fmla="*/ 2147483647 h 2666"/>
              <a:gd name="T4" fmla="*/ 2147483647 w 5534"/>
              <a:gd name="T5" fmla="*/ 2147483647 h 2666"/>
              <a:gd name="T6" fmla="*/ 2147483647 w 5534"/>
              <a:gd name="T7" fmla="*/ 2147483647 h 2666"/>
              <a:gd name="T8" fmla="*/ 2147483647 w 5534"/>
              <a:gd name="T9" fmla="*/ 2147483647 h 2666"/>
              <a:gd name="T10" fmla="*/ 2147483647 w 5534"/>
              <a:gd name="T11" fmla="*/ 2147483647 h 2666"/>
              <a:gd name="T12" fmla="*/ 2147483647 w 5534"/>
              <a:gd name="T13" fmla="*/ 2147483647 h 2666"/>
              <a:gd name="T14" fmla="*/ 2147483647 w 5534"/>
              <a:gd name="T15" fmla="*/ 2147483647 h 2666"/>
              <a:gd name="T16" fmla="*/ 2147483647 w 5534"/>
              <a:gd name="T17" fmla="*/ 2147483647 h 2666"/>
              <a:gd name="T18" fmla="*/ 2147483647 w 5534"/>
              <a:gd name="T19" fmla="*/ 2147483647 h 2666"/>
              <a:gd name="T20" fmla="*/ 2147483647 w 5534"/>
              <a:gd name="T21" fmla="*/ 2147483647 h 2666"/>
              <a:gd name="T22" fmla="*/ 2147483647 w 5534"/>
              <a:gd name="T23" fmla="*/ 2147483647 h 2666"/>
              <a:gd name="T24" fmla="*/ 2147483647 w 5534"/>
              <a:gd name="T25" fmla="*/ 2147483647 h 2666"/>
              <a:gd name="T26" fmla="*/ 2147483647 w 5534"/>
              <a:gd name="T27" fmla="*/ 2147483647 h 2666"/>
              <a:gd name="T28" fmla="*/ 2147483647 w 5534"/>
              <a:gd name="T29" fmla="*/ 2147483647 h 2666"/>
              <a:gd name="T30" fmla="*/ 2147483647 w 5534"/>
              <a:gd name="T31" fmla="*/ 2147483647 h 2666"/>
              <a:gd name="T32" fmla="*/ 2147483647 w 5534"/>
              <a:gd name="T33" fmla="*/ 2147483647 h 2666"/>
              <a:gd name="T34" fmla="*/ 2147483647 w 5534"/>
              <a:gd name="T35" fmla="*/ 2147483647 h 2666"/>
              <a:gd name="T36" fmla="*/ 2147483647 w 5534"/>
              <a:gd name="T37" fmla="*/ 2147483647 h 2666"/>
              <a:gd name="T38" fmla="*/ 2147483647 w 5534"/>
              <a:gd name="T39" fmla="*/ 2147483647 h 2666"/>
              <a:gd name="T40" fmla="*/ 2147483647 w 5534"/>
              <a:gd name="T41" fmla="*/ 2147483647 h 2666"/>
              <a:gd name="T42" fmla="*/ 2147483647 w 5534"/>
              <a:gd name="T43" fmla="*/ 2147483647 h 2666"/>
              <a:gd name="T44" fmla="*/ 2147483647 w 5534"/>
              <a:gd name="T45" fmla="*/ 2147483647 h 2666"/>
              <a:gd name="T46" fmla="*/ 2147483647 w 5534"/>
              <a:gd name="T47" fmla="*/ 2147483647 h 2666"/>
              <a:gd name="T48" fmla="*/ 2147483647 w 5534"/>
              <a:gd name="T49" fmla="*/ 2147483647 h 2666"/>
              <a:gd name="T50" fmla="*/ 2147483647 w 5534"/>
              <a:gd name="T51" fmla="*/ 2147483647 h 2666"/>
              <a:gd name="T52" fmla="*/ 2147483647 w 5534"/>
              <a:gd name="T53" fmla="*/ 2147483647 h 2666"/>
              <a:gd name="T54" fmla="*/ 2147483647 w 5534"/>
              <a:gd name="T55" fmla="*/ 2147483647 h 2666"/>
              <a:gd name="T56" fmla="*/ 2147483647 w 5534"/>
              <a:gd name="T57" fmla="*/ 2147483647 h 2666"/>
              <a:gd name="T58" fmla="*/ 2147483647 w 5534"/>
              <a:gd name="T59" fmla="*/ 2147483647 h 2666"/>
              <a:gd name="T60" fmla="*/ 2147483647 w 5534"/>
              <a:gd name="T61" fmla="*/ 2147483647 h 2666"/>
              <a:gd name="T62" fmla="*/ 2147483647 w 5534"/>
              <a:gd name="T63" fmla="*/ 2147483647 h 2666"/>
              <a:gd name="T64" fmla="*/ 2147483647 w 5534"/>
              <a:gd name="T65" fmla="*/ 2147483647 h 2666"/>
              <a:gd name="T66" fmla="*/ 2147483647 w 5534"/>
              <a:gd name="T67" fmla="*/ 2147483647 h 2666"/>
              <a:gd name="T68" fmla="*/ 2147483647 w 5534"/>
              <a:gd name="T69" fmla="*/ 2147483647 h 2666"/>
              <a:gd name="T70" fmla="*/ 2147483647 w 5534"/>
              <a:gd name="T71" fmla="*/ 2147483647 h 2666"/>
              <a:gd name="T72" fmla="*/ 2147483647 w 5534"/>
              <a:gd name="T73" fmla="*/ 2147483647 h 2666"/>
              <a:gd name="T74" fmla="*/ 2147483647 w 5534"/>
              <a:gd name="T75" fmla="*/ 2147483647 h 2666"/>
              <a:gd name="T76" fmla="*/ 2147483647 w 5534"/>
              <a:gd name="T77" fmla="*/ 2147483647 h 2666"/>
              <a:gd name="T78" fmla="*/ 2147483647 w 5534"/>
              <a:gd name="T79" fmla="*/ 2147483647 h 2666"/>
              <a:gd name="T80" fmla="*/ 2147483647 w 5534"/>
              <a:gd name="T81" fmla="*/ 2147483647 h 2666"/>
              <a:gd name="T82" fmla="*/ 2147483647 w 5534"/>
              <a:gd name="T83" fmla="*/ 2147483647 h 2666"/>
              <a:gd name="T84" fmla="*/ 2147483647 w 5534"/>
              <a:gd name="T85" fmla="*/ 2147483647 h 2666"/>
              <a:gd name="T86" fmla="*/ 2147483647 w 5534"/>
              <a:gd name="T87" fmla="*/ 2147483647 h 2666"/>
              <a:gd name="T88" fmla="*/ 2147483647 w 5534"/>
              <a:gd name="T89" fmla="*/ 2147483647 h 2666"/>
              <a:gd name="T90" fmla="*/ 2147483647 w 5534"/>
              <a:gd name="T91" fmla="*/ 2147483647 h 2666"/>
              <a:gd name="T92" fmla="*/ 2147483647 w 5534"/>
              <a:gd name="T93" fmla="*/ 2147483647 h 2666"/>
              <a:gd name="T94" fmla="*/ 2147483647 w 5534"/>
              <a:gd name="T95" fmla="*/ 2147483647 h 2666"/>
              <a:gd name="T96" fmla="*/ 2147483647 w 5534"/>
              <a:gd name="T97" fmla="*/ 2147483647 h 2666"/>
              <a:gd name="T98" fmla="*/ 2147483647 w 5534"/>
              <a:gd name="T99" fmla="*/ 2147483647 h 2666"/>
              <a:gd name="T100" fmla="*/ 2147483647 w 5534"/>
              <a:gd name="T101" fmla="*/ 2147483647 h 2666"/>
              <a:gd name="T102" fmla="*/ 2147483647 w 5534"/>
              <a:gd name="T103" fmla="*/ 2147483647 h 2666"/>
              <a:gd name="T104" fmla="*/ 2147483647 w 5534"/>
              <a:gd name="T105" fmla="*/ 2147483647 h 26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534"/>
              <a:gd name="T160" fmla="*/ 0 h 2666"/>
              <a:gd name="T161" fmla="*/ 5534 w 5534"/>
              <a:gd name="T162" fmla="*/ 2666 h 26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534" h="2666">
                <a:moveTo>
                  <a:pt x="0" y="0"/>
                </a:moveTo>
                <a:lnTo>
                  <a:pt x="106" y="176"/>
                </a:lnTo>
                <a:lnTo>
                  <a:pt x="213" y="311"/>
                </a:lnTo>
                <a:lnTo>
                  <a:pt x="319" y="425"/>
                </a:lnTo>
                <a:lnTo>
                  <a:pt x="426" y="525"/>
                </a:lnTo>
                <a:lnTo>
                  <a:pt x="532" y="615"/>
                </a:lnTo>
                <a:lnTo>
                  <a:pt x="638" y="699"/>
                </a:lnTo>
                <a:lnTo>
                  <a:pt x="745" y="776"/>
                </a:lnTo>
                <a:lnTo>
                  <a:pt x="851" y="849"/>
                </a:lnTo>
                <a:lnTo>
                  <a:pt x="958" y="918"/>
                </a:lnTo>
                <a:lnTo>
                  <a:pt x="1064" y="983"/>
                </a:lnTo>
                <a:lnTo>
                  <a:pt x="1171" y="1046"/>
                </a:lnTo>
                <a:lnTo>
                  <a:pt x="1277" y="1106"/>
                </a:lnTo>
                <a:lnTo>
                  <a:pt x="1383" y="1164"/>
                </a:lnTo>
                <a:lnTo>
                  <a:pt x="1490" y="1220"/>
                </a:lnTo>
                <a:lnTo>
                  <a:pt x="1596" y="1274"/>
                </a:lnTo>
                <a:lnTo>
                  <a:pt x="1703" y="1326"/>
                </a:lnTo>
                <a:lnTo>
                  <a:pt x="1809" y="1377"/>
                </a:lnTo>
                <a:lnTo>
                  <a:pt x="1915" y="1426"/>
                </a:lnTo>
                <a:lnTo>
                  <a:pt x="2022" y="1474"/>
                </a:lnTo>
                <a:lnTo>
                  <a:pt x="2128" y="1521"/>
                </a:lnTo>
                <a:lnTo>
                  <a:pt x="2235" y="1567"/>
                </a:lnTo>
                <a:lnTo>
                  <a:pt x="2341" y="1611"/>
                </a:lnTo>
                <a:lnTo>
                  <a:pt x="2448" y="1655"/>
                </a:lnTo>
                <a:lnTo>
                  <a:pt x="2554" y="1698"/>
                </a:lnTo>
                <a:lnTo>
                  <a:pt x="2660" y="1740"/>
                </a:lnTo>
                <a:lnTo>
                  <a:pt x="2767" y="1781"/>
                </a:lnTo>
                <a:lnTo>
                  <a:pt x="2873" y="1822"/>
                </a:lnTo>
                <a:lnTo>
                  <a:pt x="2980" y="1862"/>
                </a:lnTo>
                <a:lnTo>
                  <a:pt x="3086" y="1901"/>
                </a:lnTo>
                <a:lnTo>
                  <a:pt x="3192" y="1939"/>
                </a:lnTo>
                <a:lnTo>
                  <a:pt x="3299" y="1977"/>
                </a:lnTo>
                <a:lnTo>
                  <a:pt x="3405" y="2014"/>
                </a:lnTo>
                <a:lnTo>
                  <a:pt x="3512" y="2051"/>
                </a:lnTo>
                <a:lnTo>
                  <a:pt x="3618" y="2087"/>
                </a:lnTo>
                <a:lnTo>
                  <a:pt x="3725" y="2123"/>
                </a:lnTo>
                <a:lnTo>
                  <a:pt x="3831" y="2158"/>
                </a:lnTo>
                <a:lnTo>
                  <a:pt x="3937" y="2192"/>
                </a:lnTo>
                <a:lnTo>
                  <a:pt x="4044" y="2227"/>
                </a:lnTo>
                <a:lnTo>
                  <a:pt x="4150" y="2260"/>
                </a:lnTo>
                <a:lnTo>
                  <a:pt x="4257" y="2294"/>
                </a:lnTo>
                <a:lnTo>
                  <a:pt x="4363" y="2327"/>
                </a:lnTo>
                <a:lnTo>
                  <a:pt x="4469" y="2359"/>
                </a:lnTo>
                <a:lnTo>
                  <a:pt x="4576" y="2391"/>
                </a:lnTo>
                <a:lnTo>
                  <a:pt x="4682" y="2423"/>
                </a:lnTo>
                <a:lnTo>
                  <a:pt x="4789" y="2455"/>
                </a:lnTo>
                <a:lnTo>
                  <a:pt x="4895" y="2486"/>
                </a:lnTo>
                <a:lnTo>
                  <a:pt x="5002" y="2517"/>
                </a:lnTo>
                <a:lnTo>
                  <a:pt x="5108" y="2547"/>
                </a:lnTo>
                <a:lnTo>
                  <a:pt x="5214" y="2577"/>
                </a:lnTo>
                <a:lnTo>
                  <a:pt x="5321" y="2607"/>
                </a:lnTo>
                <a:lnTo>
                  <a:pt x="5427" y="2637"/>
                </a:lnTo>
                <a:lnTo>
                  <a:pt x="5534" y="2666"/>
                </a:lnTo>
              </a:path>
            </a:pathLst>
          </a:custGeom>
          <a:noFill/>
          <a:ln w="20701">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7" name="Freeform 46"/>
          <p:cNvSpPr>
            <a:spLocks noChangeAspect="1"/>
          </p:cNvSpPr>
          <p:nvPr/>
        </p:nvSpPr>
        <p:spPr bwMode="auto">
          <a:xfrm flipV="1">
            <a:off x="1265238" y="3095625"/>
            <a:ext cx="5792787" cy="2279650"/>
          </a:xfrm>
          <a:custGeom>
            <a:avLst/>
            <a:gdLst>
              <a:gd name="T0" fmla="*/ 0 w 5534"/>
              <a:gd name="T1" fmla="*/ 0 h 2666"/>
              <a:gd name="T2" fmla="*/ 2147483647 w 5534"/>
              <a:gd name="T3" fmla="*/ 2147483647 h 2666"/>
              <a:gd name="T4" fmla="*/ 2147483647 w 5534"/>
              <a:gd name="T5" fmla="*/ 2147483647 h 2666"/>
              <a:gd name="T6" fmla="*/ 2147483647 w 5534"/>
              <a:gd name="T7" fmla="*/ 2147483647 h 2666"/>
              <a:gd name="T8" fmla="*/ 2147483647 w 5534"/>
              <a:gd name="T9" fmla="*/ 2147483647 h 2666"/>
              <a:gd name="T10" fmla="*/ 2147483647 w 5534"/>
              <a:gd name="T11" fmla="*/ 2147483647 h 2666"/>
              <a:gd name="T12" fmla="*/ 2147483647 w 5534"/>
              <a:gd name="T13" fmla="*/ 2147483647 h 2666"/>
              <a:gd name="T14" fmla="*/ 2147483647 w 5534"/>
              <a:gd name="T15" fmla="*/ 2147483647 h 2666"/>
              <a:gd name="T16" fmla="*/ 2147483647 w 5534"/>
              <a:gd name="T17" fmla="*/ 2147483647 h 2666"/>
              <a:gd name="T18" fmla="*/ 2147483647 w 5534"/>
              <a:gd name="T19" fmla="*/ 2147483647 h 2666"/>
              <a:gd name="T20" fmla="*/ 2147483647 w 5534"/>
              <a:gd name="T21" fmla="*/ 2147483647 h 2666"/>
              <a:gd name="T22" fmla="*/ 2147483647 w 5534"/>
              <a:gd name="T23" fmla="*/ 2147483647 h 2666"/>
              <a:gd name="T24" fmla="*/ 2147483647 w 5534"/>
              <a:gd name="T25" fmla="*/ 2147483647 h 2666"/>
              <a:gd name="T26" fmla="*/ 2147483647 w 5534"/>
              <a:gd name="T27" fmla="*/ 2147483647 h 2666"/>
              <a:gd name="T28" fmla="*/ 2147483647 w 5534"/>
              <a:gd name="T29" fmla="*/ 2147483647 h 2666"/>
              <a:gd name="T30" fmla="*/ 2147483647 w 5534"/>
              <a:gd name="T31" fmla="*/ 2147483647 h 2666"/>
              <a:gd name="T32" fmla="*/ 2147483647 w 5534"/>
              <a:gd name="T33" fmla="*/ 2147483647 h 2666"/>
              <a:gd name="T34" fmla="*/ 2147483647 w 5534"/>
              <a:gd name="T35" fmla="*/ 2147483647 h 2666"/>
              <a:gd name="T36" fmla="*/ 2147483647 w 5534"/>
              <a:gd name="T37" fmla="*/ 2147483647 h 2666"/>
              <a:gd name="T38" fmla="*/ 2147483647 w 5534"/>
              <a:gd name="T39" fmla="*/ 2147483647 h 2666"/>
              <a:gd name="T40" fmla="*/ 2147483647 w 5534"/>
              <a:gd name="T41" fmla="*/ 2147483647 h 2666"/>
              <a:gd name="T42" fmla="*/ 2147483647 w 5534"/>
              <a:gd name="T43" fmla="*/ 2147483647 h 2666"/>
              <a:gd name="T44" fmla="*/ 2147483647 w 5534"/>
              <a:gd name="T45" fmla="*/ 2147483647 h 2666"/>
              <a:gd name="T46" fmla="*/ 2147483647 w 5534"/>
              <a:gd name="T47" fmla="*/ 2147483647 h 2666"/>
              <a:gd name="T48" fmla="*/ 2147483647 w 5534"/>
              <a:gd name="T49" fmla="*/ 2147483647 h 2666"/>
              <a:gd name="T50" fmla="*/ 2147483647 w 5534"/>
              <a:gd name="T51" fmla="*/ 2147483647 h 2666"/>
              <a:gd name="T52" fmla="*/ 2147483647 w 5534"/>
              <a:gd name="T53" fmla="*/ 2147483647 h 2666"/>
              <a:gd name="T54" fmla="*/ 2147483647 w 5534"/>
              <a:gd name="T55" fmla="*/ 2147483647 h 2666"/>
              <a:gd name="T56" fmla="*/ 2147483647 w 5534"/>
              <a:gd name="T57" fmla="*/ 2147483647 h 2666"/>
              <a:gd name="T58" fmla="*/ 2147483647 w 5534"/>
              <a:gd name="T59" fmla="*/ 2147483647 h 2666"/>
              <a:gd name="T60" fmla="*/ 2147483647 w 5534"/>
              <a:gd name="T61" fmla="*/ 2147483647 h 2666"/>
              <a:gd name="T62" fmla="*/ 2147483647 w 5534"/>
              <a:gd name="T63" fmla="*/ 2147483647 h 2666"/>
              <a:gd name="T64" fmla="*/ 2147483647 w 5534"/>
              <a:gd name="T65" fmla="*/ 2147483647 h 2666"/>
              <a:gd name="T66" fmla="*/ 2147483647 w 5534"/>
              <a:gd name="T67" fmla="*/ 2147483647 h 2666"/>
              <a:gd name="T68" fmla="*/ 2147483647 w 5534"/>
              <a:gd name="T69" fmla="*/ 2147483647 h 2666"/>
              <a:gd name="T70" fmla="*/ 2147483647 w 5534"/>
              <a:gd name="T71" fmla="*/ 2147483647 h 2666"/>
              <a:gd name="T72" fmla="*/ 2147483647 w 5534"/>
              <a:gd name="T73" fmla="*/ 2147483647 h 2666"/>
              <a:gd name="T74" fmla="*/ 2147483647 w 5534"/>
              <a:gd name="T75" fmla="*/ 2147483647 h 2666"/>
              <a:gd name="T76" fmla="*/ 2147483647 w 5534"/>
              <a:gd name="T77" fmla="*/ 2147483647 h 2666"/>
              <a:gd name="T78" fmla="*/ 2147483647 w 5534"/>
              <a:gd name="T79" fmla="*/ 2147483647 h 2666"/>
              <a:gd name="T80" fmla="*/ 2147483647 w 5534"/>
              <a:gd name="T81" fmla="*/ 2147483647 h 2666"/>
              <a:gd name="T82" fmla="*/ 2147483647 w 5534"/>
              <a:gd name="T83" fmla="*/ 2147483647 h 2666"/>
              <a:gd name="T84" fmla="*/ 2147483647 w 5534"/>
              <a:gd name="T85" fmla="*/ 2147483647 h 2666"/>
              <a:gd name="T86" fmla="*/ 2147483647 w 5534"/>
              <a:gd name="T87" fmla="*/ 2147483647 h 2666"/>
              <a:gd name="T88" fmla="*/ 2147483647 w 5534"/>
              <a:gd name="T89" fmla="*/ 2147483647 h 2666"/>
              <a:gd name="T90" fmla="*/ 2147483647 w 5534"/>
              <a:gd name="T91" fmla="*/ 2147483647 h 2666"/>
              <a:gd name="T92" fmla="*/ 2147483647 w 5534"/>
              <a:gd name="T93" fmla="*/ 2147483647 h 2666"/>
              <a:gd name="T94" fmla="*/ 2147483647 w 5534"/>
              <a:gd name="T95" fmla="*/ 2147483647 h 2666"/>
              <a:gd name="T96" fmla="*/ 2147483647 w 5534"/>
              <a:gd name="T97" fmla="*/ 2147483647 h 2666"/>
              <a:gd name="T98" fmla="*/ 2147483647 w 5534"/>
              <a:gd name="T99" fmla="*/ 2147483647 h 2666"/>
              <a:gd name="T100" fmla="*/ 2147483647 w 5534"/>
              <a:gd name="T101" fmla="*/ 2147483647 h 2666"/>
              <a:gd name="T102" fmla="*/ 2147483647 w 5534"/>
              <a:gd name="T103" fmla="*/ 2147483647 h 2666"/>
              <a:gd name="T104" fmla="*/ 2147483647 w 5534"/>
              <a:gd name="T105" fmla="*/ 2147483647 h 26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534"/>
              <a:gd name="T160" fmla="*/ 0 h 2666"/>
              <a:gd name="T161" fmla="*/ 5534 w 5534"/>
              <a:gd name="T162" fmla="*/ 2666 h 26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534" h="2666">
                <a:moveTo>
                  <a:pt x="0" y="0"/>
                </a:moveTo>
                <a:lnTo>
                  <a:pt x="106" y="176"/>
                </a:lnTo>
                <a:lnTo>
                  <a:pt x="213" y="311"/>
                </a:lnTo>
                <a:lnTo>
                  <a:pt x="319" y="425"/>
                </a:lnTo>
                <a:lnTo>
                  <a:pt x="426" y="525"/>
                </a:lnTo>
                <a:lnTo>
                  <a:pt x="532" y="615"/>
                </a:lnTo>
                <a:lnTo>
                  <a:pt x="638" y="699"/>
                </a:lnTo>
                <a:lnTo>
                  <a:pt x="745" y="776"/>
                </a:lnTo>
                <a:lnTo>
                  <a:pt x="851" y="849"/>
                </a:lnTo>
                <a:lnTo>
                  <a:pt x="958" y="918"/>
                </a:lnTo>
                <a:lnTo>
                  <a:pt x="1064" y="983"/>
                </a:lnTo>
                <a:lnTo>
                  <a:pt x="1171" y="1046"/>
                </a:lnTo>
                <a:lnTo>
                  <a:pt x="1277" y="1106"/>
                </a:lnTo>
                <a:lnTo>
                  <a:pt x="1383" y="1164"/>
                </a:lnTo>
                <a:lnTo>
                  <a:pt x="1490" y="1220"/>
                </a:lnTo>
                <a:lnTo>
                  <a:pt x="1596" y="1274"/>
                </a:lnTo>
                <a:lnTo>
                  <a:pt x="1703" y="1326"/>
                </a:lnTo>
                <a:lnTo>
                  <a:pt x="1809" y="1377"/>
                </a:lnTo>
                <a:lnTo>
                  <a:pt x="1915" y="1426"/>
                </a:lnTo>
                <a:lnTo>
                  <a:pt x="2022" y="1474"/>
                </a:lnTo>
                <a:lnTo>
                  <a:pt x="2128" y="1521"/>
                </a:lnTo>
                <a:lnTo>
                  <a:pt x="2235" y="1567"/>
                </a:lnTo>
                <a:lnTo>
                  <a:pt x="2341" y="1611"/>
                </a:lnTo>
                <a:lnTo>
                  <a:pt x="2448" y="1655"/>
                </a:lnTo>
                <a:lnTo>
                  <a:pt x="2554" y="1698"/>
                </a:lnTo>
                <a:lnTo>
                  <a:pt x="2660" y="1740"/>
                </a:lnTo>
                <a:lnTo>
                  <a:pt x="2767" y="1781"/>
                </a:lnTo>
                <a:lnTo>
                  <a:pt x="2873" y="1822"/>
                </a:lnTo>
                <a:lnTo>
                  <a:pt x="2980" y="1862"/>
                </a:lnTo>
                <a:lnTo>
                  <a:pt x="3086" y="1901"/>
                </a:lnTo>
                <a:lnTo>
                  <a:pt x="3192" y="1939"/>
                </a:lnTo>
                <a:lnTo>
                  <a:pt x="3299" y="1977"/>
                </a:lnTo>
                <a:lnTo>
                  <a:pt x="3405" y="2014"/>
                </a:lnTo>
                <a:lnTo>
                  <a:pt x="3512" y="2051"/>
                </a:lnTo>
                <a:lnTo>
                  <a:pt x="3618" y="2087"/>
                </a:lnTo>
                <a:lnTo>
                  <a:pt x="3725" y="2123"/>
                </a:lnTo>
                <a:lnTo>
                  <a:pt x="3831" y="2158"/>
                </a:lnTo>
                <a:lnTo>
                  <a:pt x="3937" y="2192"/>
                </a:lnTo>
                <a:lnTo>
                  <a:pt x="4044" y="2227"/>
                </a:lnTo>
                <a:lnTo>
                  <a:pt x="4150" y="2260"/>
                </a:lnTo>
                <a:lnTo>
                  <a:pt x="4257" y="2294"/>
                </a:lnTo>
                <a:lnTo>
                  <a:pt x="4363" y="2327"/>
                </a:lnTo>
                <a:lnTo>
                  <a:pt x="4469" y="2359"/>
                </a:lnTo>
                <a:lnTo>
                  <a:pt x="4576" y="2391"/>
                </a:lnTo>
                <a:lnTo>
                  <a:pt x="4682" y="2423"/>
                </a:lnTo>
                <a:lnTo>
                  <a:pt x="4789" y="2455"/>
                </a:lnTo>
                <a:lnTo>
                  <a:pt x="4895" y="2486"/>
                </a:lnTo>
                <a:lnTo>
                  <a:pt x="5002" y="2517"/>
                </a:lnTo>
                <a:lnTo>
                  <a:pt x="5108" y="2547"/>
                </a:lnTo>
                <a:lnTo>
                  <a:pt x="5214" y="2577"/>
                </a:lnTo>
                <a:lnTo>
                  <a:pt x="5321" y="2607"/>
                </a:lnTo>
                <a:lnTo>
                  <a:pt x="5427" y="2637"/>
                </a:lnTo>
                <a:lnTo>
                  <a:pt x="5534" y="2666"/>
                </a:lnTo>
              </a:path>
            </a:pathLst>
          </a:custGeom>
          <a:noFill/>
          <a:ln w="20701">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8" name="Freeform 47"/>
          <p:cNvSpPr>
            <a:spLocks noChangeAspect="1"/>
          </p:cNvSpPr>
          <p:nvPr/>
        </p:nvSpPr>
        <p:spPr bwMode="auto">
          <a:xfrm flipV="1">
            <a:off x="1203325" y="2416175"/>
            <a:ext cx="5673725" cy="2771775"/>
          </a:xfrm>
          <a:custGeom>
            <a:avLst/>
            <a:gdLst>
              <a:gd name="T0" fmla="*/ 0 w 5534"/>
              <a:gd name="T1" fmla="*/ 0 h 2666"/>
              <a:gd name="T2" fmla="*/ 2147483647 w 5534"/>
              <a:gd name="T3" fmla="*/ 2147483647 h 2666"/>
              <a:gd name="T4" fmla="*/ 2147483647 w 5534"/>
              <a:gd name="T5" fmla="*/ 2147483647 h 2666"/>
              <a:gd name="T6" fmla="*/ 2147483647 w 5534"/>
              <a:gd name="T7" fmla="*/ 2147483647 h 2666"/>
              <a:gd name="T8" fmla="*/ 2147483647 w 5534"/>
              <a:gd name="T9" fmla="*/ 2147483647 h 2666"/>
              <a:gd name="T10" fmla="*/ 2147483647 w 5534"/>
              <a:gd name="T11" fmla="*/ 2147483647 h 2666"/>
              <a:gd name="T12" fmla="*/ 2147483647 w 5534"/>
              <a:gd name="T13" fmla="*/ 2147483647 h 2666"/>
              <a:gd name="T14" fmla="*/ 2147483647 w 5534"/>
              <a:gd name="T15" fmla="*/ 2147483647 h 2666"/>
              <a:gd name="T16" fmla="*/ 2147483647 w 5534"/>
              <a:gd name="T17" fmla="*/ 2147483647 h 2666"/>
              <a:gd name="T18" fmla="*/ 2147483647 w 5534"/>
              <a:gd name="T19" fmla="*/ 2147483647 h 2666"/>
              <a:gd name="T20" fmla="*/ 2147483647 w 5534"/>
              <a:gd name="T21" fmla="*/ 2147483647 h 2666"/>
              <a:gd name="T22" fmla="*/ 2147483647 w 5534"/>
              <a:gd name="T23" fmla="*/ 2147483647 h 2666"/>
              <a:gd name="T24" fmla="*/ 2147483647 w 5534"/>
              <a:gd name="T25" fmla="*/ 2147483647 h 2666"/>
              <a:gd name="T26" fmla="*/ 2147483647 w 5534"/>
              <a:gd name="T27" fmla="*/ 2147483647 h 2666"/>
              <a:gd name="T28" fmla="*/ 2147483647 w 5534"/>
              <a:gd name="T29" fmla="*/ 2147483647 h 2666"/>
              <a:gd name="T30" fmla="*/ 2147483647 w 5534"/>
              <a:gd name="T31" fmla="*/ 2147483647 h 2666"/>
              <a:gd name="T32" fmla="*/ 2147483647 w 5534"/>
              <a:gd name="T33" fmla="*/ 2147483647 h 2666"/>
              <a:gd name="T34" fmla="*/ 2147483647 w 5534"/>
              <a:gd name="T35" fmla="*/ 2147483647 h 2666"/>
              <a:gd name="T36" fmla="*/ 2147483647 w 5534"/>
              <a:gd name="T37" fmla="*/ 2147483647 h 2666"/>
              <a:gd name="T38" fmla="*/ 2147483647 w 5534"/>
              <a:gd name="T39" fmla="*/ 2147483647 h 2666"/>
              <a:gd name="T40" fmla="*/ 2147483647 w 5534"/>
              <a:gd name="T41" fmla="*/ 2147483647 h 2666"/>
              <a:gd name="T42" fmla="*/ 2147483647 w 5534"/>
              <a:gd name="T43" fmla="*/ 2147483647 h 2666"/>
              <a:gd name="T44" fmla="*/ 2147483647 w 5534"/>
              <a:gd name="T45" fmla="*/ 2147483647 h 2666"/>
              <a:gd name="T46" fmla="*/ 2147483647 w 5534"/>
              <a:gd name="T47" fmla="*/ 2147483647 h 2666"/>
              <a:gd name="T48" fmla="*/ 2147483647 w 5534"/>
              <a:gd name="T49" fmla="*/ 2147483647 h 2666"/>
              <a:gd name="T50" fmla="*/ 2147483647 w 5534"/>
              <a:gd name="T51" fmla="*/ 2147483647 h 2666"/>
              <a:gd name="T52" fmla="*/ 2147483647 w 5534"/>
              <a:gd name="T53" fmla="*/ 2147483647 h 2666"/>
              <a:gd name="T54" fmla="*/ 2147483647 w 5534"/>
              <a:gd name="T55" fmla="*/ 2147483647 h 2666"/>
              <a:gd name="T56" fmla="*/ 2147483647 w 5534"/>
              <a:gd name="T57" fmla="*/ 2147483647 h 2666"/>
              <a:gd name="T58" fmla="*/ 2147483647 w 5534"/>
              <a:gd name="T59" fmla="*/ 2147483647 h 2666"/>
              <a:gd name="T60" fmla="*/ 2147483647 w 5534"/>
              <a:gd name="T61" fmla="*/ 2147483647 h 2666"/>
              <a:gd name="T62" fmla="*/ 2147483647 w 5534"/>
              <a:gd name="T63" fmla="*/ 2147483647 h 2666"/>
              <a:gd name="T64" fmla="*/ 2147483647 w 5534"/>
              <a:gd name="T65" fmla="*/ 2147483647 h 2666"/>
              <a:gd name="T66" fmla="*/ 2147483647 w 5534"/>
              <a:gd name="T67" fmla="*/ 2147483647 h 2666"/>
              <a:gd name="T68" fmla="*/ 2147483647 w 5534"/>
              <a:gd name="T69" fmla="*/ 2147483647 h 2666"/>
              <a:gd name="T70" fmla="*/ 2147483647 w 5534"/>
              <a:gd name="T71" fmla="*/ 2147483647 h 2666"/>
              <a:gd name="T72" fmla="*/ 2147483647 w 5534"/>
              <a:gd name="T73" fmla="*/ 2147483647 h 2666"/>
              <a:gd name="T74" fmla="*/ 2147483647 w 5534"/>
              <a:gd name="T75" fmla="*/ 2147483647 h 2666"/>
              <a:gd name="T76" fmla="*/ 2147483647 w 5534"/>
              <a:gd name="T77" fmla="*/ 2147483647 h 2666"/>
              <a:gd name="T78" fmla="*/ 2147483647 w 5534"/>
              <a:gd name="T79" fmla="*/ 2147483647 h 2666"/>
              <a:gd name="T80" fmla="*/ 2147483647 w 5534"/>
              <a:gd name="T81" fmla="*/ 2147483647 h 2666"/>
              <a:gd name="T82" fmla="*/ 2147483647 w 5534"/>
              <a:gd name="T83" fmla="*/ 2147483647 h 2666"/>
              <a:gd name="T84" fmla="*/ 2147483647 w 5534"/>
              <a:gd name="T85" fmla="*/ 2147483647 h 2666"/>
              <a:gd name="T86" fmla="*/ 2147483647 w 5534"/>
              <a:gd name="T87" fmla="*/ 2147483647 h 2666"/>
              <a:gd name="T88" fmla="*/ 2147483647 w 5534"/>
              <a:gd name="T89" fmla="*/ 2147483647 h 2666"/>
              <a:gd name="T90" fmla="*/ 2147483647 w 5534"/>
              <a:gd name="T91" fmla="*/ 2147483647 h 2666"/>
              <a:gd name="T92" fmla="*/ 2147483647 w 5534"/>
              <a:gd name="T93" fmla="*/ 2147483647 h 2666"/>
              <a:gd name="T94" fmla="*/ 2147483647 w 5534"/>
              <a:gd name="T95" fmla="*/ 2147483647 h 2666"/>
              <a:gd name="T96" fmla="*/ 2147483647 w 5534"/>
              <a:gd name="T97" fmla="*/ 2147483647 h 2666"/>
              <a:gd name="T98" fmla="*/ 2147483647 w 5534"/>
              <a:gd name="T99" fmla="*/ 2147483647 h 2666"/>
              <a:gd name="T100" fmla="*/ 2147483647 w 5534"/>
              <a:gd name="T101" fmla="*/ 2147483647 h 2666"/>
              <a:gd name="T102" fmla="*/ 2147483647 w 5534"/>
              <a:gd name="T103" fmla="*/ 2147483647 h 2666"/>
              <a:gd name="T104" fmla="*/ 2147483647 w 5534"/>
              <a:gd name="T105" fmla="*/ 2147483647 h 26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534"/>
              <a:gd name="T160" fmla="*/ 0 h 2666"/>
              <a:gd name="T161" fmla="*/ 5534 w 5534"/>
              <a:gd name="T162" fmla="*/ 2666 h 26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534" h="2666">
                <a:moveTo>
                  <a:pt x="0" y="0"/>
                </a:moveTo>
                <a:lnTo>
                  <a:pt x="106" y="176"/>
                </a:lnTo>
                <a:lnTo>
                  <a:pt x="213" y="311"/>
                </a:lnTo>
                <a:lnTo>
                  <a:pt x="319" y="425"/>
                </a:lnTo>
                <a:lnTo>
                  <a:pt x="426" y="525"/>
                </a:lnTo>
                <a:lnTo>
                  <a:pt x="532" y="615"/>
                </a:lnTo>
                <a:lnTo>
                  <a:pt x="638" y="699"/>
                </a:lnTo>
                <a:lnTo>
                  <a:pt x="745" y="776"/>
                </a:lnTo>
                <a:lnTo>
                  <a:pt x="851" y="849"/>
                </a:lnTo>
                <a:lnTo>
                  <a:pt x="958" y="918"/>
                </a:lnTo>
                <a:lnTo>
                  <a:pt x="1064" y="983"/>
                </a:lnTo>
                <a:lnTo>
                  <a:pt x="1171" y="1046"/>
                </a:lnTo>
                <a:lnTo>
                  <a:pt x="1277" y="1106"/>
                </a:lnTo>
                <a:lnTo>
                  <a:pt x="1383" y="1164"/>
                </a:lnTo>
                <a:lnTo>
                  <a:pt x="1490" y="1220"/>
                </a:lnTo>
                <a:lnTo>
                  <a:pt x="1596" y="1274"/>
                </a:lnTo>
                <a:lnTo>
                  <a:pt x="1703" y="1326"/>
                </a:lnTo>
                <a:lnTo>
                  <a:pt x="1809" y="1377"/>
                </a:lnTo>
                <a:lnTo>
                  <a:pt x="1915" y="1426"/>
                </a:lnTo>
                <a:lnTo>
                  <a:pt x="2022" y="1474"/>
                </a:lnTo>
                <a:lnTo>
                  <a:pt x="2128" y="1521"/>
                </a:lnTo>
                <a:lnTo>
                  <a:pt x="2235" y="1567"/>
                </a:lnTo>
                <a:lnTo>
                  <a:pt x="2341" y="1611"/>
                </a:lnTo>
                <a:lnTo>
                  <a:pt x="2448" y="1655"/>
                </a:lnTo>
                <a:lnTo>
                  <a:pt x="2554" y="1698"/>
                </a:lnTo>
                <a:lnTo>
                  <a:pt x="2660" y="1740"/>
                </a:lnTo>
                <a:lnTo>
                  <a:pt x="2767" y="1781"/>
                </a:lnTo>
                <a:lnTo>
                  <a:pt x="2873" y="1822"/>
                </a:lnTo>
                <a:lnTo>
                  <a:pt x="2980" y="1862"/>
                </a:lnTo>
                <a:lnTo>
                  <a:pt x="3086" y="1901"/>
                </a:lnTo>
                <a:lnTo>
                  <a:pt x="3192" y="1939"/>
                </a:lnTo>
                <a:lnTo>
                  <a:pt x="3299" y="1977"/>
                </a:lnTo>
                <a:lnTo>
                  <a:pt x="3405" y="2014"/>
                </a:lnTo>
                <a:lnTo>
                  <a:pt x="3512" y="2051"/>
                </a:lnTo>
                <a:lnTo>
                  <a:pt x="3618" y="2087"/>
                </a:lnTo>
                <a:lnTo>
                  <a:pt x="3725" y="2123"/>
                </a:lnTo>
                <a:lnTo>
                  <a:pt x="3831" y="2158"/>
                </a:lnTo>
                <a:lnTo>
                  <a:pt x="3937" y="2192"/>
                </a:lnTo>
                <a:lnTo>
                  <a:pt x="4044" y="2227"/>
                </a:lnTo>
                <a:lnTo>
                  <a:pt x="4150" y="2260"/>
                </a:lnTo>
                <a:lnTo>
                  <a:pt x="4257" y="2294"/>
                </a:lnTo>
                <a:lnTo>
                  <a:pt x="4363" y="2327"/>
                </a:lnTo>
                <a:lnTo>
                  <a:pt x="4469" y="2359"/>
                </a:lnTo>
                <a:lnTo>
                  <a:pt x="4576" y="2391"/>
                </a:lnTo>
                <a:lnTo>
                  <a:pt x="4682" y="2423"/>
                </a:lnTo>
                <a:lnTo>
                  <a:pt x="4789" y="2455"/>
                </a:lnTo>
                <a:lnTo>
                  <a:pt x="4895" y="2486"/>
                </a:lnTo>
                <a:lnTo>
                  <a:pt x="5002" y="2517"/>
                </a:lnTo>
                <a:lnTo>
                  <a:pt x="5108" y="2547"/>
                </a:lnTo>
                <a:lnTo>
                  <a:pt x="5214" y="2577"/>
                </a:lnTo>
                <a:lnTo>
                  <a:pt x="5321" y="2607"/>
                </a:lnTo>
                <a:lnTo>
                  <a:pt x="5427" y="2637"/>
                </a:lnTo>
                <a:lnTo>
                  <a:pt x="5534" y="2666"/>
                </a:lnTo>
              </a:path>
            </a:pathLst>
          </a:custGeom>
          <a:noFill/>
          <a:ln w="42926">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09" name="Line 48"/>
          <p:cNvSpPr>
            <a:spLocks noChangeAspect="1" noChangeShapeType="1"/>
          </p:cNvSpPr>
          <p:nvPr/>
        </p:nvSpPr>
        <p:spPr bwMode="auto">
          <a:xfrm flipH="1">
            <a:off x="1614488" y="4203700"/>
            <a:ext cx="11112" cy="773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10" name="Line 49"/>
          <p:cNvSpPr>
            <a:spLocks noChangeAspect="1" noChangeShapeType="1"/>
          </p:cNvSpPr>
          <p:nvPr/>
        </p:nvSpPr>
        <p:spPr bwMode="auto">
          <a:xfrm>
            <a:off x="3673475" y="2771775"/>
            <a:ext cx="0" cy="2897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11" name="Line 50"/>
          <p:cNvSpPr>
            <a:spLocks noChangeAspect="1" noChangeShapeType="1"/>
          </p:cNvSpPr>
          <p:nvPr/>
        </p:nvSpPr>
        <p:spPr bwMode="auto">
          <a:xfrm>
            <a:off x="3673475" y="3473450"/>
            <a:ext cx="0" cy="2195513"/>
          </a:xfrm>
          <a:prstGeom prst="line">
            <a:avLst/>
          </a:prstGeom>
          <a:noFill/>
          <a:ln w="38100">
            <a:solidFill>
              <a:schemeClr val="tx1"/>
            </a:solidFill>
            <a:round/>
            <a:headEnd type="triangle" w="lg"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41012" name="Line 51"/>
          <p:cNvSpPr>
            <a:spLocks noChangeAspect="1" noChangeShapeType="1"/>
          </p:cNvSpPr>
          <p:nvPr/>
        </p:nvSpPr>
        <p:spPr bwMode="auto">
          <a:xfrm flipH="1">
            <a:off x="1065213" y="3473450"/>
            <a:ext cx="2608262" cy="0"/>
          </a:xfrm>
          <a:prstGeom prst="line">
            <a:avLst/>
          </a:prstGeom>
          <a:noFill/>
          <a:ln w="38100">
            <a:solidFill>
              <a:schemeClr val="tx1"/>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1013" name="Line 52"/>
          <p:cNvSpPr>
            <a:spLocks noChangeAspect="1" noChangeShapeType="1"/>
          </p:cNvSpPr>
          <p:nvPr/>
        </p:nvSpPr>
        <p:spPr bwMode="auto">
          <a:xfrm>
            <a:off x="5387975" y="2014538"/>
            <a:ext cx="0" cy="14843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014" name="Rectangle 53"/>
          <p:cNvSpPr>
            <a:spLocks noChangeAspect="1" noChangeArrowheads="1"/>
          </p:cNvSpPr>
          <p:nvPr/>
        </p:nvSpPr>
        <p:spPr bwMode="auto">
          <a:xfrm>
            <a:off x="5718175" y="3417888"/>
            <a:ext cx="3121025"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15" name="AutoShape 54"/>
          <p:cNvSpPr>
            <a:spLocks noChangeAspect="1" noChangeArrowheads="1"/>
          </p:cNvSpPr>
          <p:nvPr/>
        </p:nvSpPr>
        <p:spPr bwMode="auto">
          <a:xfrm>
            <a:off x="5940425" y="3606800"/>
            <a:ext cx="123825" cy="134938"/>
          </a:xfrm>
          <a:prstGeom prst="diamond">
            <a:avLst/>
          </a:prstGeom>
          <a:solidFill>
            <a:srgbClr val="333399"/>
          </a:solidFill>
          <a:ln w="9525">
            <a:solidFill>
              <a:schemeClr val="tx1"/>
            </a:solidFill>
            <a:miter lim="800000"/>
            <a:headEnd/>
            <a:tailEnd/>
          </a:ln>
        </p:spPr>
        <p:txBody>
          <a:bodyPr wrap="none" anchor="ctr"/>
          <a:lstStyle/>
          <a:p>
            <a:endParaRPr lang="en-US"/>
          </a:p>
        </p:txBody>
      </p:sp>
      <p:sp>
        <p:nvSpPr>
          <p:cNvPr id="41016" name="Line 55"/>
          <p:cNvSpPr>
            <a:spLocks noChangeAspect="1" noChangeShapeType="1"/>
          </p:cNvSpPr>
          <p:nvPr/>
        </p:nvSpPr>
        <p:spPr bwMode="auto">
          <a:xfrm>
            <a:off x="5830888" y="4197350"/>
            <a:ext cx="355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7" name="Line 56"/>
          <p:cNvSpPr>
            <a:spLocks noChangeAspect="1" noChangeShapeType="1"/>
          </p:cNvSpPr>
          <p:nvPr/>
        </p:nvSpPr>
        <p:spPr bwMode="auto">
          <a:xfrm>
            <a:off x="5826125" y="4706938"/>
            <a:ext cx="355600"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Text Box 57"/>
          <p:cNvSpPr txBox="1">
            <a:spLocks noChangeAspect="1" noChangeArrowheads="1"/>
          </p:cNvSpPr>
          <p:nvPr/>
        </p:nvSpPr>
        <p:spPr bwMode="auto">
          <a:xfrm>
            <a:off x="6248400" y="3521075"/>
            <a:ext cx="1741488"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r>
              <a:rPr lang="en-US" sz="1400" b="0">
                <a:solidFill>
                  <a:srgbClr val="000000"/>
                </a:solidFill>
              </a:rPr>
              <a:t>Historical data point</a:t>
            </a:r>
          </a:p>
        </p:txBody>
      </p:sp>
      <p:sp>
        <p:nvSpPr>
          <p:cNvPr id="41019" name="Text Box 58"/>
          <p:cNvSpPr txBox="1">
            <a:spLocks noChangeAspect="1" noChangeArrowheads="1"/>
          </p:cNvSpPr>
          <p:nvPr/>
        </p:nvSpPr>
        <p:spPr bwMode="auto">
          <a:xfrm>
            <a:off x="6243638" y="4043363"/>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r>
              <a:rPr lang="en-US" sz="1400" b="0">
                <a:solidFill>
                  <a:srgbClr val="000000"/>
                </a:solidFill>
              </a:rPr>
              <a:t>Cost estimating relationship</a:t>
            </a:r>
          </a:p>
        </p:txBody>
      </p:sp>
      <p:sp>
        <p:nvSpPr>
          <p:cNvPr id="41020" name="Text Box 59"/>
          <p:cNvSpPr txBox="1">
            <a:spLocks noChangeAspect="1" noChangeArrowheads="1"/>
          </p:cNvSpPr>
          <p:nvPr/>
        </p:nvSpPr>
        <p:spPr bwMode="auto">
          <a:xfrm>
            <a:off x="6243638" y="4570413"/>
            <a:ext cx="2595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993300"/>
                </a:solidFill>
                <a:latin typeface="Arial" charset="0"/>
              </a:defRPr>
            </a:lvl1pPr>
            <a:lvl2pPr marL="742950" indent="-285750" eaLnBrk="0" hangingPunct="0">
              <a:defRPr sz="2400" b="1">
                <a:solidFill>
                  <a:srgbClr val="993300"/>
                </a:solidFill>
                <a:latin typeface="Arial" charset="0"/>
              </a:defRPr>
            </a:lvl2pPr>
            <a:lvl3pPr marL="1143000" indent="-228600" eaLnBrk="0" hangingPunct="0">
              <a:defRPr sz="2400" b="1">
                <a:solidFill>
                  <a:srgbClr val="993300"/>
                </a:solidFill>
                <a:latin typeface="Arial" charset="0"/>
              </a:defRPr>
            </a:lvl3pPr>
            <a:lvl4pPr marL="1600200" indent="-228600" eaLnBrk="0" hangingPunct="0">
              <a:defRPr sz="2400" b="1">
                <a:solidFill>
                  <a:srgbClr val="993300"/>
                </a:solidFill>
                <a:latin typeface="Arial" charset="0"/>
              </a:defRPr>
            </a:lvl4pPr>
            <a:lvl5pPr marL="2057400" indent="-228600" eaLnBrk="0" hangingPunct="0">
              <a:defRPr sz="2400" b="1">
                <a:solidFill>
                  <a:srgbClr val="993300"/>
                </a:solidFill>
                <a:latin typeface="Arial" charset="0"/>
              </a:defRPr>
            </a:lvl5pPr>
            <a:lvl6pPr marL="2514600" indent="-228600" eaLnBrk="0" fontAlgn="base" hangingPunct="0">
              <a:spcBef>
                <a:spcPct val="0"/>
              </a:spcBef>
              <a:spcAft>
                <a:spcPct val="0"/>
              </a:spcAft>
              <a:defRPr sz="2400" b="1">
                <a:solidFill>
                  <a:srgbClr val="993300"/>
                </a:solidFill>
                <a:latin typeface="Arial" charset="0"/>
              </a:defRPr>
            </a:lvl6pPr>
            <a:lvl7pPr marL="2971800" indent="-228600" eaLnBrk="0" fontAlgn="base" hangingPunct="0">
              <a:spcBef>
                <a:spcPct val="0"/>
              </a:spcBef>
              <a:spcAft>
                <a:spcPct val="0"/>
              </a:spcAft>
              <a:defRPr sz="2400" b="1">
                <a:solidFill>
                  <a:srgbClr val="993300"/>
                </a:solidFill>
                <a:latin typeface="Arial" charset="0"/>
              </a:defRPr>
            </a:lvl7pPr>
            <a:lvl8pPr marL="3429000" indent="-228600" eaLnBrk="0" fontAlgn="base" hangingPunct="0">
              <a:spcBef>
                <a:spcPct val="0"/>
              </a:spcBef>
              <a:spcAft>
                <a:spcPct val="0"/>
              </a:spcAft>
              <a:defRPr sz="2400" b="1">
                <a:solidFill>
                  <a:srgbClr val="993300"/>
                </a:solidFill>
                <a:latin typeface="Arial" charset="0"/>
              </a:defRPr>
            </a:lvl8pPr>
            <a:lvl9pPr marL="3886200" indent="-228600" eaLnBrk="0" fontAlgn="base" hangingPunct="0">
              <a:spcBef>
                <a:spcPct val="0"/>
              </a:spcBef>
              <a:spcAft>
                <a:spcPct val="0"/>
              </a:spcAft>
              <a:defRPr sz="2400" b="1">
                <a:solidFill>
                  <a:srgbClr val="993300"/>
                </a:solidFill>
                <a:latin typeface="Arial" charset="0"/>
              </a:defRPr>
            </a:lvl9pPr>
          </a:lstStyle>
          <a:p>
            <a:r>
              <a:rPr lang="en-US" sz="1400" b="0">
                <a:solidFill>
                  <a:srgbClr val="000000"/>
                </a:solidFill>
              </a:rPr>
              <a:t>Standard percent error bounds</a:t>
            </a:r>
          </a:p>
        </p:txBody>
      </p:sp>
      <p:sp>
        <p:nvSpPr>
          <p:cNvPr id="41021" name="Freeform 60"/>
          <p:cNvSpPr>
            <a:spLocks noChangeAspect="1"/>
          </p:cNvSpPr>
          <p:nvPr/>
        </p:nvSpPr>
        <p:spPr bwMode="auto">
          <a:xfrm>
            <a:off x="3684588" y="2776538"/>
            <a:ext cx="430212" cy="1216025"/>
          </a:xfrm>
          <a:custGeom>
            <a:avLst/>
            <a:gdLst>
              <a:gd name="T0" fmla="*/ 0 w 172"/>
              <a:gd name="T1" fmla="*/ 2147483647 h 877"/>
              <a:gd name="T2" fmla="*/ 2147483647 w 172"/>
              <a:gd name="T3" fmla="*/ 2147483647 h 877"/>
              <a:gd name="T4" fmla="*/ 2147483647 w 172"/>
              <a:gd name="T5" fmla="*/ 2147483647 h 877"/>
              <a:gd name="T6" fmla="*/ 2147483647 w 172"/>
              <a:gd name="T7" fmla="*/ 2147483647 h 877"/>
              <a:gd name="T8" fmla="*/ 0 w 172"/>
              <a:gd name="T9" fmla="*/ 0 h 877"/>
              <a:gd name="T10" fmla="*/ 0 60000 65536"/>
              <a:gd name="T11" fmla="*/ 0 60000 65536"/>
              <a:gd name="T12" fmla="*/ 0 60000 65536"/>
              <a:gd name="T13" fmla="*/ 0 60000 65536"/>
              <a:gd name="T14" fmla="*/ 0 60000 65536"/>
              <a:gd name="T15" fmla="*/ 0 w 172"/>
              <a:gd name="T16" fmla="*/ 0 h 877"/>
              <a:gd name="T17" fmla="*/ 172 w 172"/>
              <a:gd name="T18" fmla="*/ 877 h 877"/>
            </a:gdLst>
            <a:ahLst/>
            <a:cxnLst>
              <a:cxn ang="T10">
                <a:pos x="T0" y="T1"/>
              </a:cxn>
              <a:cxn ang="T11">
                <a:pos x="T2" y="T3"/>
              </a:cxn>
              <a:cxn ang="T12">
                <a:pos x="T4" y="T5"/>
              </a:cxn>
              <a:cxn ang="T13">
                <a:pos x="T6" y="T7"/>
              </a:cxn>
              <a:cxn ang="T14">
                <a:pos x="T8" y="T9"/>
              </a:cxn>
            </a:cxnLst>
            <a:rect l="T15" t="T16" r="T17" b="T18"/>
            <a:pathLst>
              <a:path w="172" h="877">
                <a:moveTo>
                  <a:pt x="0" y="877"/>
                </a:moveTo>
                <a:cubicBezTo>
                  <a:pt x="7" y="812"/>
                  <a:pt x="14" y="747"/>
                  <a:pt x="43" y="696"/>
                </a:cubicBezTo>
                <a:cubicBezTo>
                  <a:pt x="72" y="645"/>
                  <a:pt x="172" y="627"/>
                  <a:pt x="172" y="567"/>
                </a:cubicBezTo>
                <a:cubicBezTo>
                  <a:pt x="172" y="507"/>
                  <a:pt x="72" y="429"/>
                  <a:pt x="43" y="335"/>
                </a:cubicBezTo>
                <a:cubicBezTo>
                  <a:pt x="14" y="241"/>
                  <a:pt x="7" y="120"/>
                  <a:pt x="0" y="0"/>
                </a:cubicBezTo>
              </a:path>
            </a:pathLst>
          </a:custGeom>
          <a:solidFill>
            <a:srgbClr val="00FFFF">
              <a:alpha val="50195"/>
            </a:srgbClr>
          </a:solidFill>
          <a:ln w="9525">
            <a:solidFill>
              <a:schemeClr val="tx1"/>
            </a:solidFill>
            <a:round/>
            <a:headEnd/>
            <a:tailEnd/>
          </a:ln>
        </p:spPr>
        <p:txBody>
          <a:bodyPr/>
          <a:lstStyle/>
          <a:p>
            <a:endParaRPr lang="en-US"/>
          </a:p>
        </p:txBody>
      </p:sp>
      <p:sp>
        <p:nvSpPr>
          <p:cNvPr id="41022" name="Freeform 61"/>
          <p:cNvSpPr>
            <a:spLocks noChangeAspect="1"/>
          </p:cNvSpPr>
          <p:nvPr/>
        </p:nvSpPr>
        <p:spPr bwMode="auto">
          <a:xfrm>
            <a:off x="5407025" y="2028825"/>
            <a:ext cx="430213" cy="1462088"/>
          </a:xfrm>
          <a:custGeom>
            <a:avLst/>
            <a:gdLst>
              <a:gd name="T0" fmla="*/ 0 w 172"/>
              <a:gd name="T1" fmla="*/ 2147483647 h 877"/>
              <a:gd name="T2" fmla="*/ 2147483647 w 172"/>
              <a:gd name="T3" fmla="*/ 2147483647 h 877"/>
              <a:gd name="T4" fmla="*/ 2147483647 w 172"/>
              <a:gd name="T5" fmla="*/ 2147483647 h 877"/>
              <a:gd name="T6" fmla="*/ 2147483647 w 172"/>
              <a:gd name="T7" fmla="*/ 2147483647 h 877"/>
              <a:gd name="T8" fmla="*/ 0 w 172"/>
              <a:gd name="T9" fmla="*/ 0 h 877"/>
              <a:gd name="T10" fmla="*/ 0 60000 65536"/>
              <a:gd name="T11" fmla="*/ 0 60000 65536"/>
              <a:gd name="T12" fmla="*/ 0 60000 65536"/>
              <a:gd name="T13" fmla="*/ 0 60000 65536"/>
              <a:gd name="T14" fmla="*/ 0 60000 65536"/>
              <a:gd name="T15" fmla="*/ 0 w 172"/>
              <a:gd name="T16" fmla="*/ 0 h 877"/>
              <a:gd name="T17" fmla="*/ 172 w 172"/>
              <a:gd name="T18" fmla="*/ 877 h 877"/>
            </a:gdLst>
            <a:ahLst/>
            <a:cxnLst>
              <a:cxn ang="T10">
                <a:pos x="T0" y="T1"/>
              </a:cxn>
              <a:cxn ang="T11">
                <a:pos x="T2" y="T3"/>
              </a:cxn>
              <a:cxn ang="T12">
                <a:pos x="T4" y="T5"/>
              </a:cxn>
              <a:cxn ang="T13">
                <a:pos x="T6" y="T7"/>
              </a:cxn>
              <a:cxn ang="T14">
                <a:pos x="T8" y="T9"/>
              </a:cxn>
            </a:cxnLst>
            <a:rect l="T15" t="T16" r="T17" b="T18"/>
            <a:pathLst>
              <a:path w="172" h="877">
                <a:moveTo>
                  <a:pt x="0" y="877"/>
                </a:moveTo>
                <a:cubicBezTo>
                  <a:pt x="7" y="812"/>
                  <a:pt x="14" y="747"/>
                  <a:pt x="43" y="696"/>
                </a:cubicBezTo>
                <a:cubicBezTo>
                  <a:pt x="72" y="645"/>
                  <a:pt x="172" y="627"/>
                  <a:pt x="172" y="567"/>
                </a:cubicBezTo>
                <a:cubicBezTo>
                  <a:pt x="172" y="507"/>
                  <a:pt x="72" y="429"/>
                  <a:pt x="43" y="335"/>
                </a:cubicBezTo>
                <a:cubicBezTo>
                  <a:pt x="14" y="241"/>
                  <a:pt x="7" y="120"/>
                  <a:pt x="0" y="0"/>
                </a:cubicBezTo>
              </a:path>
            </a:pathLst>
          </a:custGeom>
          <a:solidFill>
            <a:srgbClr val="00FFFF">
              <a:alpha val="50195"/>
            </a:srgbClr>
          </a:solidFill>
          <a:ln w="9525">
            <a:solidFill>
              <a:schemeClr val="tx1"/>
            </a:solidFill>
            <a:round/>
            <a:headEnd/>
            <a:tailEnd/>
          </a:ln>
        </p:spPr>
        <p:txBody>
          <a:bodyPr/>
          <a:lstStyle/>
          <a:p>
            <a:endParaRPr lang="en-US"/>
          </a:p>
        </p:txBody>
      </p:sp>
      <p:sp>
        <p:nvSpPr>
          <p:cNvPr id="41023" name="Freeform 62"/>
          <p:cNvSpPr>
            <a:spLocks noChangeAspect="1"/>
          </p:cNvSpPr>
          <p:nvPr/>
        </p:nvSpPr>
        <p:spPr bwMode="auto">
          <a:xfrm>
            <a:off x="1631950" y="4176713"/>
            <a:ext cx="246063" cy="773112"/>
          </a:xfrm>
          <a:custGeom>
            <a:avLst/>
            <a:gdLst>
              <a:gd name="T0" fmla="*/ 0 w 172"/>
              <a:gd name="T1" fmla="*/ 2147483647 h 877"/>
              <a:gd name="T2" fmla="*/ 2147483647 w 172"/>
              <a:gd name="T3" fmla="*/ 2147483647 h 877"/>
              <a:gd name="T4" fmla="*/ 2147483647 w 172"/>
              <a:gd name="T5" fmla="*/ 2147483647 h 877"/>
              <a:gd name="T6" fmla="*/ 2147483647 w 172"/>
              <a:gd name="T7" fmla="*/ 2147483647 h 877"/>
              <a:gd name="T8" fmla="*/ 0 w 172"/>
              <a:gd name="T9" fmla="*/ 0 h 877"/>
              <a:gd name="T10" fmla="*/ 0 60000 65536"/>
              <a:gd name="T11" fmla="*/ 0 60000 65536"/>
              <a:gd name="T12" fmla="*/ 0 60000 65536"/>
              <a:gd name="T13" fmla="*/ 0 60000 65536"/>
              <a:gd name="T14" fmla="*/ 0 60000 65536"/>
              <a:gd name="T15" fmla="*/ 0 w 172"/>
              <a:gd name="T16" fmla="*/ 0 h 877"/>
              <a:gd name="T17" fmla="*/ 172 w 172"/>
              <a:gd name="T18" fmla="*/ 877 h 877"/>
            </a:gdLst>
            <a:ahLst/>
            <a:cxnLst>
              <a:cxn ang="T10">
                <a:pos x="T0" y="T1"/>
              </a:cxn>
              <a:cxn ang="T11">
                <a:pos x="T2" y="T3"/>
              </a:cxn>
              <a:cxn ang="T12">
                <a:pos x="T4" y="T5"/>
              </a:cxn>
              <a:cxn ang="T13">
                <a:pos x="T6" y="T7"/>
              </a:cxn>
              <a:cxn ang="T14">
                <a:pos x="T8" y="T9"/>
              </a:cxn>
            </a:cxnLst>
            <a:rect l="T15" t="T16" r="T17" b="T18"/>
            <a:pathLst>
              <a:path w="172" h="877">
                <a:moveTo>
                  <a:pt x="0" y="877"/>
                </a:moveTo>
                <a:cubicBezTo>
                  <a:pt x="7" y="812"/>
                  <a:pt x="14" y="747"/>
                  <a:pt x="43" y="696"/>
                </a:cubicBezTo>
                <a:cubicBezTo>
                  <a:pt x="72" y="645"/>
                  <a:pt x="172" y="627"/>
                  <a:pt x="172" y="567"/>
                </a:cubicBezTo>
                <a:cubicBezTo>
                  <a:pt x="172" y="507"/>
                  <a:pt x="72" y="429"/>
                  <a:pt x="43" y="335"/>
                </a:cubicBezTo>
                <a:cubicBezTo>
                  <a:pt x="14" y="241"/>
                  <a:pt x="7" y="120"/>
                  <a:pt x="0" y="0"/>
                </a:cubicBezTo>
              </a:path>
            </a:pathLst>
          </a:custGeom>
          <a:solidFill>
            <a:srgbClr val="00FFFF">
              <a:alpha val="50195"/>
            </a:srgbClr>
          </a:solidFill>
          <a:ln w="9525">
            <a:solidFill>
              <a:schemeClr val="tx1"/>
            </a:solidFill>
            <a:round/>
            <a:headEnd/>
            <a:tailEnd/>
          </a:ln>
        </p:spPr>
        <p:txBody>
          <a:bodyPr/>
          <a:lstStyle/>
          <a:p>
            <a:endParaRPr lang="en-US"/>
          </a:p>
        </p:txBody>
      </p:sp>
      <p:sp>
        <p:nvSpPr>
          <p:cNvPr id="41024" name="Freeform 63"/>
          <p:cNvSpPr>
            <a:spLocks noChangeAspect="1"/>
          </p:cNvSpPr>
          <p:nvPr/>
        </p:nvSpPr>
        <p:spPr bwMode="auto">
          <a:xfrm>
            <a:off x="1104900" y="2273300"/>
            <a:ext cx="674688" cy="1865313"/>
          </a:xfrm>
          <a:custGeom>
            <a:avLst/>
            <a:gdLst>
              <a:gd name="T0" fmla="*/ 0 w 172"/>
              <a:gd name="T1" fmla="*/ 2147483647 h 877"/>
              <a:gd name="T2" fmla="*/ 2147483647 w 172"/>
              <a:gd name="T3" fmla="*/ 2147483647 h 877"/>
              <a:gd name="T4" fmla="*/ 2147483647 w 172"/>
              <a:gd name="T5" fmla="*/ 2147483647 h 877"/>
              <a:gd name="T6" fmla="*/ 2147483647 w 172"/>
              <a:gd name="T7" fmla="*/ 2147483647 h 877"/>
              <a:gd name="T8" fmla="*/ 0 w 172"/>
              <a:gd name="T9" fmla="*/ 0 h 877"/>
              <a:gd name="T10" fmla="*/ 0 60000 65536"/>
              <a:gd name="T11" fmla="*/ 0 60000 65536"/>
              <a:gd name="T12" fmla="*/ 0 60000 65536"/>
              <a:gd name="T13" fmla="*/ 0 60000 65536"/>
              <a:gd name="T14" fmla="*/ 0 60000 65536"/>
              <a:gd name="T15" fmla="*/ 0 w 172"/>
              <a:gd name="T16" fmla="*/ 0 h 877"/>
              <a:gd name="T17" fmla="*/ 172 w 172"/>
              <a:gd name="T18" fmla="*/ 877 h 877"/>
            </a:gdLst>
            <a:ahLst/>
            <a:cxnLst>
              <a:cxn ang="T10">
                <a:pos x="T0" y="T1"/>
              </a:cxn>
              <a:cxn ang="T11">
                <a:pos x="T2" y="T3"/>
              </a:cxn>
              <a:cxn ang="T12">
                <a:pos x="T4" y="T5"/>
              </a:cxn>
              <a:cxn ang="T13">
                <a:pos x="T6" y="T7"/>
              </a:cxn>
              <a:cxn ang="T14">
                <a:pos x="T8" y="T9"/>
              </a:cxn>
            </a:cxnLst>
            <a:rect l="T15" t="T16" r="T17" b="T18"/>
            <a:pathLst>
              <a:path w="172" h="877">
                <a:moveTo>
                  <a:pt x="0" y="877"/>
                </a:moveTo>
                <a:cubicBezTo>
                  <a:pt x="7" y="812"/>
                  <a:pt x="14" y="747"/>
                  <a:pt x="43" y="696"/>
                </a:cubicBezTo>
                <a:cubicBezTo>
                  <a:pt x="72" y="645"/>
                  <a:pt x="172" y="627"/>
                  <a:pt x="172" y="567"/>
                </a:cubicBezTo>
                <a:cubicBezTo>
                  <a:pt x="172" y="507"/>
                  <a:pt x="72" y="429"/>
                  <a:pt x="43" y="335"/>
                </a:cubicBezTo>
                <a:cubicBezTo>
                  <a:pt x="14" y="241"/>
                  <a:pt x="7" y="120"/>
                  <a:pt x="0" y="0"/>
                </a:cubicBezTo>
              </a:path>
            </a:pathLst>
          </a:custGeom>
          <a:solidFill>
            <a:srgbClr val="FF9900">
              <a:alpha val="50195"/>
            </a:srgbClr>
          </a:solidFill>
          <a:ln w="9525">
            <a:solidFill>
              <a:schemeClr val="tx1"/>
            </a:solidFill>
            <a:round/>
            <a:headEnd/>
            <a:tailEnd/>
          </a:ln>
        </p:spPr>
        <p:txBody>
          <a:bodyPr/>
          <a:lstStyle/>
          <a:p>
            <a:endParaRPr lang="en-US"/>
          </a:p>
        </p:txBody>
      </p:sp>
      <p:sp>
        <p:nvSpPr>
          <p:cNvPr id="41025" name="Freeform 64"/>
          <p:cNvSpPr>
            <a:spLocks noChangeAspect="1"/>
          </p:cNvSpPr>
          <p:nvPr/>
        </p:nvSpPr>
        <p:spPr bwMode="auto">
          <a:xfrm>
            <a:off x="3214688" y="5205413"/>
            <a:ext cx="1635125" cy="406400"/>
          </a:xfrm>
          <a:custGeom>
            <a:avLst/>
            <a:gdLst>
              <a:gd name="T0" fmla="*/ 0 w 1831"/>
              <a:gd name="T1" fmla="*/ 2147483647 h 387"/>
              <a:gd name="T2" fmla="*/ 2147483647 w 1831"/>
              <a:gd name="T3" fmla="*/ 2147483647 h 387"/>
              <a:gd name="T4" fmla="*/ 2147483647 w 1831"/>
              <a:gd name="T5" fmla="*/ 2147483647 h 387"/>
              <a:gd name="T6" fmla="*/ 2147483647 w 1831"/>
              <a:gd name="T7" fmla="*/ 2147483647 h 387"/>
              <a:gd name="T8" fmla="*/ 2147483647 w 1831"/>
              <a:gd name="T9" fmla="*/ 2147483647 h 387"/>
              <a:gd name="T10" fmla="*/ 0 60000 65536"/>
              <a:gd name="T11" fmla="*/ 0 60000 65536"/>
              <a:gd name="T12" fmla="*/ 0 60000 65536"/>
              <a:gd name="T13" fmla="*/ 0 60000 65536"/>
              <a:gd name="T14" fmla="*/ 0 60000 65536"/>
              <a:gd name="T15" fmla="*/ 0 w 1831"/>
              <a:gd name="T16" fmla="*/ 0 h 387"/>
              <a:gd name="T17" fmla="*/ 1831 w 1831"/>
              <a:gd name="T18" fmla="*/ 387 h 387"/>
            </a:gdLst>
            <a:ahLst/>
            <a:cxnLst>
              <a:cxn ang="T10">
                <a:pos x="T0" y="T1"/>
              </a:cxn>
              <a:cxn ang="T11">
                <a:pos x="T2" y="T3"/>
              </a:cxn>
              <a:cxn ang="T12">
                <a:pos x="T4" y="T5"/>
              </a:cxn>
              <a:cxn ang="T13">
                <a:pos x="T6" y="T7"/>
              </a:cxn>
              <a:cxn ang="T14">
                <a:pos x="T8" y="T9"/>
              </a:cxn>
            </a:cxnLst>
            <a:rect l="T15" t="T16" r="T17" b="T18"/>
            <a:pathLst>
              <a:path w="1831" h="387">
                <a:moveTo>
                  <a:pt x="0" y="378"/>
                </a:moveTo>
                <a:cubicBezTo>
                  <a:pt x="80" y="378"/>
                  <a:pt x="160" y="378"/>
                  <a:pt x="240" y="318"/>
                </a:cubicBezTo>
                <a:cubicBezTo>
                  <a:pt x="320" y="258"/>
                  <a:pt x="365" y="34"/>
                  <a:pt x="481" y="17"/>
                </a:cubicBezTo>
                <a:cubicBezTo>
                  <a:pt x="597" y="0"/>
                  <a:pt x="712" y="153"/>
                  <a:pt x="937" y="215"/>
                </a:cubicBezTo>
                <a:cubicBezTo>
                  <a:pt x="1162" y="277"/>
                  <a:pt x="1496" y="332"/>
                  <a:pt x="1831" y="387"/>
                </a:cubicBezTo>
              </a:path>
            </a:pathLst>
          </a:custGeom>
          <a:solidFill>
            <a:schemeClr val="accent1">
              <a:alpha val="50195"/>
            </a:schemeClr>
          </a:solidFill>
          <a:ln w="9525">
            <a:solidFill>
              <a:schemeClr val="tx1"/>
            </a:solidFill>
            <a:round/>
            <a:headEnd/>
            <a:tailEnd/>
          </a:ln>
        </p:spPr>
        <p:txBody>
          <a:bodyPr/>
          <a:lstStyle/>
          <a:p>
            <a:endParaRPr lang="en-US"/>
          </a:p>
        </p:txBody>
      </p:sp>
      <p:sp>
        <p:nvSpPr>
          <p:cNvPr id="41026" name="Line 65"/>
          <p:cNvSpPr>
            <a:spLocks noChangeAspect="1" noChangeShapeType="1"/>
          </p:cNvSpPr>
          <p:nvPr/>
        </p:nvSpPr>
        <p:spPr bwMode="auto">
          <a:xfrm flipV="1">
            <a:off x="3273425" y="4125913"/>
            <a:ext cx="0" cy="1473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7" name="Line 66"/>
          <p:cNvSpPr>
            <a:spLocks noChangeAspect="1" noChangeShapeType="1"/>
          </p:cNvSpPr>
          <p:nvPr/>
        </p:nvSpPr>
        <p:spPr bwMode="auto">
          <a:xfrm flipV="1">
            <a:off x="4840288" y="2233613"/>
            <a:ext cx="0" cy="33416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8" name="Line 67"/>
          <p:cNvSpPr>
            <a:spLocks noChangeAspect="1" noChangeShapeType="1"/>
          </p:cNvSpPr>
          <p:nvPr/>
        </p:nvSpPr>
        <p:spPr bwMode="auto">
          <a:xfrm flipH="1">
            <a:off x="1092200" y="4149725"/>
            <a:ext cx="2138363" cy="0"/>
          </a:xfrm>
          <a:prstGeom prst="line">
            <a:avLst/>
          </a:prstGeom>
          <a:noFill/>
          <a:ln w="38100">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9" name="Line 68"/>
          <p:cNvSpPr>
            <a:spLocks noChangeAspect="1" noChangeShapeType="1"/>
          </p:cNvSpPr>
          <p:nvPr/>
        </p:nvSpPr>
        <p:spPr bwMode="auto">
          <a:xfrm flipH="1">
            <a:off x="1092200" y="2236788"/>
            <a:ext cx="3744913" cy="0"/>
          </a:xfrm>
          <a:prstGeom prst="line">
            <a:avLst/>
          </a:prstGeom>
          <a:noFill/>
          <a:ln w="38100">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0" name="AutoShape 69"/>
          <p:cNvSpPr>
            <a:spLocks noChangeAspect="1" noChangeArrowheads="1"/>
          </p:cNvSpPr>
          <p:nvPr/>
        </p:nvSpPr>
        <p:spPr bwMode="auto">
          <a:xfrm>
            <a:off x="3730625" y="4583113"/>
            <a:ext cx="1801813" cy="403225"/>
          </a:xfrm>
          <a:prstGeom prst="wedgeRectCallout">
            <a:avLst>
              <a:gd name="adj1" fmla="val -41806"/>
              <a:gd name="adj2" fmla="val 135435"/>
            </a:avLst>
          </a:prstGeom>
          <a:solidFill>
            <a:srgbClr val="FFFF99"/>
          </a:solidFill>
          <a:ln w="9525">
            <a:solidFill>
              <a:schemeClr val="tx1"/>
            </a:solidFill>
            <a:miter lim="800000"/>
            <a:headEnd/>
            <a:tailEnd/>
          </a:ln>
        </p:spPr>
        <p:txBody>
          <a:bodyPr anchor="ctr"/>
          <a:lstStyle/>
          <a:p>
            <a:pPr algn="ctr" eaLnBrk="0" hangingPunct="0"/>
            <a:r>
              <a:rPr lang="en-US" sz="1200" b="0">
                <a:solidFill>
                  <a:srgbClr val="000000"/>
                </a:solidFill>
              </a:rPr>
              <a:t>TECHNICAL RISK</a:t>
            </a:r>
          </a:p>
        </p:txBody>
      </p:sp>
      <p:sp>
        <p:nvSpPr>
          <p:cNvPr id="41031" name="AutoShape 70"/>
          <p:cNvSpPr>
            <a:spLocks noChangeAspect="1" noChangeArrowheads="1"/>
          </p:cNvSpPr>
          <p:nvPr/>
        </p:nvSpPr>
        <p:spPr bwMode="auto">
          <a:xfrm>
            <a:off x="3167063" y="4021138"/>
            <a:ext cx="222250" cy="312737"/>
          </a:xfrm>
          <a:prstGeom prst="star4">
            <a:avLst>
              <a:gd name="adj" fmla="val 12500"/>
            </a:avLst>
          </a:prstGeom>
          <a:solidFill>
            <a:srgbClr val="FF0000"/>
          </a:solidFill>
          <a:ln w="9525">
            <a:solidFill>
              <a:schemeClr val="tx1"/>
            </a:solidFill>
            <a:miter lim="800000"/>
            <a:headEnd/>
            <a:tailEnd/>
          </a:ln>
        </p:spPr>
        <p:txBody>
          <a:bodyPr wrap="none" anchor="ctr"/>
          <a:lstStyle/>
          <a:p>
            <a:endParaRPr lang="en-US"/>
          </a:p>
        </p:txBody>
      </p:sp>
      <p:sp>
        <p:nvSpPr>
          <p:cNvPr id="41032" name="AutoShape 71"/>
          <p:cNvSpPr>
            <a:spLocks noChangeAspect="1" noChangeArrowheads="1"/>
          </p:cNvSpPr>
          <p:nvPr/>
        </p:nvSpPr>
        <p:spPr bwMode="auto">
          <a:xfrm>
            <a:off x="4741863" y="2079625"/>
            <a:ext cx="222250" cy="312738"/>
          </a:xfrm>
          <a:prstGeom prst="star4">
            <a:avLst>
              <a:gd name="adj" fmla="val 12500"/>
            </a:avLst>
          </a:prstGeom>
          <a:solidFill>
            <a:srgbClr val="FF0000"/>
          </a:solidFill>
          <a:ln w="9525">
            <a:solidFill>
              <a:schemeClr val="tx1"/>
            </a:solidFill>
            <a:miter lim="800000"/>
            <a:headEnd/>
            <a:tailEnd/>
          </a:ln>
        </p:spPr>
        <p:txBody>
          <a:bodyPr wrap="none" anchor="ctr"/>
          <a:lstStyle/>
          <a:p>
            <a:endParaRPr lang="en-US"/>
          </a:p>
        </p:txBody>
      </p:sp>
      <p:sp>
        <p:nvSpPr>
          <p:cNvPr id="41033" name="Line 72"/>
          <p:cNvSpPr>
            <a:spLocks noChangeAspect="1" noChangeShapeType="1"/>
          </p:cNvSpPr>
          <p:nvPr/>
        </p:nvSpPr>
        <p:spPr bwMode="auto">
          <a:xfrm flipH="1">
            <a:off x="1087438" y="2771775"/>
            <a:ext cx="25431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4" name="Line 73"/>
          <p:cNvSpPr>
            <a:spLocks noChangeAspect="1" noChangeShapeType="1"/>
          </p:cNvSpPr>
          <p:nvPr/>
        </p:nvSpPr>
        <p:spPr bwMode="auto">
          <a:xfrm flipH="1">
            <a:off x="1082675" y="3976688"/>
            <a:ext cx="25431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5" name="AutoShape 74"/>
          <p:cNvSpPr>
            <a:spLocks noChangeAspect="1" noChangeArrowheads="1"/>
          </p:cNvSpPr>
          <p:nvPr/>
        </p:nvSpPr>
        <p:spPr bwMode="auto">
          <a:xfrm>
            <a:off x="1457325" y="1598613"/>
            <a:ext cx="1814513" cy="525462"/>
          </a:xfrm>
          <a:prstGeom prst="wedgeRectCallout">
            <a:avLst>
              <a:gd name="adj1" fmla="val -70866"/>
              <a:gd name="adj2" fmla="val 101088"/>
            </a:avLst>
          </a:prstGeom>
          <a:solidFill>
            <a:srgbClr val="FFFF99"/>
          </a:solidFill>
          <a:ln w="9525">
            <a:solidFill>
              <a:schemeClr val="tx1"/>
            </a:solidFill>
            <a:miter lim="800000"/>
            <a:headEnd/>
            <a:tailEnd/>
          </a:ln>
        </p:spPr>
        <p:txBody>
          <a:bodyPr anchor="ctr"/>
          <a:lstStyle/>
          <a:p>
            <a:pPr algn="ctr" eaLnBrk="0" hangingPunct="0"/>
            <a:r>
              <a:rPr lang="en-US" sz="1200" b="0">
                <a:solidFill>
                  <a:srgbClr val="000000"/>
                </a:solidFill>
              </a:rPr>
              <a:t>COMBINED COST MODELING AND TECHNICAL RISK</a:t>
            </a:r>
          </a:p>
        </p:txBody>
      </p:sp>
      <p:sp>
        <p:nvSpPr>
          <p:cNvPr id="41036" name="AutoShape 75"/>
          <p:cNvSpPr>
            <a:spLocks noChangeAspect="1" noChangeArrowheads="1"/>
          </p:cNvSpPr>
          <p:nvPr/>
        </p:nvSpPr>
        <p:spPr bwMode="auto">
          <a:xfrm>
            <a:off x="1690688" y="2320925"/>
            <a:ext cx="1804987" cy="403225"/>
          </a:xfrm>
          <a:prstGeom prst="wedgeRectCallout">
            <a:avLst>
              <a:gd name="adj1" fmla="val 56731"/>
              <a:gd name="adj2" fmla="val 173051"/>
            </a:avLst>
          </a:prstGeom>
          <a:solidFill>
            <a:srgbClr val="FFFF99"/>
          </a:solidFill>
          <a:ln w="9525">
            <a:solidFill>
              <a:schemeClr val="tx1"/>
            </a:solidFill>
            <a:miter lim="800000"/>
            <a:headEnd/>
            <a:tailEnd/>
          </a:ln>
        </p:spPr>
        <p:txBody>
          <a:bodyPr anchor="ctr"/>
          <a:lstStyle/>
          <a:p>
            <a:pPr algn="ctr" eaLnBrk="0" hangingPunct="0"/>
            <a:r>
              <a:rPr lang="en-US" sz="1200" b="0">
                <a:solidFill>
                  <a:srgbClr val="000000"/>
                </a:solidFill>
              </a:rPr>
              <a:t>COST MODELING UNCERTAINTY</a:t>
            </a:r>
          </a:p>
        </p:txBody>
      </p:sp>
    </p:spTree>
    <p:extLst>
      <p:ext uri="{BB962C8B-B14F-4D97-AF65-F5344CB8AC3E}">
        <p14:creationId xmlns:p14="http://schemas.microsoft.com/office/powerpoint/2010/main" val="1547364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dirty="0" smtClean="0">
                <a:cs typeface="Arial" pitchFamily="34" charset="0"/>
              </a:rPr>
              <a:t>Black Swans and Surprise</a:t>
            </a:r>
          </a:p>
        </p:txBody>
      </p:sp>
      <p:sp>
        <p:nvSpPr>
          <p:cNvPr id="38915" name="Text Placeholder 2"/>
          <p:cNvSpPr>
            <a:spLocks noGrp="1"/>
          </p:cNvSpPr>
          <p:nvPr>
            <p:ph type="body" sz="quarter" idx="10"/>
          </p:nvPr>
        </p:nvSpPr>
        <p:spPr>
          <a:xfrm>
            <a:off x="381000" y="1676400"/>
            <a:ext cx="8382000" cy="1717675"/>
          </a:xfrm>
        </p:spPr>
        <p:txBody>
          <a:bodyPr>
            <a:normAutofit lnSpcReduction="10000"/>
          </a:bodyPr>
          <a:lstStyle/>
          <a:p>
            <a:r>
              <a:rPr lang="en-US" sz="3600" dirty="0" smtClean="0"/>
              <a:t>What are Black Swans?</a:t>
            </a:r>
          </a:p>
          <a:p>
            <a:r>
              <a:rPr lang="en-US" sz="3600" dirty="0" smtClean="0"/>
              <a:t>Can we prepare for the unknown?</a:t>
            </a:r>
          </a:p>
          <a:p>
            <a:r>
              <a:rPr lang="en-US" sz="3600" dirty="0" smtClean="0"/>
              <a:t>Can we anticipate surprise?</a:t>
            </a:r>
          </a:p>
        </p:txBody>
      </p:sp>
      <p:sp>
        <p:nvSpPr>
          <p:cNvPr id="4" name="TextBox 3"/>
          <p:cNvSpPr txBox="1"/>
          <p:nvPr/>
        </p:nvSpPr>
        <p:spPr>
          <a:xfrm>
            <a:off x="3048000" y="3657600"/>
            <a:ext cx="4800600" cy="2554288"/>
          </a:xfrm>
          <a:prstGeom prst="rect">
            <a:avLst/>
          </a:prstGeom>
          <a:noFill/>
        </p:spPr>
        <p:txBody>
          <a:bodyPr>
            <a:spAutoFit/>
          </a:bodyPr>
          <a:lstStyle/>
          <a:p>
            <a:pPr>
              <a:buFont typeface="Wingdings" pitchFamily="2" charset="2"/>
              <a:buChar char="v"/>
              <a:defRPr/>
            </a:pPr>
            <a:r>
              <a:rPr lang="en-US" sz="4000" dirty="0">
                <a:solidFill>
                  <a:schemeClr val="tx2">
                    <a:lumMod val="75000"/>
                  </a:schemeClr>
                </a:solidFill>
              </a:rPr>
              <a:t>Resilience</a:t>
            </a:r>
          </a:p>
          <a:p>
            <a:pPr>
              <a:buFont typeface="Wingdings" pitchFamily="2" charset="2"/>
              <a:buChar char="v"/>
              <a:defRPr/>
            </a:pPr>
            <a:r>
              <a:rPr lang="en-US" sz="4000" dirty="0">
                <a:solidFill>
                  <a:schemeClr val="tx2">
                    <a:lumMod val="75000"/>
                  </a:schemeClr>
                </a:solidFill>
              </a:rPr>
              <a:t>Flexible</a:t>
            </a:r>
          </a:p>
          <a:p>
            <a:pPr>
              <a:buFont typeface="Wingdings" pitchFamily="2" charset="2"/>
              <a:buChar char="v"/>
              <a:defRPr/>
            </a:pPr>
            <a:r>
              <a:rPr lang="en-US" sz="4000" dirty="0">
                <a:solidFill>
                  <a:schemeClr val="tx2">
                    <a:lumMod val="75000"/>
                  </a:schemeClr>
                </a:solidFill>
              </a:rPr>
              <a:t>Agile</a:t>
            </a:r>
          </a:p>
          <a:p>
            <a:pPr>
              <a:buFont typeface="Wingdings" pitchFamily="2" charset="2"/>
              <a:buChar char="v"/>
              <a:defRPr/>
            </a:pPr>
            <a:r>
              <a:rPr lang="en-US" sz="4000" dirty="0">
                <a:solidFill>
                  <a:schemeClr val="tx2">
                    <a:lumMod val="75000"/>
                  </a:schemeClr>
                </a:solidFill>
              </a:rPr>
              <a:t>Innovative</a:t>
            </a:r>
          </a:p>
        </p:txBody>
      </p:sp>
    </p:spTree>
    <p:extLst>
      <p:ext uri="{BB962C8B-B14F-4D97-AF65-F5344CB8AC3E}">
        <p14:creationId xmlns:p14="http://schemas.microsoft.com/office/powerpoint/2010/main" val="4370277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smtClean="0">
                <a:cs typeface="Arial" pitchFamily="34" charset="0"/>
              </a:rPr>
              <a:t>Conclusions</a:t>
            </a:r>
          </a:p>
        </p:txBody>
      </p:sp>
      <p:sp>
        <p:nvSpPr>
          <p:cNvPr id="39939" name="Text Placeholder 2"/>
          <p:cNvSpPr>
            <a:spLocks noGrp="1"/>
          </p:cNvSpPr>
          <p:nvPr>
            <p:ph type="body" sz="quarter" idx="10"/>
          </p:nvPr>
        </p:nvSpPr>
        <p:spPr>
          <a:xfrm>
            <a:off x="381000" y="1828800"/>
            <a:ext cx="8382000" cy="4672012"/>
          </a:xfrm>
        </p:spPr>
        <p:txBody>
          <a:bodyPr>
            <a:normAutofit/>
          </a:bodyPr>
          <a:lstStyle/>
          <a:p>
            <a:r>
              <a:rPr lang="en-US" sz="4400" dirty="0" smtClean="0"/>
              <a:t>Risk is a component of uncertainty and variability</a:t>
            </a:r>
          </a:p>
          <a:p>
            <a:r>
              <a:rPr lang="en-US" sz="4400" dirty="0" smtClean="0"/>
              <a:t>CAREFUL: Average Based Decision Making!</a:t>
            </a:r>
          </a:p>
        </p:txBody>
      </p:sp>
    </p:spTree>
    <p:extLst>
      <p:ext uri="{BB962C8B-B14F-4D97-AF65-F5344CB8AC3E}">
        <p14:creationId xmlns:p14="http://schemas.microsoft.com/office/powerpoint/2010/main" val="395040346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title"/>
          </p:nvPr>
        </p:nvSpPr>
        <p:spPr>
          <a:xfrm>
            <a:off x="685800" y="228600"/>
            <a:ext cx="7772400" cy="457200"/>
          </a:xfrm>
        </p:spPr>
        <p:txBody>
          <a:bodyPr/>
          <a:lstStyle/>
          <a:p>
            <a:r>
              <a:rPr sz="3200" smtClean="0">
                <a:cs typeface="Arial" pitchFamily="34" charset="0"/>
              </a:rPr>
              <a:t>Recommended Reading</a:t>
            </a:r>
          </a:p>
        </p:txBody>
      </p:sp>
      <p:pic>
        <p:nvPicPr>
          <p:cNvPr id="40963" name="Content Placeholder 4" descr="Hubbard.tiff"/>
          <p:cNvPicPr>
            <a:picLocks noGrp="1" noChangeAspect="1"/>
          </p:cNvPicPr>
          <p:nvPr>
            <p:ph sz="half" idx="2"/>
          </p:nvPr>
        </p:nvPicPr>
        <p:blipFill>
          <a:blip r:embed="rId3">
            <a:extLst>
              <a:ext uri="{28A0092B-C50C-407E-A947-70E740481C1C}">
                <a14:useLocalDpi xmlns:a14="http://schemas.microsoft.com/office/drawing/2010/main" val="0"/>
              </a:ext>
            </a:extLst>
          </a:blip>
          <a:srcRect l="-6581" r="-6581"/>
          <a:stretch>
            <a:fillRect/>
          </a:stretch>
        </p:blipFill>
        <p:spPr>
          <a:xfrm>
            <a:off x="3124200" y="1676400"/>
            <a:ext cx="2935288" cy="4049713"/>
          </a:xfrm>
        </p:spPr>
      </p:pic>
      <p:pic>
        <p:nvPicPr>
          <p:cNvPr id="4096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2693988"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676400"/>
            <a:ext cx="2693988"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4474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838200" y="4876800"/>
            <a:ext cx="7543800" cy="914400"/>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122" name="Title 1"/>
          <p:cNvSpPr>
            <a:spLocks noGrp="1"/>
          </p:cNvSpPr>
          <p:nvPr>
            <p:ph type="title"/>
          </p:nvPr>
        </p:nvSpPr>
        <p:spPr>
          <a:xfrm>
            <a:off x="1752600" y="0"/>
            <a:ext cx="6934200" cy="1600200"/>
          </a:xfrm>
        </p:spPr>
        <p:txBody>
          <a:bodyPr anchor="ctr" anchorCtr="0"/>
          <a:lstStyle/>
          <a:p>
            <a:pPr algn="l">
              <a:lnSpc>
                <a:spcPct val="100000"/>
              </a:lnSpc>
            </a:pPr>
            <a:r>
              <a:rPr lang="en-US" sz="3600" dirty="0" smtClean="0"/>
              <a:t>Situation: Risk Assessment in </a:t>
            </a:r>
            <a:br>
              <a:rPr lang="en-US" sz="3600" dirty="0" smtClean="0"/>
            </a:br>
            <a:r>
              <a:rPr lang="en-US" sz="3600" dirty="0" smtClean="0"/>
              <a:t>Operation EAGLE CLAW</a:t>
            </a:r>
          </a:p>
        </p:txBody>
      </p:sp>
      <p:sp>
        <p:nvSpPr>
          <p:cNvPr id="3" name="Subtitle 2"/>
          <p:cNvSpPr>
            <a:spLocks noGrp="1"/>
          </p:cNvSpPr>
          <p:nvPr>
            <p:ph idx="1"/>
          </p:nvPr>
        </p:nvSpPr>
        <p:spPr/>
        <p:txBody>
          <a:bodyPr>
            <a:normAutofit fontScale="92500" lnSpcReduction="10000"/>
          </a:bodyPr>
          <a:lstStyle/>
          <a:p>
            <a:r>
              <a:rPr lang="en-US" sz="2800" dirty="0" smtClean="0">
                <a:solidFill>
                  <a:srgbClr val="000000"/>
                </a:solidFill>
              </a:rPr>
              <a:t>Issue 11 of the “Holloway Report” (Operation Eagle Claw’s Planning Evaluation)</a:t>
            </a:r>
          </a:p>
          <a:p>
            <a:pPr lvl="1"/>
            <a:r>
              <a:rPr lang="en-US" sz="2400" dirty="0" smtClean="0">
                <a:solidFill>
                  <a:srgbClr val="000000"/>
                </a:solidFill>
              </a:rPr>
              <a:t>RH-53D SEA STALLION Force Size or Risk versus Resources. How many is enough?  6? 8? Or 12?</a:t>
            </a:r>
          </a:p>
          <a:p>
            <a:r>
              <a:rPr lang="en-US" sz="2800" dirty="0" smtClean="0">
                <a:solidFill>
                  <a:srgbClr val="000000"/>
                </a:solidFill>
              </a:rPr>
              <a:t>Calculation based on Expected Value</a:t>
            </a:r>
          </a:p>
          <a:p>
            <a:pPr lvl="1"/>
            <a:r>
              <a:rPr lang="en-US" sz="2400" dirty="0" smtClean="0">
                <a:solidFill>
                  <a:srgbClr val="000000"/>
                </a:solidFill>
              </a:rPr>
              <a:t>Historically reliability </a:t>
            </a:r>
            <a:r>
              <a:rPr lang="en-US" sz="2400" dirty="0">
                <a:solidFill>
                  <a:srgbClr val="000000"/>
                </a:solidFill>
              </a:rPr>
              <a:t>of each RH-53D SEA STALLION </a:t>
            </a:r>
            <a:r>
              <a:rPr lang="en-US" sz="2400" dirty="0" smtClean="0">
                <a:solidFill>
                  <a:srgbClr val="000000"/>
                </a:solidFill>
              </a:rPr>
              <a:t>is 75%</a:t>
            </a:r>
          </a:p>
          <a:p>
            <a:pPr lvl="1"/>
            <a:r>
              <a:rPr lang="en-US" sz="2400" dirty="0" smtClean="0">
                <a:solidFill>
                  <a:srgbClr val="000000"/>
                </a:solidFill>
              </a:rPr>
              <a:t>Based on expected value 8 helicopter are needed (8 * 0.75 = 6) </a:t>
            </a:r>
          </a:p>
          <a:p>
            <a:pPr marL="0" indent="0" algn="ctr">
              <a:buNone/>
            </a:pPr>
            <a:r>
              <a:rPr lang="en-US" sz="3200" b="1" dirty="0" smtClean="0">
                <a:solidFill>
                  <a:srgbClr val="000000"/>
                </a:solidFill>
              </a:rPr>
              <a:t>Problem: </a:t>
            </a:r>
          </a:p>
          <a:p>
            <a:pPr marL="0" indent="0" algn="ctr">
              <a:buNone/>
            </a:pPr>
            <a:r>
              <a:rPr lang="en-US" sz="3200" b="1" dirty="0" smtClean="0">
                <a:solidFill>
                  <a:srgbClr val="000000"/>
                </a:solidFill>
              </a:rPr>
              <a:t>Expected value decision making</a:t>
            </a:r>
          </a:p>
          <a:p>
            <a:pPr lvl="1"/>
            <a:endParaRPr lang="en-US" dirty="0">
              <a:solidFill>
                <a:srgbClr val="000000"/>
              </a:solidFill>
            </a:endParaRPr>
          </a:p>
        </p:txBody>
      </p:sp>
    </p:spTree>
    <p:extLst>
      <p:ext uri="{BB962C8B-B14F-4D97-AF65-F5344CB8AC3E}">
        <p14:creationId xmlns:p14="http://schemas.microsoft.com/office/powerpoint/2010/main" val="10606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bwMode="auto">
          <a:xfrm>
            <a:off x="67818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A2A2EE0-9F50-4C3D-B708-78F75307CFF1}" type="slidenum">
              <a:rPr lang="en-US"/>
              <a:pPr eaLnBrk="1" hangingPunct="1"/>
              <a:t>4</a:t>
            </a:fld>
            <a:endParaRPr lang="en-US"/>
          </a:p>
        </p:txBody>
      </p:sp>
      <p:sp>
        <p:nvSpPr>
          <p:cNvPr id="8195" name="Rectangle 4"/>
          <p:cNvSpPr>
            <a:spLocks noGrp="1" noChangeArrowheads="1"/>
          </p:cNvSpPr>
          <p:nvPr>
            <p:ph type="title"/>
          </p:nvPr>
        </p:nvSpPr>
        <p:spPr>
          <a:xfrm>
            <a:off x="457200" y="152400"/>
            <a:ext cx="8534400" cy="1066800"/>
          </a:xfrm>
        </p:spPr>
        <p:txBody>
          <a:bodyPr anchor="ctr" anchorCtr="0"/>
          <a:lstStyle/>
          <a:p>
            <a:pPr eaLnBrk="1" hangingPunct="1">
              <a:lnSpc>
                <a:spcPct val="100000"/>
              </a:lnSpc>
            </a:pPr>
            <a:r>
              <a:rPr lang="de-DE" sz="3600" dirty="0" smtClean="0">
                <a:cs typeface="Arial" pitchFamily="34" charset="0"/>
              </a:rPr>
              <a:t>OA Distribution: </a:t>
            </a:r>
            <a:br>
              <a:rPr lang="de-DE" sz="3600" dirty="0" smtClean="0">
                <a:cs typeface="Arial" pitchFamily="34" charset="0"/>
              </a:rPr>
            </a:br>
            <a:r>
              <a:rPr lang="de-DE" sz="3600" dirty="0" err="1" smtClean="0">
                <a:cs typeface="Arial" pitchFamily="34" charset="0"/>
              </a:rPr>
              <a:t>Application</a:t>
            </a:r>
            <a:r>
              <a:rPr lang="de-DE" sz="3600" dirty="0" smtClean="0">
                <a:cs typeface="Arial" pitchFamily="34" charset="0"/>
              </a:rPr>
              <a:t> </a:t>
            </a:r>
            <a:r>
              <a:rPr lang="de-DE" sz="3600" dirty="0" err="1" smtClean="0">
                <a:cs typeface="Arial" pitchFamily="34" charset="0"/>
              </a:rPr>
              <a:t>of</a:t>
            </a:r>
            <a:r>
              <a:rPr lang="de-DE" sz="3600" dirty="0" smtClean="0">
                <a:cs typeface="Arial" pitchFamily="34" charset="0"/>
              </a:rPr>
              <a:t> Applied </a:t>
            </a:r>
            <a:r>
              <a:rPr lang="de-DE" sz="3600" dirty="0" err="1" smtClean="0">
                <a:cs typeface="Arial" pitchFamily="34" charset="0"/>
              </a:rPr>
              <a:t>Probability</a:t>
            </a:r>
            <a:endParaRPr sz="3600" dirty="0" smtClean="0">
              <a:cs typeface="Arial" pitchFamily="34" charset="0"/>
            </a:endParaRPr>
          </a:p>
        </p:txBody>
      </p:sp>
      <p:graphicFrame>
        <p:nvGraphicFramePr>
          <p:cNvPr id="2" name="Object 5"/>
          <p:cNvGraphicFramePr>
            <a:graphicFrameLocks noGrp="1" noChangeAspect="1"/>
          </p:cNvGraphicFramePr>
          <p:nvPr>
            <p:ph idx="1"/>
            <p:extLst>
              <p:ext uri="{D42A27DB-BD31-4B8C-83A1-F6EECF244321}">
                <p14:modId xmlns:p14="http://schemas.microsoft.com/office/powerpoint/2010/main" val="73308591"/>
              </p:ext>
            </p:extLst>
          </p:nvPr>
        </p:nvGraphicFramePr>
        <p:xfrm>
          <a:off x="2667000" y="2895600"/>
          <a:ext cx="6126941" cy="317546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feld 2"/>
          <p:cNvSpPr txBox="1"/>
          <p:nvPr/>
        </p:nvSpPr>
        <p:spPr>
          <a:xfrm>
            <a:off x="381000" y="1371600"/>
            <a:ext cx="8153400" cy="1200328"/>
          </a:xfrm>
          <a:prstGeom prst="rect">
            <a:avLst/>
          </a:prstGeom>
          <a:noFill/>
        </p:spPr>
        <p:txBody>
          <a:bodyPr wrap="square" rtlCol="0">
            <a:spAutoFit/>
          </a:bodyPr>
          <a:lstStyle/>
          <a:p>
            <a:pPr marL="285750" indent="-285750">
              <a:buFont typeface="Arial"/>
              <a:buChar char="•"/>
            </a:pPr>
            <a:r>
              <a:rPr lang="de-DE" sz="2400" dirty="0" smtClean="0"/>
              <a:t>Assuming that the reliability of each helicopter is independent of each other applied probability gives a calculation for the overall mission success </a:t>
            </a:r>
            <a:endParaRPr lang="de-DE" sz="2400" dirty="0"/>
          </a:p>
        </p:txBody>
      </p:sp>
      <p:sp>
        <p:nvSpPr>
          <p:cNvPr id="4" name="Textfeld 3"/>
          <p:cNvSpPr txBox="1"/>
          <p:nvPr/>
        </p:nvSpPr>
        <p:spPr>
          <a:xfrm>
            <a:off x="533400" y="3124200"/>
            <a:ext cx="2057400" cy="2677656"/>
          </a:xfrm>
          <a:prstGeom prst="rect">
            <a:avLst/>
          </a:prstGeom>
          <a:solidFill>
            <a:srgbClr val="F5CEA7"/>
          </a:solidFill>
        </p:spPr>
        <p:txBody>
          <a:bodyPr wrap="square" rtlCol="0">
            <a:spAutoFit/>
          </a:bodyPr>
          <a:lstStyle/>
          <a:p>
            <a:r>
              <a:rPr lang="de-DE" sz="2400" dirty="0" err="1" smtClean="0"/>
              <a:t>To</a:t>
            </a:r>
            <a:r>
              <a:rPr lang="de-DE" sz="2400" dirty="0" smtClean="0"/>
              <a:t> </a:t>
            </a:r>
            <a:r>
              <a:rPr lang="de-DE" sz="2400" dirty="0" err="1" smtClean="0"/>
              <a:t>limit</a:t>
            </a:r>
            <a:r>
              <a:rPr lang="de-DE" sz="2400" dirty="0" smtClean="0"/>
              <a:t> </a:t>
            </a:r>
            <a:r>
              <a:rPr lang="de-DE" sz="2400" dirty="0" err="1" smtClean="0"/>
              <a:t>the</a:t>
            </a:r>
            <a:r>
              <a:rPr lang="de-DE" sz="2400" dirty="0" smtClean="0"/>
              <a:t> </a:t>
            </a:r>
            <a:r>
              <a:rPr lang="de-DE" sz="2400" dirty="0" err="1" smtClean="0"/>
              <a:t>risk</a:t>
            </a:r>
            <a:r>
              <a:rPr lang="de-DE" sz="2400" dirty="0" smtClean="0"/>
              <a:t> </a:t>
            </a:r>
            <a:r>
              <a:rPr lang="de-DE" sz="2400" dirty="0" err="1" smtClean="0"/>
              <a:t>of</a:t>
            </a:r>
            <a:r>
              <a:rPr lang="de-DE" sz="2400" dirty="0" smtClean="0"/>
              <a:t> </a:t>
            </a:r>
            <a:r>
              <a:rPr lang="de-DE" sz="2400" dirty="0" err="1" smtClean="0"/>
              <a:t>failure</a:t>
            </a:r>
            <a:r>
              <a:rPr lang="de-DE" sz="2400" dirty="0" smtClean="0"/>
              <a:t> </a:t>
            </a:r>
            <a:r>
              <a:rPr lang="de-DE" sz="2400" b="1" dirty="0" err="1" smtClean="0">
                <a:solidFill>
                  <a:srgbClr val="000000"/>
                </a:solidFill>
              </a:rPr>
              <a:t>under</a:t>
            </a:r>
            <a:r>
              <a:rPr lang="de-DE" sz="2400" b="1" dirty="0" smtClean="0">
                <a:solidFill>
                  <a:srgbClr val="000000"/>
                </a:solidFill>
              </a:rPr>
              <a:t> 1% </a:t>
            </a:r>
            <a:r>
              <a:rPr lang="de-DE" sz="2400" dirty="0" smtClean="0"/>
              <a:t>due </a:t>
            </a:r>
            <a:r>
              <a:rPr lang="de-DE" sz="2400" dirty="0" err="1" smtClean="0"/>
              <a:t>to</a:t>
            </a:r>
            <a:r>
              <a:rPr lang="de-DE" sz="2400" dirty="0" smtClean="0"/>
              <a:t> </a:t>
            </a:r>
            <a:r>
              <a:rPr lang="de-DE" sz="2400" dirty="0" err="1" smtClean="0"/>
              <a:t>heli-copter</a:t>
            </a:r>
            <a:r>
              <a:rPr lang="de-DE" sz="2400" dirty="0" smtClean="0"/>
              <a:t> </a:t>
            </a:r>
            <a:r>
              <a:rPr lang="de-DE" sz="2400" dirty="0" err="1" smtClean="0"/>
              <a:t>failure</a:t>
            </a:r>
            <a:r>
              <a:rPr lang="de-DE" sz="2400" dirty="0" smtClean="0"/>
              <a:t> </a:t>
            </a:r>
            <a:r>
              <a:rPr lang="de-DE" sz="2400" b="1" dirty="0" smtClean="0"/>
              <a:t>12 </a:t>
            </a:r>
            <a:r>
              <a:rPr lang="de-DE" sz="2400" b="1" dirty="0" err="1" smtClean="0"/>
              <a:t>helicopter</a:t>
            </a:r>
            <a:r>
              <a:rPr lang="de-DE" sz="2400" b="1" dirty="0" smtClean="0"/>
              <a:t> </a:t>
            </a:r>
            <a:r>
              <a:rPr lang="de-DE" sz="2400" dirty="0" err="1" smtClean="0"/>
              <a:t>are</a:t>
            </a:r>
            <a:r>
              <a:rPr lang="de-DE" sz="2400" dirty="0" smtClean="0"/>
              <a:t> </a:t>
            </a:r>
            <a:r>
              <a:rPr lang="de-DE" sz="2400" dirty="0" err="1" smtClean="0"/>
              <a:t>necessary</a:t>
            </a:r>
            <a:endParaRPr lang="de-DE" sz="2400" dirty="0"/>
          </a:p>
        </p:txBody>
      </p:sp>
      <p:sp>
        <p:nvSpPr>
          <p:cNvPr id="5" name="Oval 4"/>
          <p:cNvSpPr/>
          <p:nvPr/>
        </p:nvSpPr>
        <p:spPr>
          <a:xfrm>
            <a:off x="3352800" y="3657600"/>
            <a:ext cx="762000" cy="21336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0049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6200" y="3352800"/>
            <a:ext cx="90678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219" name="Slide Number Placeholder 6"/>
          <p:cNvSpPr>
            <a:spLocks noGrp="1"/>
          </p:cNvSpPr>
          <p:nvPr>
            <p:ph type="sldNum" sz="quarter" idx="4294967295"/>
          </p:nvPr>
        </p:nvSpPr>
        <p:spPr bwMode="auto">
          <a:xfrm>
            <a:off x="6781800" y="6019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01124AE-736B-471C-B72A-022CB9FBA219}" type="slidenum">
              <a:rPr lang="en-US"/>
              <a:pPr eaLnBrk="1" hangingPunct="1"/>
              <a:t>5</a:t>
            </a:fld>
            <a:endParaRPr lang="en-US" dirty="0"/>
          </a:p>
        </p:txBody>
      </p:sp>
      <p:sp>
        <p:nvSpPr>
          <p:cNvPr id="9220" name="Rectangle 2"/>
          <p:cNvSpPr>
            <a:spLocks noGrp="1" noChangeArrowheads="1"/>
          </p:cNvSpPr>
          <p:nvPr>
            <p:ph type="title"/>
          </p:nvPr>
        </p:nvSpPr>
        <p:spPr>
          <a:xfrm>
            <a:off x="1752599" y="152400"/>
            <a:ext cx="6956385" cy="1121780"/>
          </a:xfrm>
        </p:spPr>
        <p:txBody>
          <a:bodyPr/>
          <a:lstStyle/>
          <a:p>
            <a:pPr algn="l" eaLnBrk="1" hangingPunct="1">
              <a:lnSpc>
                <a:spcPct val="100000"/>
              </a:lnSpc>
            </a:pPr>
            <a:r>
              <a:rPr lang="de-DE" sz="3600" dirty="0" smtClean="0">
                <a:cs typeface="Arial" pitchFamily="34" charset="0"/>
              </a:rPr>
              <a:t>OA Distribution</a:t>
            </a:r>
            <a:r>
              <a:rPr sz="3600" dirty="0" smtClean="0">
                <a:cs typeface="Arial" pitchFamily="34" charset="0"/>
              </a:rPr>
              <a:t>:</a:t>
            </a:r>
            <a:br>
              <a:rPr sz="3600" dirty="0" smtClean="0">
                <a:cs typeface="Arial" pitchFamily="34" charset="0"/>
              </a:rPr>
            </a:br>
            <a:r>
              <a:rPr sz="3600" dirty="0" smtClean="0">
                <a:cs typeface="Arial" pitchFamily="34" charset="0"/>
              </a:rPr>
              <a:t>Simulation Results (Monte Carlo)</a:t>
            </a:r>
          </a:p>
        </p:txBody>
      </p:sp>
      <p:graphicFrame>
        <p:nvGraphicFramePr>
          <p:cNvPr id="9221" name="Object 8"/>
          <p:cNvGraphicFramePr>
            <a:graphicFrameLocks noGrp="1" noChangeAspect="1"/>
          </p:cNvGraphicFramePr>
          <p:nvPr>
            <p:ph sz="half" idx="4294967295"/>
            <p:extLst>
              <p:ext uri="{D42A27DB-BD31-4B8C-83A1-F6EECF244321}">
                <p14:modId xmlns:p14="http://schemas.microsoft.com/office/powerpoint/2010/main" val="44665200"/>
              </p:ext>
            </p:extLst>
          </p:nvPr>
        </p:nvGraphicFramePr>
        <p:xfrm>
          <a:off x="457200" y="3352800"/>
          <a:ext cx="3886200" cy="2231529"/>
        </p:xfrm>
        <a:graphic>
          <a:graphicData uri="http://schemas.openxmlformats.org/presentationml/2006/ole">
            <mc:AlternateContent xmlns:mc="http://schemas.openxmlformats.org/markup-compatibility/2006">
              <mc:Choice xmlns:v="urn:schemas-microsoft-com:vml" Requires="v">
                <p:oleObj spid="_x0000_s1053" name="Chart" r:id="rId4" imgW="3581314" imgH="4518606" progId="MSGraph.Chart.8">
                  <p:embed followColorScheme="full"/>
                </p:oleObj>
              </mc:Choice>
              <mc:Fallback>
                <p:oleObj name="Chart" r:id="rId4" imgW="3581314" imgH="4518606" progId="MSGraph.Chart.8">
                  <p:embed followColorScheme="full"/>
                  <p:pic>
                    <p:nvPicPr>
                      <p:cNvPr id="0" name=""/>
                      <p:cNvPicPr>
                        <a:picLocks noGrp="1" noChangeAspect="1" noChangeArrowheads="1"/>
                      </p:cNvPicPr>
                      <p:nvPr/>
                    </p:nvPicPr>
                    <p:blipFill>
                      <a:blip r:embed="rId5"/>
                      <a:srcRect/>
                      <a:stretch>
                        <a:fillRect/>
                      </a:stretch>
                    </p:blipFill>
                    <p:spPr bwMode="auto">
                      <a:xfrm>
                        <a:off x="457200" y="3352800"/>
                        <a:ext cx="3886200" cy="2231529"/>
                      </a:xfrm>
                      <a:prstGeom prst="rect">
                        <a:avLst/>
                      </a:prstGeom>
                      <a:noFill/>
                      <a:ln>
                        <a:noFill/>
                      </a:ln>
                      <a:extLst/>
                    </p:spPr>
                  </p:pic>
                </p:oleObj>
              </mc:Fallback>
            </mc:AlternateContent>
          </a:graphicData>
        </a:graphic>
      </p:graphicFrame>
      <p:graphicFrame>
        <p:nvGraphicFramePr>
          <p:cNvPr id="9222" name="Object 10"/>
          <p:cNvGraphicFramePr>
            <a:graphicFrameLocks noGrp="1" noChangeAspect="1"/>
          </p:cNvGraphicFramePr>
          <p:nvPr>
            <p:ph sz="half" idx="2"/>
            <p:extLst>
              <p:ext uri="{D42A27DB-BD31-4B8C-83A1-F6EECF244321}">
                <p14:modId xmlns:p14="http://schemas.microsoft.com/office/powerpoint/2010/main" val="4085858116"/>
              </p:ext>
            </p:extLst>
          </p:nvPr>
        </p:nvGraphicFramePr>
        <p:xfrm>
          <a:off x="4953000" y="3352800"/>
          <a:ext cx="3810000" cy="2233163"/>
        </p:xfrm>
        <a:graphic>
          <a:graphicData uri="http://schemas.openxmlformats.org/presentationml/2006/ole">
            <mc:AlternateContent xmlns:mc="http://schemas.openxmlformats.org/markup-compatibility/2006">
              <mc:Choice xmlns:v="urn:schemas-microsoft-com:vml" Requires="v">
                <p:oleObj spid="_x0000_s1054" name="Chart" r:id="rId6" imgW="3573751" imgH="4526388" progId="MSGraph.Chart.8">
                  <p:embed followColorScheme="full"/>
                </p:oleObj>
              </mc:Choice>
              <mc:Fallback>
                <p:oleObj name="Chart" r:id="rId6" imgW="3573751" imgH="4526388" progId="MSGraph.Chart.8">
                  <p:embed followColorScheme="full"/>
                  <p:pic>
                    <p:nvPicPr>
                      <p:cNvPr id="0" name=""/>
                      <p:cNvPicPr>
                        <a:picLocks noGrp="1" noChangeAspect="1" noChangeArrowheads="1"/>
                      </p:cNvPicPr>
                      <p:nvPr/>
                    </p:nvPicPr>
                    <p:blipFill>
                      <a:blip r:embed="rId7"/>
                      <a:srcRect/>
                      <a:stretch>
                        <a:fillRect/>
                      </a:stretch>
                    </p:blipFill>
                    <p:spPr bwMode="auto">
                      <a:xfrm>
                        <a:off x="4953000" y="3352800"/>
                        <a:ext cx="3810000" cy="2233163"/>
                      </a:xfrm>
                      <a:prstGeom prst="rect">
                        <a:avLst/>
                      </a:prstGeom>
                      <a:noFill/>
                      <a:ln>
                        <a:noFill/>
                      </a:ln>
                      <a:effectLst/>
                      <a:extLst/>
                    </p:spPr>
                  </p:pic>
                </p:oleObj>
              </mc:Fallback>
            </mc:AlternateContent>
          </a:graphicData>
        </a:graphic>
      </p:graphicFrame>
      <p:sp>
        <p:nvSpPr>
          <p:cNvPr id="9223" name="Text Box 15"/>
          <p:cNvSpPr txBox="1">
            <a:spLocks noChangeArrowheads="1"/>
          </p:cNvSpPr>
          <p:nvPr/>
        </p:nvSpPr>
        <p:spPr bwMode="auto">
          <a:xfrm>
            <a:off x="609600" y="5486400"/>
            <a:ext cx="3733800" cy="646331"/>
          </a:xfrm>
          <a:prstGeom prst="rect">
            <a:avLst/>
          </a:prstGeom>
          <a:solidFill>
            <a:srgbClr val="CFDCF0"/>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dirty="0">
                <a:solidFill>
                  <a:srgbClr val="000000"/>
                </a:solidFill>
              </a:rPr>
              <a:t>100 </a:t>
            </a:r>
            <a:r>
              <a:rPr lang="en-US" b="1" dirty="0" smtClean="0">
                <a:solidFill>
                  <a:srgbClr val="000000"/>
                </a:solidFill>
              </a:rPr>
              <a:t>Simulations with </a:t>
            </a:r>
            <a:r>
              <a:rPr lang="en-US" b="1" dirty="0">
                <a:solidFill>
                  <a:srgbClr val="000000"/>
                </a:solidFill>
              </a:rPr>
              <a:t>8 </a:t>
            </a:r>
            <a:r>
              <a:rPr lang="en-US" b="1" dirty="0" err="1">
                <a:solidFill>
                  <a:srgbClr val="000000"/>
                </a:solidFill>
              </a:rPr>
              <a:t>Helos</a:t>
            </a:r>
            <a:r>
              <a:rPr lang="en-US" b="1" dirty="0">
                <a:solidFill>
                  <a:srgbClr val="000000"/>
                </a:solidFill>
              </a:rPr>
              <a:t>:</a:t>
            </a:r>
          </a:p>
          <a:p>
            <a:pPr eaLnBrk="1" hangingPunct="1"/>
            <a:r>
              <a:rPr lang="en-US" b="1" dirty="0">
                <a:solidFill>
                  <a:srgbClr val="000000"/>
                </a:solidFill>
              </a:rPr>
              <a:t>72/100 </a:t>
            </a:r>
            <a:r>
              <a:rPr lang="en-US" b="1" dirty="0" smtClean="0">
                <a:solidFill>
                  <a:srgbClr val="000000"/>
                </a:solidFill>
              </a:rPr>
              <a:t>Missions Successful</a:t>
            </a:r>
            <a:endParaRPr lang="en-US" b="1" dirty="0">
              <a:solidFill>
                <a:srgbClr val="000000"/>
              </a:solidFill>
            </a:endParaRPr>
          </a:p>
        </p:txBody>
      </p:sp>
      <p:sp>
        <p:nvSpPr>
          <p:cNvPr id="9224" name="Text Box 16"/>
          <p:cNvSpPr txBox="1">
            <a:spLocks noChangeArrowheads="1"/>
          </p:cNvSpPr>
          <p:nvPr/>
        </p:nvSpPr>
        <p:spPr bwMode="auto">
          <a:xfrm>
            <a:off x="5105400" y="5486400"/>
            <a:ext cx="3694113" cy="646331"/>
          </a:xfrm>
          <a:prstGeom prst="rect">
            <a:avLst/>
          </a:prstGeom>
          <a:solidFill>
            <a:schemeClr val="tx2">
              <a:lumMod val="20000"/>
              <a:lumOff val="8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dirty="0">
                <a:solidFill>
                  <a:srgbClr val="000000"/>
                </a:solidFill>
              </a:rPr>
              <a:t>100 </a:t>
            </a:r>
            <a:r>
              <a:rPr lang="en-US" b="1" dirty="0" smtClean="0">
                <a:solidFill>
                  <a:srgbClr val="000000"/>
                </a:solidFill>
              </a:rPr>
              <a:t>Simulations with </a:t>
            </a:r>
            <a:r>
              <a:rPr lang="en-US" b="1" dirty="0">
                <a:solidFill>
                  <a:srgbClr val="000000"/>
                </a:solidFill>
              </a:rPr>
              <a:t>11 </a:t>
            </a:r>
            <a:r>
              <a:rPr lang="en-US" b="1" dirty="0" err="1">
                <a:solidFill>
                  <a:srgbClr val="000000"/>
                </a:solidFill>
              </a:rPr>
              <a:t>Helos</a:t>
            </a:r>
            <a:r>
              <a:rPr lang="en-US" b="1" dirty="0">
                <a:solidFill>
                  <a:srgbClr val="000000"/>
                </a:solidFill>
              </a:rPr>
              <a:t>:</a:t>
            </a:r>
          </a:p>
          <a:p>
            <a:pPr eaLnBrk="1" hangingPunct="1"/>
            <a:r>
              <a:rPr lang="en-US" b="1" dirty="0">
                <a:solidFill>
                  <a:srgbClr val="000000"/>
                </a:solidFill>
              </a:rPr>
              <a:t>94/100 </a:t>
            </a:r>
            <a:r>
              <a:rPr lang="en-US" b="1" dirty="0" smtClean="0">
                <a:solidFill>
                  <a:srgbClr val="000000"/>
                </a:solidFill>
              </a:rPr>
              <a:t>Missions Successful</a:t>
            </a:r>
            <a:endParaRPr lang="en-US" b="1" dirty="0">
              <a:solidFill>
                <a:srgbClr val="000000"/>
              </a:solidFill>
            </a:endParaRPr>
          </a:p>
        </p:txBody>
      </p:sp>
      <p:sp>
        <p:nvSpPr>
          <p:cNvPr id="3" name="Textfeld 2"/>
          <p:cNvSpPr txBox="1"/>
          <p:nvPr/>
        </p:nvSpPr>
        <p:spPr>
          <a:xfrm>
            <a:off x="381000" y="1371600"/>
            <a:ext cx="8305800" cy="1815882"/>
          </a:xfrm>
          <a:prstGeom prst="rect">
            <a:avLst/>
          </a:prstGeom>
          <a:noFill/>
        </p:spPr>
        <p:txBody>
          <a:bodyPr wrap="square" rtlCol="0">
            <a:spAutoFit/>
          </a:bodyPr>
          <a:lstStyle/>
          <a:p>
            <a:pPr marL="285750" indent="-285750">
              <a:buFont typeface="Arial"/>
              <a:buChar char="•"/>
            </a:pPr>
            <a:r>
              <a:rPr lang="de-DE" sz="2800" dirty="0" smtClean="0">
                <a:solidFill>
                  <a:srgbClr val="000000"/>
                </a:solidFill>
              </a:rPr>
              <a:t>The Monte Carlo simulation of the helos as independent events gives even a little bit more pessimistic probabilities for success but are in the same range as the applied probabilities </a:t>
            </a:r>
            <a:endParaRPr lang="de-DE" sz="2800" dirty="0">
              <a:solidFill>
                <a:srgbClr val="000000"/>
              </a:solidFill>
            </a:endParaRPr>
          </a:p>
        </p:txBody>
      </p:sp>
    </p:spTree>
    <p:extLst>
      <p:ext uri="{BB962C8B-B14F-4D97-AF65-F5344CB8AC3E}">
        <p14:creationId xmlns:p14="http://schemas.microsoft.com/office/powerpoint/2010/main" val="24085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934200" cy="685800"/>
          </a:xfrm>
        </p:spPr>
        <p:txBody>
          <a:bodyPr/>
          <a:lstStyle/>
          <a:p>
            <a:pPr>
              <a:lnSpc>
                <a:spcPct val="100000"/>
              </a:lnSpc>
            </a:pPr>
            <a:r>
              <a:rPr lang="en-US" sz="3600" dirty="0" smtClean="0"/>
              <a:t>What is Proper Risk Assessment?</a:t>
            </a:r>
            <a:endParaRPr lang="en-US" sz="3600" dirty="0"/>
          </a:p>
        </p:txBody>
      </p:sp>
      <p:sp>
        <p:nvSpPr>
          <p:cNvPr id="3" name="Content Placeholder 2"/>
          <p:cNvSpPr>
            <a:spLocks noGrp="1"/>
          </p:cNvSpPr>
          <p:nvPr>
            <p:ph idx="1"/>
          </p:nvPr>
        </p:nvSpPr>
        <p:spPr>
          <a:xfrm>
            <a:off x="457200" y="1219200"/>
            <a:ext cx="8229600" cy="5135563"/>
          </a:xfrm>
        </p:spPr>
        <p:txBody>
          <a:bodyPr>
            <a:normAutofit/>
          </a:bodyPr>
          <a:lstStyle/>
          <a:p>
            <a:r>
              <a:rPr lang="en-US" sz="2800" dirty="0" smtClean="0">
                <a:solidFill>
                  <a:srgbClr val="000000"/>
                </a:solidFill>
              </a:rPr>
              <a:t>Risk Assessment is the </a:t>
            </a:r>
            <a:r>
              <a:rPr lang="en-US" sz="2800" dirty="0">
                <a:solidFill>
                  <a:srgbClr val="000000"/>
                </a:solidFill>
              </a:rPr>
              <a:t>identification, </a:t>
            </a:r>
            <a:r>
              <a:rPr lang="en-US" sz="2800" dirty="0" smtClean="0">
                <a:solidFill>
                  <a:srgbClr val="000000"/>
                </a:solidFill>
              </a:rPr>
              <a:t>evaluation</a:t>
            </a:r>
            <a:r>
              <a:rPr lang="en-US" sz="2800" dirty="0">
                <a:solidFill>
                  <a:srgbClr val="000000"/>
                </a:solidFill>
              </a:rPr>
              <a:t>, and estimation of the levels of risks involved in a </a:t>
            </a:r>
            <a:r>
              <a:rPr lang="en-US" sz="2800" dirty="0" smtClean="0">
                <a:solidFill>
                  <a:srgbClr val="000000"/>
                </a:solidFill>
              </a:rPr>
              <a:t>situation. </a:t>
            </a:r>
          </a:p>
          <a:p>
            <a:r>
              <a:rPr lang="en-US" sz="2800" dirty="0" smtClean="0">
                <a:solidFill>
                  <a:srgbClr val="000000"/>
                </a:solidFill>
              </a:rPr>
              <a:t>Risk can include unknown knowledge about the situation, unknown knowledge about the development of the course of action or unknown knowledge about the processes driving the situation.</a:t>
            </a:r>
          </a:p>
          <a:p>
            <a:r>
              <a:rPr lang="en-US" sz="2800" dirty="0" smtClean="0">
                <a:solidFill>
                  <a:srgbClr val="000000"/>
                </a:solidFill>
              </a:rPr>
              <a:t>Historical data analysis, probability theory and simulation are frequently used to quantify risk and bound </a:t>
            </a:r>
            <a:r>
              <a:rPr lang="en-US" sz="2800" dirty="0" err="1" smtClean="0">
                <a:solidFill>
                  <a:srgbClr val="000000"/>
                </a:solidFill>
              </a:rPr>
              <a:t>uncertainity</a:t>
            </a:r>
            <a:r>
              <a:rPr lang="en-US" sz="2800" dirty="0" smtClean="0">
                <a:solidFill>
                  <a:srgbClr val="000000"/>
                </a:solidFill>
              </a:rPr>
              <a:t>.</a:t>
            </a:r>
            <a:endParaRPr lang="en-US" sz="2800" dirty="0">
              <a:solidFill>
                <a:srgbClr val="00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9/8/2015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422023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934200" cy="1219200"/>
          </a:xfrm>
        </p:spPr>
        <p:txBody>
          <a:bodyPr>
            <a:normAutofit/>
          </a:bodyPr>
          <a:lstStyle/>
          <a:p>
            <a:pPr algn="l">
              <a:lnSpc>
                <a:spcPct val="100000"/>
              </a:lnSpc>
            </a:pPr>
            <a:r>
              <a:rPr lang="en-US" sz="3600" dirty="0" smtClean="0"/>
              <a:t>Strengths and Weaknesses </a:t>
            </a:r>
            <a:br>
              <a:rPr lang="en-US" sz="3600" dirty="0" smtClean="0"/>
            </a:br>
            <a:r>
              <a:rPr lang="en-US" sz="3600" dirty="0" smtClean="0"/>
              <a:t>Risk Assessment</a:t>
            </a:r>
            <a:endParaRPr lang="en-US" sz="3600" dirty="0"/>
          </a:p>
        </p:txBody>
      </p:sp>
      <p:sp>
        <p:nvSpPr>
          <p:cNvPr id="3" name="Content Placeholder 2"/>
          <p:cNvSpPr>
            <a:spLocks noGrp="1"/>
          </p:cNvSpPr>
          <p:nvPr>
            <p:ph idx="1"/>
          </p:nvPr>
        </p:nvSpPr>
        <p:spPr>
          <a:xfrm>
            <a:off x="381000" y="1447800"/>
            <a:ext cx="8229600" cy="5029200"/>
          </a:xfrm>
        </p:spPr>
        <p:txBody>
          <a:bodyPr>
            <a:normAutofit/>
          </a:bodyPr>
          <a:lstStyle/>
          <a:p>
            <a:r>
              <a:rPr lang="en-US" sz="2800" dirty="0" smtClean="0">
                <a:solidFill>
                  <a:schemeClr val="tx1"/>
                </a:solidFill>
              </a:rPr>
              <a:t>Provides insight into marginal benefit of resources</a:t>
            </a:r>
            <a:r>
              <a:rPr lang="en-US" sz="2800" dirty="0">
                <a:solidFill>
                  <a:schemeClr val="tx1"/>
                </a:solidFill>
              </a:rPr>
              <a:t> </a:t>
            </a:r>
            <a:r>
              <a:rPr lang="en-US" sz="2800" dirty="0" smtClean="0">
                <a:solidFill>
                  <a:schemeClr val="tx1"/>
                </a:solidFill>
              </a:rPr>
              <a:t>to lessen risk.</a:t>
            </a:r>
          </a:p>
          <a:p>
            <a:r>
              <a:rPr lang="en-US" sz="2800" dirty="0" smtClean="0">
                <a:solidFill>
                  <a:schemeClr val="tx1"/>
                </a:solidFill>
              </a:rPr>
              <a:t>The better the historical date base and/or estimates, the better the assessment value.</a:t>
            </a:r>
          </a:p>
          <a:p>
            <a:r>
              <a:rPr lang="en-US" sz="2800" dirty="0" smtClean="0">
                <a:solidFill>
                  <a:schemeClr val="tx1"/>
                </a:solidFill>
              </a:rPr>
              <a:t>In many cases, assumes environment in the immediate future will be the same as the immediate past for data consistency.</a:t>
            </a:r>
          </a:p>
          <a:p>
            <a:endParaRPr lang="en-US" sz="2800" dirty="0"/>
          </a:p>
        </p:txBody>
      </p:sp>
    </p:spTree>
    <p:extLst>
      <p:ext uri="{BB962C8B-B14F-4D97-AF65-F5344CB8AC3E}">
        <p14:creationId xmlns:p14="http://schemas.microsoft.com/office/powerpoint/2010/main" val="1888051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858000" cy="685800"/>
          </a:xfrm>
        </p:spPr>
        <p:txBody>
          <a:bodyPr/>
          <a:lstStyle/>
          <a:p>
            <a:pPr algn="l"/>
            <a:r>
              <a:rPr lang="en-US" sz="3600" b="1" dirty="0" smtClean="0"/>
              <a:t>Summary</a:t>
            </a:r>
            <a:endParaRPr lang="en-US" sz="3600" b="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sz="3000" dirty="0" smtClean="0">
                <a:solidFill>
                  <a:srgbClr val="000000"/>
                </a:solidFill>
              </a:rPr>
              <a:t>Risk</a:t>
            </a:r>
            <a:r>
              <a:rPr lang="en-US" sz="3000" b="1" dirty="0" smtClean="0">
                <a:solidFill>
                  <a:srgbClr val="000000"/>
                </a:solidFill>
              </a:rPr>
              <a:t> </a:t>
            </a:r>
            <a:r>
              <a:rPr lang="en-US" sz="3000" dirty="0" smtClean="0">
                <a:solidFill>
                  <a:srgbClr val="000000"/>
                </a:solidFill>
              </a:rPr>
              <a:t>analysis is driven by you, the decision maker. You define what is an acceptable risk.</a:t>
            </a:r>
          </a:p>
          <a:p>
            <a:r>
              <a:rPr lang="en-US" sz="3000" dirty="0" smtClean="0">
                <a:solidFill>
                  <a:srgbClr val="000000"/>
                </a:solidFill>
              </a:rPr>
              <a:t>To best utilize your operational analyst to aid in decision making, they need access to you, the decision maker to know about your preferences and to be involved as well in the planning process as during execution.</a:t>
            </a:r>
            <a:endParaRPr lang="en-US" sz="3000" dirty="0">
              <a:solidFill>
                <a:srgbClr val="000000"/>
              </a:solidFill>
            </a:endParaRPr>
          </a:p>
          <a:p>
            <a:r>
              <a:rPr lang="en-US" sz="3000" dirty="0" smtClean="0">
                <a:solidFill>
                  <a:srgbClr val="000000"/>
                </a:solidFill>
              </a:rPr>
              <a:t>The operational analyst brings a variety of tools (optimization, simulation, statistics, and assessment skills) to help you with evidence based decision making.</a:t>
            </a:r>
            <a:endParaRPr lang="en-US" sz="3000" b="1" dirty="0">
              <a:solidFill>
                <a:srgbClr val="000000"/>
              </a:solidFill>
            </a:endParaRPr>
          </a:p>
        </p:txBody>
      </p:sp>
      <p:sp>
        <p:nvSpPr>
          <p:cNvPr id="6" name="Slide Number Placeholder 5"/>
          <p:cNvSpPr>
            <a:spLocks noGrp="1"/>
          </p:cNvSpPr>
          <p:nvPr>
            <p:ph type="sldNum" sz="quarter" idx="4294967295"/>
          </p:nvPr>
        </p:nvSpPr>
        <p:spPr>
          <a:xfrm>
            <a:off x="8543278" y="6356350"/>
            <a:ext cx="561975" cy="365125"/>
          </a:xfrm>
        </p:spPr>
        <p:txBody>
          <a:bodyPr/>
          <a:lstStyle/>
          <a:p>
            <a:fld id="{BA9B540C-44DA-4F69-89C9-7C84606640D3}" type="slidenum">
              <a:rPr lang="en-US" smtClean="0">
                <a:solidFill>
                  <a:prstClr val="black">
                    <a:lumMod val="65000"/>
                    <a:lumOff val="35000"/>
                  </a:prstClr>
                </a:solidFill>
              </a:rPr>
              <a:pPr/>
              <a:t>8</a:t>
            </a:fld>
            <a:endParaRPr lang="en-US">
              <a:solidFill>
                <a:prstClr val="black">
                  <a:lumMod val="65000"/>
                  <a:lumOff val="35000"/>
                </a:prstClr>
              </a:solidFill>
            </a:endParaRPr>
          </a:p>
        </p:txBody>
      </p:sp>
    </p:spTree>
    <p:extLst>
      <p:ext uri="{BB962C8B-B14F-4D97-AF65-F5344CB8AC3E}">
        <p14:creationId xmlns:p14="http://schemas.microsoft.com/office/powerpoint/2010/main" val="3088116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62000" y="2209800"/>
            <a:ext cx="7772400" cy="1143001"/>
          </a:xfrm>
        </p:spPr>
        <p:txBody>
          <a:bodyPr/>
          <a:lstStyle/>
          <a:p>
            <a:r>
              <a:rPr lang="en-US" sz="6000" dirty="0" smtClean="0"/>
              <a:t>More Detail Follows</a:t>
            </a:r>
            <a:endParaRPr lang="en-US" sz="6000" dirty="0"/>
          </a:p>
        </p:txBody>
      </p:sp>
      <p:sp>
        <p:nvSpPr>
          <p:cNvPr id="8" name="Subtitle 7"/>
          <p:cNvSpPr>
            <a:spLocks noGrp="1"/>
          </p:cNvSpPr>
          <p:nvPr>
            <p:ph type="subTitle" idx="1"/>
          </p:nvPr>
        </p:nvSpPr>
        <p:spPr/>
        <p:txBody>
          <a:bodyPr/>
          <a:lstStyle/>
          <a:p>
            <a:endParaRPr lang="en-US"/>
          </a:p>
        </p:txBody>
      </p:sp>
      <p:sp>
        <p:nvSpPr>
          <p:cNvPr id="6" name="Slide Number Placeholder 5"/>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9</a:t>
            </a:fld>
            <a:endParaRPr lang="en-US">
              <a:solidFill>
                <a:prstClr val="black">
                  <a:lumMod val="65000"/>
                  <a:lumOff val="35000"/>
                </a:prstClr>
              </a:solidFill>
            </a:endParaRPr>
          </a:p>
        </p:txBody>
      </p:sp>
      <p:sp>
        <p:nvSpPr>
          <p:cNvPr id="2" name="Date Placeholder 1"/>
          <p:cNvSpPr>
            <a:spLocks noGrp="1"/>
          </p:cNvSpPr>
          <p:nvPr>
            <p:ph type="dt" sz="half" idx="10"/>
          </p:nvPr>
        </p:nvSpPr>
        <p:spPr/>
        <p:txBody>
          <a:bodyPr/>
          <a:lstStyle/>
          <a:p>
            <a:fld id="{89F5856C-E334-40F0-8967-9D399AB0C71D}" type="datetime1">
              <a:rPr lang="en-US" smtClean="0">
                <a:solidFill>
                  <a:prstClr val="black">
                    <a:lumMod val="65000"/>
                    <a:lumOff val="35000"/>
                  </a:prstClr>
                </a:solidFill>
              </a:rPr>
              <a:pPr/>
              <a:t>9/8/2015</a:t>
            </a:fld>
            <a:endParaRPr lang="en-US" dirty="0">
              <a:solidFill>
                <a:prstClr val="black">
                  <a:lumMod val="65000"/>
                  <a:lumOff val="35000"/>
                </a:prstClr>
              </a:solidFill>
            </a:endParaRPr>
          </a:p>
        </p:txBody>
      </p:sp>
      <p:sp>
        <p:nvSpPr>
          <p:cNvPr id="3" name="Footer Placeholder 2"/>
          <p:cNvSpPr>
            <a:spLocks noGrp="1"/>
          </p:cNvSpPr>
          <p:nvPr>
            <p:ph type="ftr" sz="quarter" idx="12"/>
          </p:nvPr>
        </p:nvSpPr>
        <p:spPr/>
        <p:txBody>
          <a:bodyPr/>
          <a:lstStyle/>
          <a:p>
            <a:r>
              <a:rPr lang="en-US" smtClean="0">
                <a:solidFill>
                  <a:prstClr val="black">
                    <a:lumMod val="65000"/>
                    <a:lumOff val="35000"/>
                  </a:prstClr>
                </a:solidFill>
              </a:rPr>
              <a:t>#</a:t>
            </a:r>
            <a:endParaRPr lang="en-US" dirty="0">
              <a:solidFill>
                <a:prstClr val="black">
                  <a:lumMod val="65000"/>
                  <a:lumOff val="35000"/>
                </a:prstClr>
              </a:solidFill>
            </a:endParaRPr>
          </a:p>
        </p:txBody>
      </p:sp>
    </p:spTree>
    <p:extLst>
      <p:ext uri="{BB962C8B-B14F-4D97-AF65-F5344CB8AC3E}">
        <p14:creationId xmlns:p14="http://schemas.microsoft.com/office/powerpoint/2010/main" val="1174765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Executive</Template>
  <TotalTime>337</TotalTime>
  <Words>2076</Words>
  <Application>Microsoft Office PowerPoint</Application>
  <PresentationFormat>On-screen Show (4:3)</PresentationFormat>
  <Paragraphs>227</Paragraphs>
  <Slides>23</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Executive</vt:lpstr>
      <vt:lpstr>Chart</vt:lpstr>
      <vt:lpstr>Applied Probability and Simulation to Understand Risk in Operation Eagle Claw</vt:lpstr>
      <vt:lpstr>Overview</vt:lpstr>
      <vt:lpstr>Situation: Risk Assessment in  Operation EAGLE CLAW</vt:lpstr>
      <vt:lpstr>OA Distribution:  Application of Applied Probability</vt:lpstr>
      <vt:lpstr>OA Distribution: Simulation Results (Monte Carlo)</vt:lpstr>
      <vt:lpstr>What is Proper Risk Assessment?</vt:lpstr>
      <vt:lpstr>Strengths and Weaknesses  Risk Assessment</vt:lpstr>
      <vt:lpstr>Summary</vt:lpstr>
      <vt:lpstr>More Detail Follows</vt:lpstr>
      <vt:lpstr>Quantifying Risk by exploring variability</vt:lpstr>
      <vt:lpstr>Gas Turbine Rework Depot Example</vt:lpstr>
      <vt:lpstr>Quantifying Risk by exploring variability</vt:lpstr>
      <vt:lpstr>We can build a simulation of our quarterly costs with 30 engines</vt:lpstr>
      <vt:lpstr>Histogram provides risk in budgeting</vt:lpstr>
      <vt:lpstr>Histogram provides risk in budgeting</vt:lpstr>
      <vt:lpstr>Risk “S” Curve is Cumulative Histogram</vt:lpstr>
      <vt:lpstr>The Budget Risk “S” Curve</vt:lpstr>
      <vt:lpstr>Contributions to variance (risk)</vt:lpstr>
      <vt:lpstr>Contributions to variance (risk) “Tornado Chart”</vt:lpstr>
      <vt:lpstr>Risk Assessment on Costs: A Cost Probability Distribution </vt:lpstr>
      <vt:lpstr>Black Swans and Surprise</vt:lpstr>
      <vt:lpstr>Conclusions</vt:lpstr>
      <vt:lpstr>Recommended Reading</vt:lpstr>
    </vt:vector>
  </TitlesOfParts>
  <Company>NPS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Risk Assessment:  It’s all about the variability</dc:title>
  <dc:creator>jekline</dc:creator>
  <cp:lastModifiedBy>Sam Savage</cp:lastModifiedBy>
  <cp:revision>49</cp:revision>
  <dcterms:created xsi:type="dcterms:W3CDTF">2012-01-03T16:53:52Z</dcterms:created>
  <dcterms:modified xsi:type="dcterms:W3CDTF">2015-09-08T23:00:55Z</dcterms:modified>
</cp:coreProperties>
</file>