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7" r:id="rId3"/>
    <p:sldId id="258" r:id="rId4"/>
    <p:sldId id="260" r:id="rId5"/>
    <p:sldId id="262" r:id="rId6"/>
    <p:sldId id="263" r:id="rId7"/>
    <p:sldId id="264" r:id="rId8"/>
    <p:sldId id="265" r:id="rId9"/>
    <p:sldId id="266" r:id="rId10"/>
    <p:sldId id="276" r:id="rId11"/>
    <p:sldId id="267" r:id="rId12"/>
    <p:sldId id="268" r:id="rId13"/>
    <p:sldId id="269" r:id="rId14"/>
    <p:sldId id="270" r:id="rId15"/>
    <p:sldId id="271" r:id="rId16"/>
    <p:sldId id="274" r:id="rId17"/>
    <p:sldId id="272"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BA490-AB59-98A6-009E-65722B371948}" v="12" dt="2020-08-09T15:32:01.251"/>
    <p1510:client id="{1ECA43E5-3768-E119-914A-3171DB36E63F}" v="26" dt="2020-08-09T16:12:35.569"/>
    <p1510:client id="{56A3E643-6B4D-AB88-60F6-72F9D34C2EF7}" v="541" dt="2020-08-09T15:29:47.260"/>
    <p1510:client id="{6DBBCD2B-AC62-4A4B-8DDD-B2FD08FBEFE0}" v="122" dt="2020-08-08T07:14:53.571"/>
    <p1510:client id="{812A3B85-8E3E-71B0-5488-32D2747C2802}" v="156" dt="2020-08-09T11:34:26.005"/>
    <p1510:client id="{A8DC3652-B0E1-C384-DB12-7A3849B1EB26}" v="189" dt="2020-08-09T16:21:37.852"/>
    <p1510:client id="{C9C750F1-0A55-ECB3-0351-5D4B23CC4B8B}" v="441" dt="2020-08-09T11:57:45.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10.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svg"/><Relationship Id="rId1" Type="http://schemas.openxmlformats.org/officeDocument/2006/relationships/image" Target="../media/image19.png"/><Relationship Id="rId6" Type="http://schemas.openxmlformats.org/officeDocument/2006/relationships/image" Target="../media/image18.svg"/><Relationship Id="rId5" Type="http://schemas.openxmlformats.org/officeDocument/2006/relationships/image" Target="../media/image21.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CE69F7-7690-429B-ABC2-C7A921CBB1F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6B095E7-F90F-49AF-AD31-E08DFE786B12}">
      <dgm:prSet/>
      <dgm:spPr/>
      <dgm:t>
        <a:bodyPr/>
        <a:lstStyle/>
        <a:p>
          <a:r>
            <a:rPr lang="en-US" dirty="0"/>
            <a:t>List of all districts and postal codes of Budapest city</a:t>
          </a:r>
        </a:p>
      </dgm:t>
    </dgm:pt>
    <dgm:pt modelId="{5849A643-EA21-48D9-91BD-041CAB235B50}" type="parTrans" cxnId="{B19064FF-90C8-481F-B29C-DC8E99BDBFDF}">
      <dgm:prSet/>
      <dgm:spPr/>
      <dgm:t>
        <a:bodyPr/>
        <a:lstStyle/>
        <a:p>
          <a:endParaRPr lang="en-US"/>
        </a:p>
      </dgm:t>
    </dgm:pt>
    <dgm:pt modelId="{752EC5D0-A61C-4D67-B8D8-B7E7547D4418}" type="sibTrans" cxnId="{B19064FF-90C8-481F-B29C-DC8E99BDBFDF}">
      <dgm:prSet/>
      <dgm:spPr/>
      <dgm:t>
        <a:bodyPr/>
        <a:lstStyle/>
        <a:p>
          <a:endParaRPr lang="en-US"/>
        </a:p>
      </dgm:t>
    </dgm:pt>
    <dgm:pt modelId="{AC53F50D-8233-429B-BEB9-FCAE27B1CB48}">
      <dgm:prSet/>
      <dgm:spPr/>
      <dgm:t>
        <a:bodyPr/>
        <a:lstStyle/>
        <a:p>
          <a:r>
            <a:rPr lang="en-US" dirty="0"/>
            <a:t>Geographical co-ordinates of each neighborhood is extracted using the Geocoder from </a:t>
          </a:r>
          <a:r>
            <a:rPr lang="en-US" dirty="0" err="1"/>
            <a:t>Geopy</a:t>
          </a:r>
          <a:r>
            <a:rPr lang="en-US" dirty="0"/>
            <a:t> python library.</a:t>
          </a:r>
        </a:p>
      </dgm:t>
    </dgm:pt>
    <dgm:pt modelId="{1517CE54-0427-4D21-B411-8AE7228B5A4E}" type="parTrans" cxnId="{D2CB5ED4-073E-4534-B0A7-05E987FC0F5C}">
      <dgm:prSet/>
      <dgm:spPr/>
      <dgm:t>
        <a:bodyPr/>
        <a:lstStyle/>
        <a:p>
          <a:endParaRPr lang="en-US"/>
        </a:p>
      </dgm:t>
    </dgm:pt>
    <dgm:pt modelId="{02D2CAE1-BF3F-45DC-BAB4-8C5F96535B27}" type="sibTrans" cxnId="{D2CB5ED4-073E-4534-B0A7-05E987FC0F5C}">
      <dgm:prSet/>
      <dgm:spPr/>
      <dgm:t>
        <a:bodyPr/>
        <a:lstStyle/>
        <a:p>
          <a:endParaRPr lang="en-US"/>
        </a:p>
      </dgm:t>
    </dgm:pt>
    <dgm:pt modelId="{A60AACB5-E606-479A-AC2B-25BD2496F333}">
      <dgm:prSet/>
      <dgm:spPr/>
      <dgm:t>
        <a:bodyPr/>
        <a:lstStyle/>
        <a:p>
          <a:r>
            <a:rPr lang="en-US" dirty="0"/>
            <a:t>Venue data from Foursquare API</a:t>
          </a:r>
        </a:p>
      </dgm:t>
    </dgm:pt>
    <dgm:pt modelId="{2C6BE519-5BA7-4525-807B-4512ADFE3233}" type="parTrans" cxnId="{1DEA7203-688A-4884-BDD1-44F16173421A}">
      <dgm:prSet/>
      <dgm:spPr/>
      <dgm:t>
        <a:bodyPr/>
        <a:lstStyle/>
        <a:p>
          <a:endParaRPr lang="en-US"/>
        </a:p>
      </dgm:t>
    </dgm:pt>
    <dgm:pt modelId="{D8A943F3-58AB-4D65-ABD9-7F7937E1FA69}" type="sibTrans" cxnId="{1DEA7203-688A-4884-BDD1-44F16173421A}">
      <dgm:prSet/>
      <dgm:spPr/>
      <dgm:t>
        <a:bodyPr/>
        <a:lstStyle/>
        <a:p>
          <a:endParaRPr lang="en-US"/>
        </a:p>
      </dgm:t>
    </dgm:pt>
    <dgm:pt modelId="{F31A7347-F7CE-427E-9714-5A14CEC2E0A9}" type="pres">
      <dgm:prSet presAssocID="{F3CE69F7-7690-429B-ABC2-C7A921CBB1FC}" presName="root" presStyleCnt="0">
        <dgm:presLayoutVars>
          <dgm:dir/>
          <dgm:resizeHandles val="exact"/>
        </dgm:presLayoutVars>
      </dgm:prSet>
      <dgm:spPr/>
    </dgm:pt>
    <dgm:pt modelId="{AA230043-EA2A-4F4F-A066-53B466902941}" type="pres">
      <dgm:prSet presAssocID="{06B095E7-F90F-49AF-AD31-E08DFE786B12}" presName="compNode" presStyleCnt="0"/>
      <dgm:spPr/>
    </dgm:pt>
    <dgm:pt modelId="{286A1386-3479-47A7-A247-555503C2246D}" type="pres">
      <dgm:prSet presAssocID="{06B095E7-F90F-49AF-AD31-E08DFE786B12}" presName="bgRect" presStyleLbl="bgShp" presStyleIdx="0" presStyleCnt="3"/>
      <dgm:spPr/>
    </dgm:pt>
    <dgm:pt modelId="{19A71AF8-6638-4A4D-96D5-C483A423C7E3}" type="pres">
      <dgm:prSet presAssocID="{06B095E7-F90F-49AF-AD31-E08DFE786B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hoolhouse"/>
        </a:ext>
      </dgm:extLst>
    </dgm:pt>
    <dgm:pt modelId="{A5BDCBF6-9939-4DBE-B35A-AC36B411C5C6}" type="pres">
      <dgm:prSet presAssocID="{06B095E7-F90F-49AF-AD31-E08DFE786B12}" presName="spaceRect" presStyleCnt="0"/>
      <dgm:spPr/>
    </dgm:pt>
    <dgm:pt modelId="{EC661638-DA90-46D4-A0F9-FDFAE4AA2457}" type="pres">
      <dgm:prSet presAssocID="{06B095E7-F90F-49AF-AD31-E08DFE786B12}" presName="parTx" presStyleLbl="revTx" presStyleIdx="0" presStyleCnt="3">
        <dgm:presLayoutVars>
          <dgm:chMax val="0"/>
          <dgm:chPref val="0"/>
        </dgm:presLayoutVars>
      </dgm:prSet>
      <dgm:spPr/>
    </dgm:pt>
    <dgm:pt modelId="{0B752DD9-8BBD-4716-A3E7-C66AC8929C91}" type="pres">
      <dgm:prSet presAssocID="{752EC5D0-A61C-4D67-B8D8-B7E7547D4418}" presName="sibTrans" presStyleCnt="0"/>
      <dgm:spPr/>
    </dgm:pt>
    <dgm:pt modelId="{56C5FE16-75D6-410F-8AD8-07D25A89D83A}" type="pres">
      <dgm:prSet presAssocID="{AC53F50D-8233-429B-BEB9-FCAE27B1CB48}" presName="compNode" presStyleCnt="0"/>
      <dgm:spPr/>
    </dgm:pt>
    <dgm:pt modelId="{8F95FC10-9402-438D-A7ED-EE578900C787}" type="pres">
      <dgm:prSet presAssocID="{AC53F50D-8233-429B-BEB9-FCAE27B1CB48}" presName="bgRect" presStyleLbl="bgShp" presStyleIdx="1" presStyleCnt="3"/>
      <dgm:spPr/>
    </dgm:pt>
    <dgm:pt modelId="{437746CF-0B30-4D22-83C9-6FAB6986763D}" type="pres">
      <dgm:prSet presAssocID="{AC53F50D-8233-429B-BEB9-FCAE27B1CB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194FC3D1-6A6E-4F55-AE31-8E1BF675CA96}" type="pres">
      <dgm:prSet presAssocID="{AC53F50D-8233-429B-BEB9-FCAE27B1CB48}" presName="spaceRect" presStyleCnt="0"/>
      <dgm:spPr/>
    </dgm:pt>
    <dgm:pt modelId="{C2CC2A3D-2316-4226-991E-023F59CDFCD0}" type="pres">
      <dgm:prSet presAssocID="{AC53F50D-8233-429B-BEB9-FCAE27B1CB48}" presName="parTx" presStyleLbl="revTx" presStyleIdx="1" presStyleCnt="3">
        <dgm:presLayoutVars>
          <dgm:chMax val="0"/>
          <dgm:chPref val="0"/>
        </dgm:presLayoutVars>
      </dgm:prSet>
      <dgm:spPr/>
    </dgm:pt>
    <dgm:pt modelId="{29ECE3D5-DC02-4CB9-B93C-668FDA6221C6}" type="pres">
      <dgm:prSet presAssocID="{02D2CAE1-BF3F-45DC-BAB4-8C5F96535B27}" presName="sibTrans" presStyleCnt="0"/>
      <dgm:spPr/>
    </dgm:pt>
    <dgm:pt modelId="{A7116702-F55D-4E91-816C-44929C361977}" type="pres">
      <dgm:prSet presAssocID="{A60AACB5-E606-479A-AC2B-25BD2496F333}" presName="compNode" presStyleCnt="0"/>
      <dgm:spPr/>
    </dgm:pt>
    <dgm:pt modelId="{B02E5DF5-9712-4B01-9552-705B9691A626}" type="pres">
      <dgm:prSet presAssocID="{A60AACB5-E606-479A-AC2B-25BD2496F333}" presName="bgRect" presStyleLbl="bgShp" presStyleIdx="2" presStyleCnt="3"/>
      <dgm:spPr/>
    </dgm:pt>
    <dgm:pt modelId="{617396E0-16CE-4E8E-93B9-2DE4802F5EDA}" type="pres">
      <dgm:prSet presAssocID="{A60AACB5-E606-479A-AC2B-25BD2496F33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717F78C-885F-4EE9-BF97-74CA886BBEB2}" type="pres">
      <dgm:prSet presAssocID="{A60AACB5-E606-479A-AC2B-25BD2496F333}" presName="spaceRect" presStyleCnt="0"/>
      <dgm:spPr/>
    </dgm:pt>
    <dgm:pt modelId="{A1D42176-3CFF-4E5B-8738-DF82F98FAFEC}" type="pres">
      <dgm:prSet presAssocID="{A60AACB5-E606-479A-AC2B-25BD2496F333}" presName="parTx" presStyleLbl="revTx" presStyleIdx="2" presStyleCnt="3">
        <dgm:presLayoutVars>
          <dgm:chMax val="0"/>
          <dgm:chPref val="0"/>
        </dgm:presLayoutVars>
      </dgm:prSet>
      <dgm:spPr/>
    </dgm:pt>
  </dgm:ptLst>
  <dgm:cxnLst>
    <dgm:cxn modelId="{1DEA7203-688A-4884-BDD1-44F16173421A}" srcId="{F3CE69F7-7690-429B-ABC2-C7A921CBB1FC}" destId="{A60AACB5-E606-479A-AC2B-25BD2496F333}" srcOrd="2" destOrd="0" parTransId="{2C6BE519-5BA7-4525-807B-4512ADFE3233}" sibTransId="{D8A943F3-58AB-4D65-ABD9-7F7937E1FA69}"/>
    <dgm:cxn modelId="{CF49B91B-CF74-4BA3-B3D6-5CEC4582EF30}" type="presOf" srcId="{06B095E7-F90F-49AF-AD31-E08DFE786B12}" destId="{EC661638-DA90-46D4-A0F9-FDFAE4AA2457}" srcOrd="0" destOrd="0" presId="urn:microsoft.com/office/officeart/2018/2/layout/IconVerticalSolidList"/>
    <dgm:cxn modelId="{9040B651-6F57-42FB-80FC-A68E6C835DCA}" type="presOf" srcId="{A60AACB5-E606-479A-AC2B-25BD2496F333}" destId="{A1D42176-3CFF-4E5B-8738-DF82F98FAFEC}" srcOrd="0" destOrd="0" presId="urn:microsoft.com/office/officeart/2018/2/layout/IconVerticalSolidList"/>
    <dgm:cxn modelId="{3A405FBE-AF65-412B-8549-FC314B9D8275}" type="presOf" srcId="{AC53F50D-8233-429B-BEB9-FCAE27B1CB48}" destId="{C2CC2A3D-2316-4226-991E-023F59CDFCD0}" srcOrd="0" destOrd="0" presId="urn:microsoft.com/office/officeart/2018/2/layout/IconVerticalSolidList"/>
    <dgm:cxn modelId="{D2CB5ED4-073E-4534-B0A7-05E987FC0F5C}" srcId="{F3CE69F7-7690-429B-ABC2-C7A921CBB1FC}" destId="{AC53F50D-8233-429B-BEB9-FCAE27B1CB48}" srcOrd="1" destOrd="0" parTransId="{1517CE54-0427-4D21-B411-8AE7228B5A4E}" sibTransId="{02D2CAE1-BF3F-45DC-BAB4-8C5F96535B27}"/>
    <dgm:cxn modelId="{58A55CE5-6705-41C4-80C3-BE50390E49AB}" type="presOf" srcId="{F3CE69F7-7690-429B-ABC2-C7A921CBB1FC}" destId="{F31A7347-F7CE-427E-9714-5A14CEC2E0A9}" srcOrd="0" destOrd="0" presId="urn:microsoft.com/office/officeart/2018/2/layout/IconVerticalSolidList"/>
    <dgm:cxn modelId="{B19064FF-90C8-481F-B29C-DC8E99BDBFDF}" srcId="{F3CE69F7-7690-429B-ABC2-C7A921CBB1FC}" destId="{06B095E7-F90F-49AF-AD31-E08DFE786B12}" srcOrd="0" destOrd="0" parTransId="{5849A643-EA21-48D9-91BD-041CAB235B50}" sibTransId="{752EC5D0-A61C-4D67-B8D8-B7E7547D4418}"/>
    <dgm:cxn modelId="{5F9C9702-9D60-4FC6-99C0-ACDA00080416}" type="presParOf" srcId="{F31A7347-F7CE-427E-9714-5A14CEC2E0A9}" destId="{AA230043-EA2A-4F4F-A066-53B466902941}" srcOrd="0" destOrd="0" presId="urn:microsoft.com/office/officeart/2018/2/layout/IconVerticalSolidList"/>
    <dgm:cxn modelId="{EB1228C7-9167-49A4-A907-5781BDE55661}" type="presParOf" srcId="{AA230043-EA2A-4F4F-A066-53B466902941}" destId="{286A1386-3479-47A7-A247-555503C2246D}" srcOrd="0" destOrd="0" presId="urn:microsoft.com/office/officeart/2018/2/layout/IconVerticalSolidList"/>
    <dgm:cxn modelId="{9ECBB1C6-CF70-41BF-A405-A2E83F2F7325}" type="presParOf" srcId="{AA230043-EA2A-4F4F-A066-53B466902941}" destId="{19A71AF8-6638-4A4D-96D5-C483A423C7E3}" srcOrd="1" destOrd="0" presId="urn:microsoft.com/office/officeart/2018/2/layout/IconVerticalSolidList"/>
    <dgm:cxn modelId="{6C40E45B-3E55-4A29-84A8-879D3312CF90}" type="presParOf" srcId="{AA230043-EA2A-4F4F-A066-53B466902941}" destId="{A5BDCBF6-9939-4DBE-B35A-AC36B411C5C6}" srcOrd="2" destOrd="0" presId="urn:microsoft.com/office/officeart/2018/2/layout/IconVerticalSolidList"/>
    <dgm:cxn modelId="{05AEFEA0-18F9-4850-9C82-0DDA36391C8B}" type="presParOf" srcId="{AA230043-EA2A-4F4F-A066-53B466902941}" destId="{EC661638-DA90-46D4-A0F9-FDFAE4AA2457}" srcOrd="3" destOrd="0" presId="urn:microsoft.com/office/officeart/2018/2/layout/IconVerticalSolidList"/>
    <dgm:cxn modelId="{FBF5D037-8FD5-4EB4-AC1C-EB86386944AB}" type="presParOf" srcId="{F31A7347-F7CE-427E-9714-5A14CEC2E0A9}" destId="{0B752DD9-8BBD-4716-A3E7-C66AC8929C91}" srcOrd="1" destOrd="0" presId="urn:microsoft.com/office/officeart/2018/2/layout/IconVerticalSolidList"/>
    <dgm:cxn modelId="{2AA82813-587D-4C3E-BC5C-59CD9179685C}" type="presParOf" srcId="{F31A7347-F7CE-427E-9714-5A14CEC2E0A9}" destId="{56C5FE16-75D6-410F-8AD8-07D25A89D83A}" srcOrd="2" destOrd="0" presId="urn:microsoft.com/office/officeart/2018/2/layout/IconVerticalSolidList"/>
    <dgm:cxn modelId="{D7C186F9-3D78-4EA4-AA24-1E996D0799BC}" type="presParOf" srcId="{56C5FE16-75D6-410F-8AD8-07D25A89D83A}" destId="{8F95FC10-9402-438D-A7ED-EE578900C787}" srcOrd="0" destOrd="0" presId="urn:microsoft.com/office/officeart/2018/2/layout/IconVerticalSolidList"/>
    <dgm:cxn modelId="{23FDF1E2-F23D-4A46-B1CC-D48C6CFBD8FA}" type="presParOf" srcId="{56C5FE16-75D6-410F-8AD8-07D25A89D83A}" destId="{437746CF-0B30-4D22-83C9-6FAB6986763D}" srcOrd="1" destOrd="0" presId="urn:microsoft.com/office/officeart/2018/2/layout/IconVerticalSolidList"/>
    <dgm:cxn modelId="{148B4A70-99A0-40ED-94DB-7D2FD2373B6A}" type="presParOf" srcId="{56C5FE16-75D6-410F-8AD8-07D25A89D83A}" destId="{194FC3D1-6A6E-4F55-AE31-8E1BF675CA96}" srcOrd="2" destOrd="0" presId="urn:microsoft.com/office/officeart/2018/2/layout/IconVerticalSolidList"/>
    <dgm:cxn modelId="{C426261D-6B2B-4208-80CF-BCB69CD6C7CA}" type="presParOf" srcId="{56C5FE16-75D6-410F-8AD8-07D25A89D83A}" destId="{C2CC2A3D-2316-4226-991E-023F59CDFCD0}" srcOrd="3" destOrd="0" presId="urn:microsoft.com/office/officeart/2018/2/layout/IconVerticalSolidList"/>
    <dgm:cxn modelId="{CC64FE3D-D81A-456A-A5AD-BC60528EF212}" type="presParOf" srcId="{F31A7347-F7CE-427E-9714-5A14CEC2E0A9}" destId="{29ECE3D5-DC02-4CB9-B93C-668FDA6221C6}" srcOrd="3" destOrd="0" presId="urn:microsoft.com/office/officeart/2018/2/layout/IconVerticalSolidList"/>
    <dgm:cxn modelId="{9B5BEBA5-76A2-4F6E-97E6-C2A7E233F2A7}" type="presParOf" srcId="{F31A7347-F7CE-427E-9714-5A14CEC2E0A9}" destId="{A7116702-F55D-4E91-816C-44929C361977}" srcOrd="4" destOrd="0" presId="urn:microsoft.com/office/officeart/2018/2/layout/IconVerticalSolidList"/>
    <dgm:cxn modelId="{AF5CC920-34CA-4623-AF1D-D42A464CE2E2}" type="presParOf" srcId="{A7116702-F55D-4E91-816C-44929C361977}" destId="{B02E5DF5-9712-4B01-9552-705B9691A626}" srcOrd="0" destOrd="0" presId="urn:microsoft.com/office/officeart/2018/2/layout/IconVerticalSolidList"/>
    <dgm:cxn modelId="{69E8A12A-8036-4CD5-BD0F-DE2B3A7D256C}" type="presParOf" srcId="{A7116702-F55D-4E91-816C-44929C361977}" destId="{617396E0-16CE-4E8E-93B9-2DE4802F5EDA}" srcOrd="1" destOrd="0" presId="urn:microsoft.com/office/officeart/2018/2/layout/IconVerticalSolidList"/>
    <dgm:cxn modelId="{8DA8DBF8-9C38-4C8C-BBDD-066523B2AB2D}" type="presParOf" srcId="{A7116702-F55D-4E91-816C-44929C361977}" destId="{4717F78C-885F-4EE9-BF97-74CA886BBEB2}" srcOrd="2" destOrd="0" presId="urn:microsoft.com/office/officeart/2018/2/layout/IconVerticalSolidList"/>
    <dgm:cxn modelId="{1344A407-7219-43F9-B47B-CDFD3B0F6B91}" type="presParOf" srcId="{A7116702-F55D-4E91-816C-44929C361977}" destId="{A1D42176-3CFF-4E5B-8738-DF82F98FAFE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489958-8DF6-4ACE-B9AF-947E1FB7111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C93B21-61C7-4D27-9BEE-BFC81DFFCC60}">
      <dgm:prSet/>
      <dgm:spPr/>
      <dgm:t>
        <a:bodyPr/>
        <a:lstStyle/>
        <a:p>
          <a:r>
            <a:rPr lang="en-US"/>
            <a:t>Unsupervised Machine Learning</a:t>
          </a:r>
        </a:p>
      </dgm:t>
    </dgm:pt>
    <dgm:pt modelId="{43B3B6D4-227D-44DA-9162-F89F9F95FCAF}" type="parTrans" cxnId="{3A3C78B5-0CD1-49A1-8D3E-51AFC81B996F}">
      <dgm:prSet/>
      <dgm:spPr/>
      <dgm:t>
        <a:bodyPr/>
        <a:lstStyle/>
        <a:p>
          <a:endParaRPr lang="en-US"/>
        </a:p>
      </dgm:t>
    </dgm:pt>
    <dgm:pt modelId="{1DDD561A-4E81-4B35-A34D-D51E864ABE35}" type="sibTrans" cxnId="{3A3C78B5-0CD1-49A1-8D3E-51AFC81B996F}">
      <dgm:prSet/>
      <dgm:spPr/>
      <dgm:t>
        <a:bodyPr/>
        <a:lstStyle/>
        <a:p>
          <a:endParaRPr lang="en-US"/>
        </a:p>
      </dgm:t>
    </dgm:pt>
    <dgm:pt modelId="{05E7293D-5221-4AE9-8CCC-498FEBE9D49B}">
      <dgm:prSet/>
      <dgm:spPr/>
      <dgm:t>
        <a:bodyPr/>
        <a:lstStyle/>
        <a:p>
          <a:r>
            <a:rPr lang="en-US"/>
            <a:t>Clustering Technique</a:t>
          </a:r>
        </a:p>
      </dgm:t>
    </dgm:pt>
    <dgm:pt modelId="{C9904B30-160C-48BD-A4EA-BDB90DDBAEFE}" type="parTrans" cxnId="{987E4546-2DBD-40BA-84A8-248E3351359E}">
      <dgm:prSet/>
      <dgm:spPr/>
      <dgm:t>
        <a:bodyPr/>
        <a:lstStyle/>
        <a:p>
          <a:endParaRPr lang="en-US"/>
        </a:p>
      </dgm:t>
    </dgm:pt>
    <dgm:pt modelId="{8EF69306-A344-43E3-BE29-EFBDD4BEDAC2}" type="sibTrans" cxnId="{987E4546-2DBD-40BA-84A8-248E3351359E}">
      <dgm:prSet/>
      <dgm:spPr/>
      <dgm:t>
        <a:bodyPr/>
        <a:lstStyle/>
        <a:p>
          <a:endParaRPr lang="en-US"/>
        </a:p>
      </dgm:t>
    </dgm:pt>
    <dgm:pt modelId="{0FE927B9-96D4-4D80-9D63-64F088CB0037}">
      <dgm:prSet/>
      <dgm:spPr/>
      <dgm:t>
        <a:bodyPr/>
        <a:lstStyle/>
        <a:p>
          <a:r>
            <a:rPr lang="en-US"/>
            <a:t>K-means clustering</a:t>
          </a:r>
        </a:p>
      </dgm:t>
    </dgm:pt>
    <dgm:pt modelId="{EDECECF0-11FD-4C48-BCD9-3A996EA76938}" type="parTrans" cxnId="{77D5975D-6047-4CAB-86E9-5954540E2A05}">
      <dgm:prSet/>
      <dgm:spPr/>
      <dgm:t>
        <a:bodyPr/>
        <a:lstStyle/>
        <a:p>
          <a:endParaRPr lang="en-US"/>
        </a:p>
      </dgm:t>
    </dgm:pt>
    <dgm:pt modelId="{41A9DBF8-C7BD-4726-B2A3-F27AB2DDC843}" type="sibTrans" cxnId="{77D5975D-6047-4CAB-86E9-5954540E2A05}">
      <dgm:prSet/>
      <dgm:spPr/>
      <dgm:t>
        <a:bodyPr/>
        <a:lstStyle/>
        <a:p>
          <a:endParaRPr lang="en-US"/>
        </a:p>
      </dgm:t>
    </dgm:pt>
    <dgm:pt modelId="{BA5D42FC-21E4-4AA1-84D3-A61316D0DC9E}" type="pres">
      <dgm:prSet presAssocID="{92489958-8DF6-4ACE-B9AF-947E1FB71110}" presName="root" presStyleCnt="0">
        <dgm:presLayoutVars>
          <dgm:dir/>
          <dgm:resizeHandles val="exact"/>
        </dgm:presLayoutVars>
      </dgm:prSet>
      <dgm:spPr/>
    </dgm:pt>
    <dgm:pt modelId="{D397E179-AFE5-4350-B996-B853538B89C3}" type="pres">
      <dgm:prSet presAssocID="{1AC93B21-61C7-4D27-9BEE-BFC81DFFCC60}" presName="compNode" presStyleCnt="0"/>
      <dgm:spPr/>
    </dgm:pt>
    <dgm:pt modelId="{83DC2229-F093-49AE-B5EF-A5213E68CA9A}" type="pres">
      <dgm:prSet presAssocID="{1AC93B21-61C7-4D27-9BEE-BFC81DFFCC60}" presName="bgRect" presStyleLbl="bgShp" presStyleIdx="0" presStyleCnt="3"/>
      <dgm:spPr/>
    </dgm:pt>
    <dgm:pt modelId="{42290C68-D647-47EA-9F4D-EC1BDC1E03DC}" type="pres">
      <dgm:prSet presAssocID="{1AC93B21-61C7-4D27-9BEE-BFC81DFFCC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5262CA7-0E37-414C-AB8C-DFC43C8A1C35}" type="pres">
      <dgm:prSet presAssocID="{1AC93B21-61C7-4D27-9BEE-BFC81DFFCC60}" presName="spaceRect" presStyleCnt="0"/>
      <dgm:spPr/>
    </dgm:pt>
    <dgm:pt modelId="{F6061E14-8D2C-4C5E-B014-1721CF189D3A}" type="pres">
      <dgm:prSet presAssocID="{1AC93B21-61C7-4D27-9BEE-BFC81DFFCC60}" presName="parTx" presStyleLbl="revTx" presStyleIdx="0" presStyleCnt="3">
        <dgm:presLayoutVars>
          <dgm:chMax val="0"/>
          <dgm:chPref val="0"/>
        </dgm:presLayoutVars>
      </dgm:prSet>
      <dgm:spPr/>
    </dgm:pt>
    <dgm:pt modelId="{DC1CFAEF-05B9-44E4-A5A8-D2F57506D8C9}" type="pres">
      <dgm:prSet presAssocID="{1DDD561A-4E81-4B35-A34D-D51E864ABE35}" presName="sibTrans" presStyleCnt="0"/>
      <dgm:spPr/>
    </dgm:pt>
    <dgm:pt modelId="{725BAD92-5ED5-4554-9ED8-0BF39FA2196C}" type="pres">
      <dgm:prSet presAssocID="{05E7293D-5221-4AE9-8CCC-498FEBE9D49B}" presName="compNode" presStyleCnt="0"/>
      <dgm:spPr/>
    </dgm:pt>
    <dgm:pt modelId="{44299477-632A-47F5-B472-38179A9CDEC2}" type="pres">
      <dgm:prSet presAssocID="{05E7293D-5221-4AE9-8CCC-498FEBE9D49B}" presName="bgRect" presStyleLbl="bgShp" presStyleIdx="1" presStyleCnt="3"/>
      <dgm:spPr/>
    </dgm:pt>
    <dgm:pt modelId="{06248768-1003-4993-80A9-5AD8E5A95DCB}" type="pres">
      <dgm:prSet presAssocID="{05E7293D-5221-4AE9-8CCC-498FEBE9D4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9679DA70-D387-40D6-A7FA-8722E1F87D52}" type="pres">
      <dgm:prSet presAssocID="{05E7293D-5221-4AE9-8CCC-498FEBE9D49B}" presName="spaceRect" presStyleCnt="0"/>
      <dgm:spPr/>
    </dgm:pt>
    <dgm:pt modelId="{12566B6F-D34E-4E03-BBF8-6B02D06FE49B}" type="pres">
      <dgm:prSet presAssocID="{05E7293D-5221-4AE9-8CCC-498FEBE9D49B}" presName="parTx" presStyleLbl="revTx" presStyleIdx="1" presStyleCnt="3">
        <dgm:presLayoutVars>
          <dgm:chMax val="0"/>
          <dgm:chPref val="0"/>
        </dgm:presLayoutVars>
      </dgm:prSet>
      <dgm:spPr/>
    </dgm:pt>
    <dgm:pt modelId="{F0ABD997-43EF-4728-9F0C-68F4910F0E6B}" type="pres">
      <dgm:prSet presAssocID="{8EF69306-A344-43E3-BE29-EFBDD4BEDAC2}" presName="sibTrans" presStyleCnt="0"/>
      <dgm:spPr/>
    </dgm:pt>
    <dgm:pt modelId="{A39DF8A0-DDA3-4B78-AC75-176A85227521}" type="pres">
      <dgm:prSet presAssocID="{0FE927B9-96D4-4D80-9D63-64F088CB0037}" presName="compNode" presStyleCnt="0"/>
      <dgm:spPr/>
    </dgm:pt>
    <dgm:pt modelId="{646B8AC6-330A-432C-B1E5-9379CA120499}" type="pres">
      <dgm:prSet presAssocID="{0FE927B9-96D4-4D80-9D63-64F088CB0037}" presName="bgRect" presStyleLbl="bgShp" presStyleIdx="2" presStyleCnt="3"/>
      <dgm:spPr/>
    </dgm:pt>
    <dgm:pt modelId="{97290227-AF77-465B-9428-2803B315AB91}" type="pres">
      <dgm:prSet presAssocID="{0FE927B9-96D4-4D80-9D63-64F088CB00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8F5767C8-5994-476E-BDF1-B68E172686AD}" type="pres">
      <dgm:prSet presAssocID="{0FE927B9-96D4-4D80-9D63-64F088CB0037}" presName="spaceRect" presStyleCnt="0"/>
      <dgm:spPr/>
    </dgm:pt>
    <dgm:pt modelId="{B205D6BD-1888-42BC-BD84-3E5D4E0158CC}" type="pres">
      <dgm:prSet presAssocID="{0FE927B9-96D4-4D80-9D63-64F088CB0037}" presName="parTx" presStyleLbl="revTx" presStyleIdx="2" presStyleCnt="3">
        <dgm:presLayoutVars>
          <dgm:chMax val="0"/>
          <dgm:chPref val="0"/>
        </dgm:presLayoutVars>
      </dgm:prSet>
      <dgm:spPr/>
    </dgm:pt>
  </dgm:ptLst>
  <dgm:cxnLst>
    <dgm:cxn modelId="{5F5B190B-FB33-4181-B6DD-4790A94D46F7}" type="presOf" srcId="{92489958-8DF6-4ACE-B9AF-947E1FB71110}" destId="{BA5D42FC-21E4-4AA1-84D3-A61316D0DC9E}" srcOrd="0" destOrd="0" presId="urn:microsoft.com/office/officeart/2018/2/layout/IconVerticalSolidList"/>
    <dgm:cxn modelId="{77D5975D-6047-4CAB-86E9-5954540E2A05}" srcId="{92489958-8DF6-4ACE-B9AF-947E1FB71110}" destId="{0FE927B9-96D4-4D80-9D63-64F088CB0037}" srcOrd="2" destOrd="0" parTransId="{EDECECF0-11FD-4C48-BCD9-3A996EA76938}" sibTransId="{41A9DBF8-C7BD-4726-B2A3-F27AB2DDC843}"/>
    <dgm:cxn modelId="{987E4546-2DBD-40BA-84A8-248E3351359E}" srcId="{92489958-8DF6-4ACE-B9AF-947E1FB71110}" destId="{05E7293D-5221-4AE9-8CCC-498FEBE9D49B}" srcOrd="1" destOrd="0" parTransId="{C9904B30-160C-48BD-A4EA-BDB90DDBAEFE}" sibTransId="{8EF69306-A344-43E3-BE29-EFBDD4BEDAC2}"/>
    <dgm:cxn modelId="{3CCB3248-3676-4532-9DC7-C4EDCFBFEA2E}" type="presOf" srcId="{05E7293D-5221-4AE9-8CCC-498FEBE9D49B}" destId="{12566B6F-D34E-4E03-BBF8-6B02D06FE49B}" srcOrd="0" destOrd="0" presId="urn:microsoft.com/office/officeart/2018/2/layout/IconVerticalSolidList"/>
    <dgm:cxn modelId="{8251FC96-97D8-4BE1-9F2E-A840E338E8DD}" type="presOf" srcId="{1AC93B21-61C7-4D27-9BEE-BFC81DFFCC60}" destId="{F6061E14-8D2C-4C5E-B014-1721CF189D3A}" srcOrd="0" destOrd="0" presId="urn:microsoft.com/office/officeart/2018/2/layout/IconVerticalSolidList"/>
    <dgm:cxn modelId="{70BC02A0-5BB3-421E-B52A-09D5559C51F2}" type="presOf" srcId="{0FE927B9-96D4-4D80-9D63-64F088CB0037}" destId="{B205D6BD-1888-42BC-BD84-3E5D4E0158CC}" srcOrd="0" destOrd="0" presId="urn:microsoft.com/office/officeart/2018/2/layout/IconVerticalSolidList"/>
    <dgm:cxn modelId="{3A3C78B5-0CD1-49A1-8D3E-51AFC81B996F}" srcId="{92489958-8DF6-4ACE-B9AF-947E1FB71110}" destId="{1AC93B21-61C7-4D27-9BEE-BFC81DFFCC60}" srcOrd="0" destOrd="0" parTransId="{43B3B6D4-227D-44DA-9162-F89F9F95FCAF}" sibTransId="{1DDD561A-4E81-4B35-A34D-D51E864ABE35}"/>
    <dgm:cxn modelId="{D128EC04-D94B-4B83-90D8-10E285E99675}" type="presParOf" srcId="{BA5D42FC-21E4-4AA1-84D3-A61316D0DC9E}" destId="{D397E179-AFE5-4350-B996-B853538B89C3}" srcOrd="0" destOrd="0" presId="urn:microsoft.com/office/officeart/2018/2/layout/IconVerticalSolidList"/>
    <dgm:cxn modelId="{AE07859C-B68A-4BB2-B89C-D219854F0FF0}" type="presParOf" srcId="{D397E179-AFE5-4350-B996-B853538B89C3}" destId="{83DC2229-F093-49AE-B5EF-A5213E68CA9A}" srcOrd="0" destOrd="0" presId="urn:microsoft.com/office/officeart/2018/2/layout/IconVerticalSolidList"/>
    <dgm:cxn modelId="{5ABDACCC-DC7F-48E3-9C89-55F0E4BB59E5}" type="presParOf" srcId="{D397E179-AFE5-4350-B996-B853538B89C3}" destId="{42290C68-D647-47EA-9F4D-EC1BDC1E03DC}" srcOrd="1" destOrd="0" presId="urn:microsoft.com/office/officeart/2018/2/layout/IconVerticalSolidList"/>
    <dgm:cxn modelId="{DDC6085E-21B2-407B-B901-47792E06E4F4}" type="presParOf" srcId="{D397E179-AFE5-4350-B996-B853538B89C3}" destId="{E5262CA7-0E37-414C-AB8C-DFC43C8A1C35}" srcOrd="2" destOrd="0" presId="urn:microsoft.com/office/officeart/2018/2/layout/IconVerticalSolidList"/>
    <dgm:cxn modelId="{4FC2EA13-F74F-480C-9EAD-5EB2F74BD015}" type="presParOf" srcId="{D397E179-AFE5-4350-B996-B853538B89C3}" destId="{F6061E14-8D2C-4C5E-B014-1721CF189D3A}" srcOrd="3" destOrd="0" presId="urn:microsoft.com/office/officeart/2018/2/layout/IconVerticalSolidList"/>
    <dgm:cxn modelId="{EA5DD8FC-1E0D-460E-BF89-C597E3FF5BFE}" type="presParOf" srcId="{BA5D42FC-21E4-4AA1-84D3-A61316D0DC9E}" destId="{DC1CFAEF-05B9-44E4-A5A8-D2F57506D8C9}" srcOrd="1" destOrd="0" presId="urn:microsoft.com/office/officeart/2018/2/layout/IconVerticalSolidList"/>
    <dgm:cxn modelId="{8A6AF343-48A8-485D-B969-097C47CA4353}" type="presParOf" srcId="{BA5D42FC-21E4-4AA1-84D3-A61316D0DC9E}" destId="{725BAD92-5ED5-4554-9ED8-0BF39FA2196C}" srcOrd="2" destOrd="0" presId="urn:microsoft.com/office/officeart/2018/2/layout/IconVerticalSolidList"/>
    <dgm:cxn modelId="{55358761-D911-4E33-A5C1-308214656FE6}" type="presParOf" srcId="{725BAD92-5ED5-4554-9ED8-0BF39FA2196C}" destId="{44299477-632A-47F5-B472-38179A9CDEC2}" srcOrd="0" destOrd="0" presId="urn:microsoft.com/office/officeart/2018/2/layout/IconVerticalSolidList"/>
    <dgm:cxn modelId="{86EFEE80-139F-48EE-B433-E5FBEAC1CE1A}" type="presParOf" srcId="{725BAD92-5ED5-4554-9ED8-0BF39FA2196C}" destId="{06248768-1003-4993-80A9-5AD8E5A95DCB}" srcOrd="1" destOrd="0" presId="urn:microsoft.com/office/officeart/2018/2/layout/IconVerticalSolidList"/>
    <dgm:cxn modelId="{F00F8488-776D-4369-9C0C-B38443AC9839}" type="presParOf" srcId="{725BAD92-5ED5-4554-9ED8-0BF39FA2196C}" destId="{9679DA70-D387-40D6-A7FA-8722E1F87D52}" srcOrd="2" destOrd="0" presId="urn:microsoft.com/office/officeart/2018/2/layout/IconVerticalSolidList"/>
    <dgm:cxn modelId="{CD47AE17-189A-49B1-8AAD-05B2A3AA1264}" type="presParOf" srcId="{725BAD92-5ED5-4554-9ED8-0BF39FA2196C}" destId="{12566B6F-D34E-4E03-BBF8-6B02D06FE49B}" srcOrd="3" destOrd="0" presId="urn:microsoft.com/office/officeart/2018/2/layout/IconVerticalSolidList"/>
    <dgm:cxn modelId="{B1492F53-1FB8-4DCD-9D19-CC57CF346F9C}" type="presParOf" srcId="{BA5D42FC-21E4-4AA1-84D3-A61316D0DC9E}" destId="{F0ABD997-43EF-4728-9F0C-68F4910F0E6B}" srcOrd="3" destOrd="0" presId="urn:microsoft.com/office/officeart/2018/2/layout/IconVerticalSolidList"/>
    <dgm:cxn modelId="{6DC18B87-1AEB-434E-A509-C6F90B744448}" type="presParOf" srcId="{BA5D42FC-21E4-4AA1-84D3-A61316D0DC9E}" destId="{A39DF8A0-DDA3-4B78-AC75-176A85227521}" srcOrd="4" destOrd="0" presId="urn:microsoft.com/office/officeart/2018/2/layout/IconVerticalSolidList"/>
    <dgm:cxn modelId="{DF63421A-57B7-48C8-A511-A6450375D0AB}" type="presParOf" srcId="{A39DF8A0-DDA3-4B78-AC75-176A85227521}" destId="{646B8AC6-330A-432C-B1E5-9379CA120499}" srcOrd="0" destOrd="0" presId="urn:microsoft.com/office/officeart/2018/2/layout/IconVerticalSolidList"/>
    <dgm:cxn modelId="{4F11F081-0D68-4C68-9041-AE064B7C886A}" type="presParOf" srcId="{A39DF8A0-DDA3-4B78-AC75-176A85227521}" destId="{97290227-AF77-465B-9428-2803B315AB91}" srcOrd="1" destOrd="0" presId="urn:microsoft.com/office/officeart/2018/2/layout/IconVerticalSolidList"/>
    <dgm:cxn modelId="{FAC1E605-5F0A-4EA7-A9E9-34B934F3A4DE}" type="presParOf" srcId="{A39DF8A0-DDA3-4B78-AC75-176A85227521}" destId="{8F5767C8-5994-476E-BDF1-B68E172686AD}" srcOrd="2" destOrd="0" presId="urn:microsoft.com/office/officeart/2018/2/layout/IconVerticalSolidList"/>
    <dgm:cxn modelId="{B67368AB-7946-464F-AE5F-0067C6F8CFED}" type="presParOf" srcId="{A39DF8A0-DDA3-4B78-AC75-176A85227521}" destId="{B205D6BD-1888-42BC-BD84-3E5D4E0158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A1386-3479-47A7-A247-555503C2246D}">
      <dsp:nvSpPr>
        <dsp:cNvPr id="0" name=""/>
        <dsp:cNvSpPr/>
      </dsp:nvSpPr>
      <dsp:spPr>
        <a:xfrm>
          <a:off x="0" y="725"/>
          <a:ext cx="7240146" cy="169775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A71AF8-6638-4A4D-96D5-C483A423C7E3}">
      <dsp:nvSpPr>
        <dsp:cNvPr id="0" name=""/>
        <dsp:cNvSpPr/>
      </dsp:nvSpPr>
      <dsp:spPr>
        <a:xfrm>
          <a:off x="513571" y="382720"/>
          <a:ext cx="933766" cy="933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661638-DA90-46D4-A0F9-FDFAE4AA2457}">
      <dsp:nvSpPr>
        <dsp:cNvPr id="0" name=""/>
        <dsp:cNvSpPr/>
      </dsp:nvSpPr>
      <dsp:spPr>
        <a:xfrm>
          <a:off x="1960909" y="725"/>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1066800">
            <a:lnSpc>
              <a:spcPct val="90000"/>
            </a:lnSpc>
            <a:spcBef>
              <a:spcPct val="0"/>
            </a:spcBef>
            <a:spcAft>
              <a:spcPct val="35000"/>
            </a:spcAft>
            <a:buNone/>
          </a:pPr>
          <a:r>
            <a:rPr lang="en-US" sz="2400" kern="1200" dirty="0"/>
            <a:t>List of all districts and postal codes of Budapest city</a:t>
          </a:r>
        </a:p>
      </dsp:txBody>
      <dsp:txXfrm>
        <a:off x="1960909" y="725"/>
        <a:ext cx="5279236" cy="1697756"/>
      </dsp:txXfrm>
    </dsp:sp>
    <dsp:sp modelId="{8F95FC10-9402-438D-A7ED-EE578900C787}">
      <dsp:nvSpPr>
        <dsp:cNvPr id="0" name=""/>
        <dsp:cNvSpPr/>
      </dsp:nvSpPr>
      <dsp:spPr>
        <a:xfrm>
          <a:off x="0" y="2122921"/>
          <a:ext cx="7240146" cy="169775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746CF-0B30-4D22-83C9-6FAB6986763D}">
      <dsp:nvSpPr>
        <dsp:cNvPr id="0" name=""/>
        <dsp:cNvSpPr/>
      </dsp:nvSpPr>
      <dsp:spPr>
        <a:xfrm>
          <a:off x="513571" y="2504916"/>
          <a:ext cx="933766" cy="933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CC2A3D-2316-4226-991E-023F59CDFCD0}">
      <dsp:nvSpPr>
        <dsp:cNvPr id="0" name=""/>
        <dsp:cNvSpPr/>
      </dsp:nvSpPr>
      <dsp:spPr>
        <a:xfrm>
          <a:off x="1960909" y="2122921"/>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1066800">
            <a:lnSpc>
              <a:spcPct val="90000"/>
            </a:lnSpc>
            <a:spcBef>
              <a:spcPct val="0"/>
            </a:spcBef>
            <a:spcAft>
              <a:spcPct val="35000"/>
            </a:spcAft>
            <a:buNone/>
          </a:pPr>
          <a:r>
            <a:rPr lang="en-US" sz="2400" kern="1200" dirty="0"/>
            <a:t>Geographical co-ordinates of each neighborhood is extracted using the Geocoder from </a:t>
          </a:r>
          <a:r>
            <a:rPr lang="en-US" sz="2400" kern="1200" dirty="0" err="1"/>
            <a:t>Geopy</a:t>
          </a:r>
          <a:r>
            <a:rPr lang="en-US" sz="2400" kern="1200" dirty="0"/>
            <a:t> python library.</a:t>
          </a:r>
        </a:p>
      </dsp:txBody>
      <dsp:txXfrm>
        <a:off x="1960909" y="2122921"/>
        <a:ext cx="5279236" cy="1697756"/>
      </dsp:txXfrm>
    </dsp:sp>
    <dsp:sp modelId="{B02E5DF5-9712-4B01-9552-705B9691A626}">
      <dsp:nvSpPr>
        <dsp:cNvPr id="0" name=""/>
        <dsp:cNvSpPr/>
      </dsp:nvSpPr>
      <dsp:spPr>
        <a:xfrm>
          <a:off x="0" y="4245117"/>
          <a:ext cx="7240146" cy="169775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7396E0-16CE-4E8E-93B9-2DE4802F5EDA}">
      <dsp:nvSpPr>
        <dsp:cNvPr id="0" name=""/>
        <dsp:cNvSpPr/>
      </dsp:nvSpPr>
      <dsp:spPr>
        <a:xfrm>
          <a:off x="513571" y="4627112"/>
          <a:ext cx="933766" cy="9337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D42176-3CFF-4E5B-8738-DF82F98FAFEC}">
      <dsp:nvSpPr>
        <dsp:cNvPr id="0" name=""/>
        <dsp:cNvSpPr/>
      </dsp:nvSpPr>
      <dsp:spPr>
        <a:xfrm>
          <a:off x="1960909" y="4245117"/>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1066800">
            <a:lnSpc>
              <a:spcPct val="90000"/>
            </a:lnSpc>
            <a:spcBef>
              <a:spcPct val="0"/>
            </a:spcBef>
            <a:spcAft>
              <a:spcPct val="35000"/>
            </a:spcAft>
            <a:buNone/>
          </a:pPr>
          <a:r>
            <a:rPr lang="en-US" sz="2400" kern="1200" dirty="0"/>
            <a:t>Venue data from Foursquare API</a:t>
          </a:r>
        </a:p>
      </dsp:txBody>
      <dsp:txXfrm>
        <a:off x="1960909" y="4245117"/>
        <a:ext cx="5279236" cy="1697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DC2229-F093-49AE-B5EF-A5213E68CA9A}">
      <dsp:nvSpPr>
        <dsp:cNvPr id="0" name=""/>
        <dsp:cNvSpPr/>
      </dsp:nvSpPr>
      <dsp:spPr>
        <a:xfrm>
          <a:off x="0" y="725"/>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90C68-D647-47EA-9F4D-EC1BDC1E03DC}">
      <dsp:nvSpPr>
        <dsp:cNvPr id="0" name=""/>
        <dsp:cNvSpPr/>
      </dsp:nvSpPr>
      <dsp:spPr>
        <a:xfrm>
          <a:off x="513571" y="382720"/>
          <a:ext cx="933766" cy="933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061E14-8D2C-4C5E-B014-1721CF189D3A}">
      <dsp:nvSpPr>
        <dsp:cNvPr id="0" name=""/>
        <dsp:cNvSpPr/>
      </dsp:nvSpPr>
      <dsp:spPr>
        <a:xfrm>
          <a:off x="1960909" y="725"/>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1111250">
            <a:lnSpc>
              <a:spcPct val="90000"/>
            </a:lnSpc>
            <a:spcBef>
              <a:spcPct val="0"/>
            </a:spcBef>
            <a:spcAft>
              <a:spcPct val="35000"/>
            </a:spcAft>
            <a:buNone/>
          </a:pPr>
          <a:r>
            <a:rPr lang="en-US" sz="2500" kern="1200"/>
            <a:t>Unsupervised Machine Learning</a:t>
          </a:r>
        </a:p>
      </dsp:txBody>
      <dsp:txXfrm>
        <a:off x="1960909" y="725"/>
        <a:ext cx="5279236" cy="1697756"/>
      </dsp:txXfrm>
    </dsp:sp>
    <dsp:sp modelId="{44299477-632A-47F5-B472-38179A9CDEC2}">
      <dsp:nvSpPr>
        <dsp:cNvPr id="0" name=""/>
        <dsp:cNvSpPr/>
      </dsp:nvSpPr>
      <dsp:spPr>
        <a:xfrm>
          <a:off x="0" y="2122921"/>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48768-1003-4993-80A9-5AD8E5A95DCB}">
      <dsp:nvSpPr>
        <dsp:cNvPr id="0" name=""/>
        <dsp:cNvSpPr/>
      </dsp:nvSpPr>
      <dsp:spPr>
        <a:xfrm>
          <a:off x="513571" y="2504916"/>
          <a:ext cx="933766" cy="933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566B6F-D34E-4E03-BBF8-6B02D06FE49B}">
      <dsp:nvSpPr>
        <dsp:cNvPr id="0" name=""/>
        <dsp:cNvSpPr/>
      </dsp:nvSpPr>
      <dsp:spPr>
        <a:xfrm>
          <a:off x="1960909" y="2122921"/>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1111250">
            <a:lnSpc>
              <a:spcPct val="90000"/>
            </a:lnSpc>
            <a:spcBef>
              <a:spcPct val="0"/>
            </a:spcBef>
            <a:spcAft>
              <a:spcPct val="35000"/>
            </a:spcAft>
            <a:buNone/>
          </a:pPr>
          <a:r>
            <a:rPr lang="en-US" sz="2500" kern="1200"/>
            <a:t>Clustering Technique</a:t>
          </a:r>
        </a:p>
      </dsp:txBody>
      <dsp:txXfrm>
        <a:off x="1960909" y="2122921"/>
        <a:ext cx="5279236" cy="1697756"/>
      </dsp:txXfrm>
    </dsp:sp>
    <dsp:sp modelId="{646B8AC6-330A-432C-B1E5-9379CA120499}">
      <dsp:nvSpPr>
        <dsp:cNvPr id="0" name=""/>
        <dsp:cNvSpPr/>
      </dsp:nvSpPr>
      <dsp:spPr>
        <a:xfrm>
          <a:off x="0" y="4245117"/>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90227-AF77-465B-9428-2803B315AB91}">
      <dsp:nvSpPr>
        <dsp:cNvPr id="0" name=""/>
        <dsp:cNvSpPr/>
      </dsp:nvSpPr>
      <dsp:spPr>
        <a:xfrm>
          <a:off x="513571" y="4627112"/>
          <a:ext cx="933766" cy="9337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05D6BD-1888-42BC-BD84-3E5D4E0158CC}">
      <dsp:nvSpPr>
        <dsp:cNvPr id="0" name=""/>
        <dsp:cNvSpPr/>
      </dsp:nvSpPr>
      <dsp:spPr>
        <a:xfrm>
          <a:off x="1960909" y="4245117"/>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1111250">
            <a:lnSpc>
              <a:spcPct val="90000"/>
            </a:lnSpc>
            <a:spcBef>
              <a:spcPct val="0"/>
            </a:spcBef>
            <a:spcAft>
              <a:spcPct val="35000"/>
            </a:spcAft>
            <a:buNone/>
          </a:pPr>
          <a:r>
            <a:rPr lang="en-US" sz="2500" kern="1200"/>
            <a:t>K-means clustering</a:t>
          </a:r>
        </a:p>
      </dsp:txBody>
      <dsp:txXfrm>
        <a:off x="1960909" y="4245117"/>
        <a:ext cx="5279236" cy="16977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Sunday, August 9,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46830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Sunday, August 9,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07617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Sunday, August 9,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6450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Sunday, August 9,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7471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Sunday, August 9,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284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Sunday, August 9,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224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Sunday, August 9,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50917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Sunday, August 9,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94537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Sunday, August 9,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3508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Sunday, August 9,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08337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Sunday, August 9,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0290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Sunday, August 9,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395343287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F649704-5E6A-499B-9A7D-FD55378B4068}"/>
              </a:ext>
            </a:extLst>
          </p:cNvPr>
          <p:cNvPicPr>
            <a:picLocks noChangeAspect="1"/>
          </p:cNvPicPr>
          <p:nvPr/>
        </p:nvPicPr>
        <p:blipFill rotWithShape="1">
          <a:blip r:embed="rId2"/>
          <a:srcRect t="9431" b="6299"/>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1145F121-7DB3-4C20-B960-333CE2967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2A230D-891C-40B8-8753-E5BC3342093A}"/>
              </a:ext>
            </a:extLst>
          </p:cNvPr>
          <p:cNvSpPr>
            <a:spLocks noGrp="1"/>
          </p:cNvSpPr>
          <p:nvPr>
            <p:ph type="ctrTitle"/>
          </p:nvPr>
        </p:nvSpPr>
        <p:spPr>
          <a:xfrm>
            <a:off x="1524000" y="1028701"/>
            <a:ext cx="9144000" cy="3850276"/>
          </a:xfrm>
        </p:spPr>
        <p:txBody>
          <a:bodyPr>
            <a:normAutofit/>
          </a:bodyPr>
          <a:lstStyle/>
          <a:p>
            <a:r>
              <a:rPr lang="en-US">
                <a:solidFill>
                  <a:schemeClr val="bg1"/>
                </a:solidFill>
              </a:rPr>
              <a:t>Analysis of Budapest Neighborhoods</a:t>
            </a:r>
            <a:r>
              <a:rPr lang="en-US" b="0">
                <a:solidFill>
                  <a:schemeClr val="bg1"/>
                </a:solidFill>
                <a:ea typeface="+mj-lt"/>
                <a:cs typeface="+mj-lt"/>
              </a:rPr>
              <a:t> </a:t>
            </a:r>
            <a:endParaRPr lang="en-US">
              <a:solidFill>
                <a:schemeClr val="bg1"/>
              </a:solidFill>
            </a:endParaRPr>
          </a:p>
        </p:txBody>
      </p:sp>
      <p:sp>
        <p:nvSpPr>
          <p:cNvPr id="3" name="Subtitle 2">
            <a:extLst>
              <a:ext uri="{FF2B5EF4-FFF2-40B4-BE49-F238E27FC236}">
                <a16:creationId xmlns:a16="http://schemas.microsoft.com/office/drawing/2014/main" id="{409361B4-59C6-4EB9-B32D-78E9152279F8}"/>
              </a:ext>
            </a:extLst>
          </p:cNvPr>
          <p:cNvSpPr>
            <a:spLocks noGrp="1"/>
          </p:cNvSpPr>
          <p:nvPr>
            <p:ph type="subTitle" idx="1"/>
          </p:nvPr>
        </p:nvSpPr>
        <p:spPr>
          <a:xfrm>
            <a:off x="1524000" y="5048793"/>
            <a:ext cx="9144000" cy="836023"/>
          </a:xfrm>
        </p:spPr>
        <p:txBody>
          <a:bodyPr>
            <a:normAutofit/>
          </a:bodyPr>
          <a:lstStyle/>
          <a:p>
            <a:r>
              <a:rPr lang="en-US">
                <a:solidFill>
                  <a:schemeClr val="bg1"/>
                </a:solidFill>
              </a:rPr>
              <a:t>By</a:t>
            </a:r>
          </a:p>
          <a:p>
            <a:r>
              <a:rPr lang="en-US">
                <a:solidFill>
                  <a:schemeClr val="bg1"/>
                </a:solidFill>
              </a:rPr>
              <a:t>Sethumadhavan Aravindakshan</a:t>
            </a:r>
          </a:p>
        </p:txBody>
      </p:sp>
    </p:spTree>
    <p:extLst>
      <p:ext uri="{BB962C8B-B14F-4D97-AF65-F5344CB8AC3E}">
        <p14:creationId xmlns:p14="http://schemas.microsoft.com/office/powerpoint/2010/main" val="4916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7127AB-21A6-41E8-96F7-D90ED4EAA859}"/>
              </a:ext>
            </a:extLst>
          </p:cNvPr>
          <p:cNvPicPr>
            <a:picLocks noChangeAspect="1"/>
          </p:cNvPicPr>
          <p:nvPr/>
        </p:nvPicPr>
        <p:blipFill>
          <a:blip r:embed="rId2"/>
          <a:stretch>
            <a:fillRect/>
          </a:stretch>
        </p:blipFill>
        <p:spPr>
          <a:xfrm>
            <a:off x="1333500" y="0"/>
            <a:ext cx="9525000" cy="6315075"/>
          </a:xfrm>
          <a:prstGeom prst="rect">
            <a:avLst/>
          </a:prstGeom>
        </p:spPr>
      </p:pic>
    </p:spTree>
    <p:extLst>
      <p:ext uri="{BB962C8B-B14F-4D97-AF65-F5344CB8AC3E}">
        <p14:creationId xmlns:p14="http://schemas.microsoft.com/office/powerpoint/2010/main" val="2956571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50D4662-38EF-4049-8652-58FE5E847571}"/>
              </a:ext>
            </a:extLst>
          </p:cNvPr>
          <p:cNvSpPr>
            <a:spLocks noGrp="1"/>
          </p:cNvSpPr>
          <p:nvPr>
            <p:ph type="title"/>
          </p:nvPr>
        </p:nvSpPr>
        <p:spPr>
          <a:xfrm>
            <a:off x="471434" y="945194"/>
            <a:ext cx="3248863" cy="3020785"/>
          </a:xfrm>
        </p:spPr>
        <p:txBody>
          <a:bodyPr>
            <a:normAutofit/>
          </a:bodyPr>
          <a:lstStyle/>
          <a:p>
            <a:pPr algn="r"/>
            <a:r>
              <a:rPr lang="en-US" sz="1800" dirty="0" err="1">
                <a:solidFill>
                  <a:schemeClr val="bg1"/>
                </a:solidFill>
              </a:rPr>
              <a:t>Interpretting</a:t>
            </a:r>
            <a:r>
              <a:rPr lang="en-US" sz="1800" dirty="0">
                <a:solidFill>
                  <a:schemeClr val="bg1"/>
                </a:solidFill>
              </a:rPr>
              <a:t> results</a:t>
            </a:r>
          </a:p>
        </p:txBody>
      </p:sp>
      <p:sp>
        <p:nvSpPr>
          <p:cNvPr id="3" name="Content Placeholder 2">
            <a:extLst>
              <a:ext uri="{FF2B5EF4-FFF2-40B4-BE49-F238E27FC236}">
                <a16:creationId xmlns:a16="http://schemas.microsoft.com/office/drawing/2014/main" id="{36C07925-B977-4DEC-89E7-73C73E178FFD}"/>
              </a:ext>
            </a:extLst>
          </p:cNvPr>
          <p:cNvSpPr>
            <a:spLocks noGrp="1"/>
          </p:cNvSpPr>
          <p:nvPr>
            <p:ph idx="1"/>
          </p:nvPr>
        </p:nvSpPr>
        <p:spPr>
          <a:xfrm>
            <a:off x="4777409" y="1028702"/>
            <a:ext cx="6273972" cy="4843462"/>
          </a:xfrm>
        </p:spPr>
        <p:txBody>
          <a:bodyPr vert="horz" lIns="0" tIns="0" rIns="0" bIns="0" rtlCol="0" anchor="t">
            <a:normAutofit fontScale="92500" lnSpcReduction="10000"/>
          </a:bodyPr>
          <a:lstStyle/>
          <a:p>
            <a:pPr marL="0" indent="0">
              <a:buNone/>
            </a:pPr>
            <a:r>
              <a:rPr lang="en-US" sz="1800" dirty="0">
                <a:ea typeface="+mn-lt"/>
                <a:cs typeface="+mn-lt"/>
              </a:rPr>
              <a:t>The obtained clusters can be interpreted and visualized on the map as below:</a:t>
            </a:r>
          </a:p>
          <a:p>
            <a:pPr>
              <a:buFont typeface="Arial"/>
              <a:buChar char="•"/>
            </a:pPr>
            <a:r>
              <a:rPr lang="en-US" sz="1800" dirty="0">
                <a:ea typeface="+mn-lt"/>
                <a:cs typeface="+mn-lt"/>
              </a:rPr>
              <a:t>Cluster 0 (Blue) - is the moderately developed districts of the city.</a:t>
            </a:r>
            <a:endParaRPr lang="en-US" dirty="0"/>
          </a:p>
          <a:p>
            <a:pPr>
              <a:buFont typeface="Arial"/>
              <a:buChar char="•"/>
            </a:pPr>
            <a:r>
              <a:rPr lang="en-US" sz="1800" dirty="0">
                <a:ea typeface="+mn-lt"/>
                <a:cs typeface="+mn-lt"/>
              </a:rPr>
              <a:t>Cluster 1 (Green) - has low frequencies for all venue categories. They appear to be underdeveloped neighborhoods of the city.</a:t>
            </a:r>
            <a:endParaRPr lang="en-US" dirty="0"/>
          </a:p>
          <a:p>
            <a:pPr>
              <a:buFont typeface="Arial"/>
              <a:buChar char="•"/>
            </a:pPr>
            <a:r>
              <a:rPr lang="en-US" sz="1800" dirty="0">
                <a:ea typeface="+mn-lt"/>
                <a:cs typeface="+mn-lt"/>
              </a:rPr>
              <a:t>Cluster 2 (Red) - has average scores with more professional places and Transport services being the most popular hence falling under the developing neighborhoods bucket. These are mostly residential suburbs.</a:t>
            </a:r>
            <a:endParaRPr lang="en-US" dirty="0"/>
          </a:p>
          <a:p>
            <a:pPr>
              <a:buFont typeface="Arial"/>
              <a:buChar char="•"/>
            </a:pPr>
            <a:r>
              <a:rPr lang="en-US" sz="1800" dirty="0">
                <a:ea typeface="+mn-lt"/>
                <a:cs typeface="+mn-lt"/>
              </a:rPr>
              <a:t>Cluster 3 (Pink) - has consistently high frequencies for all venue categories. This is the most diversely developed part of city.</a:t>
            </a:r>
            <a:endParaRPr lang="en-US" dirty="0"/>
          </a:p>
          <a:p>
            <a:pPr marL="0" indent="0">
              <a:buNone/>
            </a:pPr>
            <a:endParaRPr lang="en-US" sz="1800" dirty="0"/>
          </a:p>
        </p:txBody>
      </p:sp>
    </p:spTree>
    <p:extLst>
      <p:ext uri="{BB962C8B-B14F-4D97-AF65-F5344CB8AC3E}">
        <p14:creationId xmlns:p14="http://schemas.microsoft.com/office/powerpoint/2010/main" val="2889754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2888E62-F7F1-4B55-9BE2-1C1C9DF5982D}"/>
              </a:ext>
            </a:extLst>
          </p:cNvPr>
          <p:cNvPicPr>
            <a:picLocks noChangeAspect="1"/>
          </p:cNvPicPr>
          <p:nvPr/>
        </p:nvPicPr>
        <p:blipFill>
          <a:blip r:embed="rId2"/>
          <a:stretch>
            <a:fillRect/>
          </a:stretch>
        </p:blipFill>
        <p:spPr>
          <a:xfrm>
            <a:off x="1613770" y="892056"/>
            <a:ext cx="9100158" cy="5501861"/>
          </a:xfrm>
          <a:prstGeom prst="rect">
            <a:avLst/>
          </a:prstGeom>
        </p:spPr>
      </p:pic>
      <p:sp>
        <p:nvSpPr>
          <p:cNvPr id="4" name="TextBox 3">
            <a:extLst>
              <a:ext uri="{FF2B5EF4-FFF2-40B4-BE49-F238E27FC236}">
                <a16:creationId xmlns:a16="http://schemas.microsoft.com/office/drawing/2014/main" id="{AB897AED-8EAF-4054-8EE5-3B7986BB2C5B}"/>
              </a:ext>
            </a:extLst>
          </p:cNvPr>
          <p:cNvSpPr txBox="1"/>
          <p:nvPr/>
        </p:nvSpPr>
        <p:spPr>
          <a:xfrm>
            <a:off x="3419606" y="382044"/>
            <a:ext cx="54989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Cluster Markers added to the Budapest Map</a:t>
            </a:r>
            <a:endParaRPr lang="en-US" b="1"/>
          </a:p>
        </p:txBody>
      </p:sp>
    </p:spTree>
    <p:extLst>
      <p:ext uri="{BB962C8B-B14F-4D97-AF65-F5344CB8AC3E}">
        <p14:creationId xmlns:p14="http://schemas.microsoft.com/office/powerpoint/2010/main" val="425981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7446A5C-7DEC-462A-912A-4F6067BE9D22}"/>
              </a:ext>
            </a:extLst>
          </p:cNvPr>
          <p:cNvPicPr>
            <a:picLocks noChangeAspect="1"/>
          </p:cNvPicPr>
          <p:nvPr/>
        </p:nvPicPr>
        <p:blipFill>
          <a:blip r:embed="rId2"/>
          <a:stretch>
            <a:fillRect/>
          </a:stretch>
        </p:blipFill>
        <p:spPr>
          <a:xfrm>
            <a:off x="5851743" y="1043"/>
            <a:ext cx="6229609" cy="6240048"/>
          </a:xfrm>
          <a:prstGeom prst="rect">
            <a:avLst/>
          </a:prstGeom>
        </p:spPr>
      </p:pic>
      <p:sp>
        <p:nvSpPr>
          <p:cNvPr id="3" name="Title 2">
            <a:extLst>
              <a:ext uri="{FF2B5EF4-FFF2-40B4-BE49-F238E27FC236}">
                <a16:creationId xmlns:a16="http://schemas.microsoft.com/office/drawing/2014/main" id="{CB540C4C-68DB-4030-B01C-1321D52A0AA0}"/>
              </a:ext>
            </a:extLst>
          </p:cNvPr>
          <p:cNvSpPr>
            <a:spLocks noGrp="1"/>
          </p:cNvSpPr>
          <p:nvPr>
            <p:ph type="title"/>
          </p:nvPr>
        </p:nvSpPr>
        <p:spPr>
          <a:xfrm>
            <a:off x="1371600" y="1605211"/>
            <a:ext cx="4766535" cy="2236120"/>
          </a:xfrm>
        </p:spPr>
        <p:txBody>
          <a:bodyPr/>
          <a:lstStyle/>
          <a:p>
            <a:r>
              <a:rPr lang="en-US" dirty="0">
                <a:ea typeface="+mj-lt"/>
                <a:cs typeface="+mj-lt"/>
              </a:rPr>
              <a:t>Cluster wise frequencies for each category</a:t>
            </a:r>
            <a:r>
              <a:rPr lang="en-US" b="0" dirty="0">
                <a:ea typeface="+mj-lt"/>
                <a:cs typeface="+mj-lt"/>
              </a:rPr>
              <a:t> </a:t>
            </a:r>
            <a:endParaRPr lang="en-US" dirty="0"/>
          </a:p>
        </p:txBody>
      </p:sp>
    </p:spTree>
    <p:extLst>
      <p:ext uri="{BB962C8B-B14F-4D97-AF65-F5344CB8AC3E}">
        <p14:creationId xmlns:p14="http://schemas.microsoft.com/office/powerpoint/2010/main" val="2078359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AF968-C7CE-487F-A777-65FE2C981960}"/>
              </a:ext>
            </a:extLst>
          </p:cNvPr>
          <p:cNvSpPr>
            <a:spLocks noGrp="1"/>
          </p:cNvSpPr>
          <p:nvPr>
            <p:ph type="ctrTitle"/>
          </p:nvPr>
        </p:nvSpPr>
        <p:spPr>
          <a:xfrm>
            <a:off x="1482247" y="1584609"/>
            <a:ext cx="9144000" cy="2826182"/>
          </a:xfrm>
        </p:spPr>
        <p:txBody>
          <a:bodyPr anchor="ctr">
            <a:normAutofit/>
          </a:bodyPr>
          <a:lstStyle/>
          <a:p>
            <a:r>
              <a:rPr lang="en-US" sz="4400" b="0">
                <a:solidFill>
                  <a:schemeClr val="bg1"/>
                </a:solidFill>
              </a:rPr>
              <a:t>Discussions</a:t>
            </a:r>
            <a:r>
              <a:rPr lang="en-US" sz="4400">
                <a:solidFill>
                  <a:schemeClr val="bg1"/>
                </a:solidFill>
              </a:rPr>
              <a:t> </a:t>
            </a:r>
          </a:p>
        </p:txBody>
      </p:sp>
    </p:spTree>
    <p:extLst>
      <p:ext uri="{BB962C8B-B14F-4D97-AF65-F5344CB8AC3E}">
        <p14:creationId xmlns:p14="http://schemas.microsoft.com/office/powerpoint/2010/main" val="2083152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a typeface="+mn-lt"/>
                <a:cs typeface="+mn-lt"/>
              </a:rPr>
              <a:t>As per our analysis we can see that few neighborhoods of Budapest city can be classified as fully developed, moderately developed, developing and underdeveloped Neighborhoods based on the data from Foursquare API. But with Budapest city as one of the fast-growing tech hubs of Eastern Europe, we can expect the urban footprint of the Budapest city will expand as new growth areas keeps establishing every year. </a:t>
            </a:r>
            <a:endParaRPr lang="en-US" dirty="0"/>
          </a:p>
        </p:txBody>
      </p:sp>
      <p:sp>
        <p:nvSpPr>
          <p:cNvPr id="2" name="Title 1">
            <a:extLst>
              <a:ext uri="{FF2B5EF4-FFF2-40B4-BE49-F238E27FC236}">
                <a16:creationId xmlns:a16="http://schemas.microsoft.com/office/drawing/2014/main" id="{4AFBE515-3270-4F07-B5AC-4F2C2FC2BF1D}"/>
              </a:ext>
            </a:extLst>
          </p:cNvPr>
          <p:cNvSpPr>
            <a:spLocks noGrp="1"/>
          </p:cNvSpPr>
          <p:nvPr>
            <p:ph type="title"/>
          </p:nvPr>
        </p:nvSpPr>
        <p:spPr>
          <a:xfrm>
            <a:off x="1371601" y="457199"/>
            <a:ext cx="9448800" cy="1061357"/>
          </a:xfrm>
        </p:spPr>
        <p:txBody>
          <a:bodyPr>
            <a:normAutofit/>
          </a:bodyPr>
          <a:lstStyle/>
          <a:p>
            <a:r>
              <a:rPr lang="en-US" sz="4000" b="0">
                <a:ea typeface="+mj-lt"/>
                <a:cs typeface="+mj-lt"/>
              </a:rPr>
              <a:t>Additional Key Findings</a:t>
            </a:r>
            <a:endParaRPr lang="en-US" sz="4000"/>
          </a:p>
        </p:txBody>
      </p:sp>
      <p:sp>
        <p:nvSpPr>
          <p:cNvPr id="3" name="Content Placeholder 2">
            <a:extLst>
              <a:ext uri="{FF2B5EF4-FFF2-40B4-BE49-F238E27FC236}">
                <a16:creationId xmlns:a16="http://schemas.microsoft.com/office/drawing/2014/main" id="{032C41D2-1F92-4A81-BCE6-A3C93522E3D3}"/>
              </a:ext>
            </a:extLst>
          </p:cNvPr>
          <p:cNvSpPr>
            <a:spLocks noGrp="1"/>
          </p:cNvSpPr>
          <p:nvPr>
            <p:ph idx="1"/>
          </p:nvPr>
        </p:nvSpPr>
        <p:spPr>
          <a:xfrm>
            <a:off x="1371601" y="1887968"/>
            <a:ext cx="9448800" cy="3812746"/>
          </a:xfrm>
        </p:spPr>
        <p:txBody>
          <a:bodyPr vert="horz" lIns="0" tIns="0" rIns="0" bIns="0" rtlCol="0" anchor="t">
            <a:normAutofit/>
          </a:bodyPr>
          <a:lstStyle/>
          <a:p>
            <a:pPr algn="just">
              <a:buNone/>
            </a:pPr>
            <a:r>
              <a:rPr lang="en-US" sz="1800" dirty="0">
                <a:ea typeface="+mn-lt"/>
                <a:cs typeface="+mn-lt"/>
              </a:rPr>
              <a:t>    As per our analysis we can see that few neighborhoods of Budapest city can be classified as fully developed, moderately developed, developing and underdeveloped Neighborhoods based on the data from Foursquare API. But with Budapest city as one of the fast-growing tech hubs of Eastern Europe, we can expect the urban footprint of the Budapest city will expand as new growth areas keeps establishing every year. </a:t>
            </a:r>
          </a:p>
          <a:p>
            <a:pPr algn="just">
              <a:buNone/>
            </a:pPr>
            <a:endParaRPr lang="en-US" sz="1800" dirty="0"/>
          </a:p>
          <a:p>
            <a:pPr algn="just">
              <a:buNone/>
            </a:pPr>
            <a:r>
              <a:rPr lang="en-US" sz="1800" dirty="0">
                <a:ea typeface="+mn-lt"/>
                <a:cs typeface="+mn-lt"/>
              </a:rPr>
              <a:t>   Districts IV, IX, XI, XIII &amp; XIV emerge as the major growing areas and might even see a transformation from Developing neighborhood to downtown/ uptown as its land usage and the number of tech companies in these districts is increasing in last few years.</a:t>
            </a:r>
            <a:endParaRPr lang="en-US" dirty="0"/>
          </a:p>
        </p:txBody>
      </p:sp>
      <p:sp>
        <p:nvSpPr>
          <p:cNvPr id="18" name="Rectangle 17">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028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FF8102C-32A2-4E21-933B-E06EBA0D233A}"/>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Future scope</a:t>
            </a:r>
          </a:p>
        </p:txBody>
      </p:sp>
      <p:sp>
        <p:nvSpPr>
          <p:cNvPr id="3" name="Content Placeholder 2">
            <a:extLst>
              <a:ext uri="{FF2B5EF4-FFF2-40B4-BE49-F238E27FC236}">
                <a16:creationId xmlns:a16="http://schemas.microsoft.com/office/drawing/2014/main" id="{95E6BC5A-ACE1-4D4C-A5BC-D7722F8333C1}"/>
              </a:ext>
            </a:extLst>
          </p:cNvPr>
          <p:cNvSpPr>
            <a:spLocks noGrp="1"/>
          </p:cNvSpPr>
          <p:nvPr>
            <p:ph idx="1"/>
          </p:nvPr>
        </p:nvSpPr>
        <p:spPr>
          <a:xfrm>
            <a:off x="4777409" y="1028702"/>
            <a:ext cx="6273972" cy="4843462"/>
          </a:xfrm>
        </p:spPr>
        <p:txBody>
          <a:bodyPr vert="horz" lIns="0" tIns="0" rIns="0" bIns="0" rtlCol="0" anchor="ctr">
            <a:normAutofit/>
          </a:bodyPr>
          <a:lstStyle/>
          <a:p>
            <a:pPr marL="0" indent="0" algn="just">
              <a:buNone/>
            </a:pPr>
            <a:r>
              <a:rPr lang="en-US" sz="1800" dirty="0">
                <a:ea typeface="+mn-lt"/>
                <a:cs typeface="+mn-lt"/>
              </a:rPr>
              <a:t>It would be interesting to further study how we need to consider rental prices and the population data to Predict a growth pattern in these neighborhoods which will also lead us to identify early business and service opportunities in currently underdeveloped areas. </a:t>
            </a:r>
            <a:endParaRPr lang="en-US" sz="1800"/>
          </a:p>
        </p:txBody>
      </p:sp>
    </p:spTree>
    <p:extLst>
      <p:ext uri="{BB962C8B-B14F-4D97-AF65-F5344CB8AC3E}">
        <p14:creationId xmlns:p14="http://schemas.microsoft.com/office/powerpoint/2010/main" val="1365916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1B47F2-2521-40B7-BCBD-C41AE19AD942}"/>
              </a:ext>
            </a:extLst>
          </p:cNvPr>
          <p:cNvSpPr>
            <a:spLocks noGrp="1"/>
          </p:cNvSpPr>
          <p:nvPr>
            <p:ph type="title"/>
          </p:nvPr>
        </p:nvSpPr>
        <p:spPr>
          <a:xfrm>
            <a:off x="387927" y="1028701"/>
            <a:ext cx="3248863" cy="3020785"/>
          </a:xfrm>
        </p:spPr>
        <p:txBody>
          <a:bodyPr vert="horz" lIns="0" tIns="0" rIns="0" bIns="0" rtlCol="0">
            <a:normAutofit/>
          </a:bodyPr>
          <a:lstStyle/>
          <a:p>
            <a:pPr algn="r"/>
            <a:r>
              <a:rPr lang="en-US" sz="2200" spc="750" dirty="0">
                <a:solidFill>
                  <a:schemeClr val="bg1"/>
                </a:solidFill>
              </a:rPr>
              <a:t>Conclusion</a:t>
            </a:r>
          </a:p>
        </p:txBody>
      </p:sp>
      <p:sp>
        <p:nvSpPr>
          <p:cNvPr id="3" name="Content Placeholder 2">
            <a:extLst>
              <a:ext uri="{FF2B5EF4-FFF2-40B4-BE49-F238E27FC236}">
                <a16:creationId xmlns:a16="http://schemas.microsoft.com/office/drawing/2014/main" id="{8DC705B2-C354-4E51-8FB8-D45EC76E5761}"/>
              </a:ext>
            </a:extLst>
          </p:cNvPr>
          <p:cNvSpPr>
            <a:spLocks noGrp="1"/>
          </p:cNvSpPr>
          <p:nvPr>
            <p:ph idx="1"/>
          </p:nvPr>
        </p:nvSpPr>
        <p:spPr>
          <a:xfrm>
            <a:off x="4777409" y="1028702"/>
            <a:ext cx="6273972" cy="4843462"/>
          </a:xfrm>
        </p:spPr>
        <p:txBody>
          <a:bodyPr vert="horz" lIns="0" tIns="0" rIns="0" bIns="0" rtlCol="0" anchor="ctr">
            <a:normAutofit/>
          </a:bodyPr>
          <a:lstStyle/>
          <a:p>
            <a:pPr marL="0" indent="0" algn="just">
              <a:buNone/>
            </a:pPr>
            <a:r>
              <a:rPr lang="en-US" sz="1800" dirty="0">
                <a:ea typeface="+mn-lt"/>
                <a:cs typeface="+mn-lt"/>
              </a:rPr>
              <a:t>Our aim is to aid anyone who visits Budapest city for either Employment, Business or Tourism in deciding the place of stay based on what each neighborhood has to offer, and their personal preferences and our analysis was able to successfully serve the purpose. </a:t>
            </a:r>
            <a:endParaRPr lang="en-US" sz="1800" dirty="0"/>
          </a:p>
        </p:txBody>
      </p:sp>
    </p:spTree>
    <p:extLst>
      <p:ext uri="{BB962C8B-B14F-4D97-AF65-F5344CB8AC3E}">
        <p14:creationId xmlns:p14="http://schemas.microsoft.com/office/powerpoint/2010/main" val="104337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9CC5C-F974-40BD-82F1-2A07CD5FD5E9}"/>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spc="750">
                <a:solidFill>
                  <a:schemeClr val="bg1"/>
                </a:solidFill>
              </a:rPr>
              <a:t>Thank You!!!</a:t>
            </a:r>
          </a:p>
        </p:txBody>
      </p:sp>
    </p:spTree>
    <p:extLst>
      <p:ext uri="{BB962C8B-B14F-4D97-AF65-F5344CB8AC3E}">
        <p14:creationId xmlns:p14="http://schemas.microsoft.com/office/powerpoint/2010/main" val="704911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90291-B361-4706-98A5-D90D2E68ACEB}"/>
              </a:ext>
            </a:extLst>
          </p:cNvPr>
          <p:cNvSpPr>
            <a:spLocks noGrp="1"/>
          </p:cNvSpPr>
          <p:nvPr>
            <p:ph type="title"/>
          </p:nvPr>
        </p:nvSpPr>
        <p:spPr>
          <a:xfrm>
            <a:off x="1524000" y="1104445"/>
            <a:ext cx="9144000" cy="2826182"/>
          </a:xfrm>
        </p:spPr>
        <p:txBody>
          <a:bodyPr vert="horz" lIns="0" tIns="0" rIns="0" bIns="0" rtlCol="0" anchor="ctr">
            <a:normAutofit/>
          </a:bodyPr>
          <a:lstStyle/>
          <a:p>
            <a:pPr algn="ctr"/>
            <a:endParaRPr lang="en-US" sz="4400" spc="750">
              <a:solidFill>
                <a:schemeClr val="bg1"/>
              </a:solidFill>
            </a:endParaRPr>
          </a:p>
          <a:p>
            <a:pPr algn="ctr"/>
            <a:r>
              <a:rPr lang="en-US" sz="4400" spc="750">
                <a:solidFill>
                  <a:schemeClr val="bg1"/>
                </a:solidFill>
              </a:rPr>
              <a:t>INTRODUCTION </a:t>
            </a:r>
          </a:p>
        </p:txBody>
      </p:sp>
    </p:spTree>
    <p:extLst>
      <p:ext uri="{BB962C8B-B14F-4D97-AF65-F5344CB8AC3E}">
        <p14:creationId xmlns:p14="http://schemas.microsoft.com/office/powerpoint/2010/main" val="191311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AD65337-F105-41B8-8E98-E8165255A3B1}"/>
              </a:ext>
            </a:extLst>
          </p:cNvPr>
          <p:cNvSpPr>
            <a:spLocks noGrp="1"/>
          </p:cNvSpPr>
          <p:nvPr>
            <p:ph type="title"/>
          </p:nvPr>
        </p:nvSpPr>
        <p:spPr>
          <a:xfrm>
            <a:off x="387927" y="1028701"/>
            <a:ext cx="3248863" cy="3020785"/>
          </a:xfrm>
        </p:spPr>
        <p:txBody>
          <a:bodyPr>
            <a:normAutofit/>
          </a:bodyPr>
          <a:lstStyle/>
          <a:p>
            <a:r>
              <a:rPr lang="en-US" sz="2800" dirty="0">
                <a:solidFill>
                  <a:schemeClr val="bg1"/>
                </a:solidFill>
              </a:rPr>
              <a:t>Objective</a:t>
            </a:r>
          </a:p>
        </p:txBody>
      </p:sp>
      <p:sp>
        <p:nvSpPr>
          <p:cNvPr id="3" name="Content Placeholder 2">
            <a:extLst>
              <a:ext uri="{FF2B5EF4-FFF2-40B4-BE49-F238E27FC236}">
                <a16:creationId xmlns:a16="http://schemas.microsoft.com/office/drawing/2014/main" id="{3C01314B-B290-4644-97DB-AA58BCD4B76E}"/>
              </a:ext>
            </a:extLst>
          </p:cNvPr>
          <p:cNvSpPr>
            <a:spLocks noGrp="1"/>
          </p:cNvSpPr>
          <p:nvPr>
            <p:ph idx="1"/>
          </p:nvPr>
        </p:nvSpPr>
        <p:spPr>
          <a:xfrm>
            <a:off x="4777409" y="1028702"/>
            <a:ext cx="6273972" cy="4843462"/>
          </a:xfrm>
        </p:spPr>
        <p:txBody>
          <a:bodyPr vert="horz" lIns="0" tIns="0" rIns="0" bIns="0" rtlCol="0" anchor="t">
            <a:normAutofit/>
          </a:bodyPr>
          <a:lstStyle/>
          <a:p>
            <a:pPr marL="0" indent="0">
              <a:buNone/>
            </a:pPr>
            <a:r>
              <a:rPr lang="en-US" sz="1800" dirty="0">
                <a:ea typeface="+mn-lt"/>
                <a:cs typeface="+mn-lt"/>
              </a:rPr>
              <a:t>Our aim is to aid anyone who visits Budapest city for either Employment, Business or Tourism in deciding the place of stay based on what each neighborhood has to offer, and their personal preferences</a:t>
            </a:r>
          </a:p>
          <a:p>
            <a:endParaRPr lang="en-US" sz="1800"/>
          </a:p>
          <a:p>
            <a:pPr marL="0" indent="0">
              <a:buNone/>
            </a:pPr>
            <a:r>
              <a:rPr lang="en-US" sz="1800" dirty="0">
                <a:ea typeface="+mn-lt"/>
                <a:cs typeface="+mn-lt"/>
              </a:rPr>
              <a:t>To obtain that results, First the neighborhoods have to be grouped as follows : </a:t>
            </a:r>
          </a:p>
          <a:p>
            <a:r>
              <a:rPr lang="en-US" sz="1800" dirty="0">
                <a:ea typeface="+mn-lt"/>
                <a:cs typeface="+mn-lt"/>
              </a:rPr>
              <a:t>Fully developed neighborhood</a:t>
            </a:r>
            <a:endParaRPr lang="en-US" sz="1800" dirty="0"/>
          </a:p>
          <a:p>
            <a:r>
              <a:rPr lang="en-US" sz="1800" dirty="0">
                <a:ea typeface="+mn-lt"/>
                <a:cs typeface="+mn-lt"/>
              </a:rPr>
              <a:t>Moderately developed neighborhood</a:t>
            </a:r>
            <a:endParaRPr lang="en-US" sz="1800" dirty="0"/>
          </a:p>
          <a:p>
            <a:r>
              <a:rPr lang="en-US" sz="1800" dirty="0">
                <a:ea typeface="+mn-lt"/>
                <a:cs typeface="+mn-lt"/>
              </a:rPr>
              <a:t>Developing neighborhood</a:t>
            </a:r>
            <a:endParaRPr lang="en-US" sz="1800" dirty="0"/>
          </a:p>
          <a:p>
            <a:r>
              <a:rPr lang="en-US" sz="1800" dirty="0">
                <a:ea typeface="+mn-lt"/>
                <a:cs typeface="+mn-lt"/>
              </a:rPr>
              <a:t>Underdeveloped neighborhood</a:t>
            </a:r>
            <a:endParaRPr lang="en-US" sz="1800" dirty="0"/>
          </a:p>
          <a:p>
            <a:endParaRPr lang="en-US" sz="1800"/>
          </a:p>
        </p:txBody>
      </p:sp>
    </p:spTree>
    <p:extLst>
      <p:ext uri="{BB962C8B-B14F-4D97-AF65-F5344CB8AC3E}">
        <p14:creationId xmlns:p14="http://schemas.microsoft.com/office/powerpoint/2010/main" val="2437604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37700-FA9C-40E6-AEAE-B274C0433FBA}"/>
              </a:ext>
            </a:extLst>
          </p:cNvPr>
          <p:cNvSpPr>
            <a:spLocks noGrp="1"/>
          </p:cNvSpPr>
          <p:nvPr>
            <p:ph type="title"/>
          </p:nvPr>
        </p:nvSpPr>
        <p:spPr>
          <a:xfrm>
            <a:off x="457200" y="868280"/>
            <a:ext cx="3390645" cy="3363597"/>
          </a:xfrm>
        </p:spPr>
        <p:txBody>
          <a:bodyPr>
            <a:normAutofit/>
          </a:bodyPr>
          <a:lstStyle/>
          <a:p>
            <a:pPr algn="r"/>
            <a:r>
              <a:rPr lang="en-US" sz="3200" dirty="0">
                <a:solidFill>
                  <a:schemeClr val="bg1"/>
                </a:solidFill>
              </a:rPr>
              <a:t>Data Sources</a:t>
            </a:r>
          </a:p>
        </p:txBody>
      </p:sp>
      <p:graphicFrame>
        <p:nvGraphicFramePr>
          <p:cNvPr id="18" name="Content Placeholder 2">
            <a:extLst>
              <a:ext uri="{FF2B5EF4-FFF2-40B4-BE49-F238E27FC236}">
                <a16:creationId xmlns:a16="http://schemas.microsoft.com/office/drawing/2014/main" id="{D7D8F586-0A38-454D-9F50-845BD030C107}"/>
              </a:ext>
            </a:extLst>
          </p:cNvPr>
          <p:cNvGraphicFramePr>
            <a:graphicFrameLocks noGrp="1"/>
          </p:cNvGraphicFramePr>
          <p:nvPr>
            <p:ph idx="1"/>
            <p:extLst>
              <p:ext uri="{D42A27DB-BD31-4B8C-83A1-F6EECF244321}">
                <p14:modId xmlns:p14="http://schemas.microsoft.com/office/powerpoint/2010/main" val="2713585866"/>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175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74A4BFE-5620-4152-8012-20373FA7722A}"/>
              </a:ext>
            </a:extLst>
          </p:cNvPr>
          <p:cNvSpPr>
            <a:spLocks noGrp="1"/>
          </p:cNvSpPr>
          <p:nvPr>
            <p:ph type="title"/>
          </p:nvPr>
        </p:nvSpPr>
        <p:spPr>
          <a:xfrm>
            <a:off x="387927" y="1028701"/>
            <a:ext cx="3248863" cy="3020785"/>
          </a:xfrm>
        </p:spPr>
        <p:txBody>
          <a:bodyPr>
            <a:normAutofit/>
          </a:bodyPr>
          <a:lstStyle/>
          <a:p>
            <a:pPr algn="r"/>
            <a:r>
              <a:rPr lang="en-US" sz="2500" b="0" dirty="0">
                <a:solidFill>
                  <a:schemeClr val="bg1"/>
                </a:solidFill>
                <a:ea typeface="+mj-lt"/>
                <a:cs typeface="+mj-lt"/>
              </a:rPr>
              <a:t>Data Preparation and EDA</a:t>
            </a:r>
          </a:p>
        </p:txBody>
      </p:sp>
      <p:sp>
        <p:nvSpPr>
          <p:cNvPr id="3" name="Content Placeholder 2">
            <a:extLst>
              <a:ext uri="{FF2B5EF4-FFF2-40B4-BE49-F238E27FC236}">
                <a16:creationId xmlns:a16="http://schemas.microsoft.com/office/drawing/2014/main" id="{D57675D0-9D14-48AE-8A65-20299900778D}"/>
              </a:ext>
            </a:extLst>
          </p:cNvPr>
          <p:cNvSpPr>
            <a:spLocks noGrp="1"/>
          </p:cNvSpPr>
          <p:nvPr>
            <p:ph idx="1"/>
          </p:nvPr>
        </p:nvSpPr>
        <p:spPr>
          <a:xfrm>
            <a:off x="4118260" y="152444"/>
            <a:ext cx="6273972" cy="5676855"/>
          </a:xfrm>
        </p:spPr>
        <p:txBody>
          <a:bodyPr vert="horz" lIns="0" tIns="0" rIns="0" bIns="0" rtlCol="0" anchor="t">
            <a:normAutofit/>
          </a:bodyPr>
          <a:lstStyle/>
          <a:p>
            <a:pPr marL="0" indent="0">
              <a:buNone/>
            </a:pPr>
            <a:r>
              <a:rPr lang="en-US" sz="1800" b="1" u="sng" dirty="0">
                <a:ea typeface="+mn-lt"/>
                <a:cs typeface="+mn-lt"/>
              </a:rPr>
              <a:t>Data Preparation :</a:t>
            </a:r>
          </a:p>
          <a:p>
            <a:pPr marL="0" indent="0">
              <a:buNone/>
            </a:pPr>
            <a:r>
              <a:rPr lang="en-US" sz="1800" b="1" dirty="0"/>
              <a:t>Data Normalization – Min Max scaler</a:t>
            </a:r>
          </a:p>
          <a:p>
            <a:pPr marL="457200" lvl="1" indent="0">
              <a:buNone/>
            </a:pPr>
            <a:endParaRPr lang="en-US" sz="1800" b="1" dirty="0"/>
          </a:p>
          <a:p>
            <a:pPr lvl="1"/>
            <a:endParaRPr lang="en-US" sz="1800" b="1" dirty="0"/>
          </a:p>
          <a:p>
            <a:pPr lvl="1"/>
            <a:endParaRPr lang="en-US" sz="1800" b="1" dirty="0"/>
          </a:p>
          <a:p>
            <a:pPr marL="457200" lvl="1" indent="0">
              <a:buNone/>
            </a:pPr>
            <a:endParaRPr lang="en-US" sz="1800" b="1" dirty="0"/>
          </a:p>
          <a:p>
            <a:pPr marL="457200" lvl="1" indent="0">
              <a:buNone/>
            </a:pPr>
            <a:endParaRPr lang="en-US" sz="1800" b="1" dirty="0"/>
          </a:p>
          <a:p>
            <a:pPr marL="0" indent="0">
              <a:buNone/>
            </a:pPr>
            <a:r>
              <a:rPr lang="en-US" sz="1800" b="1" u="sng" dirty="0"/>
              <a:t>EDA :</a:t>
            </a:r>
          </a:p>
          <a:p>
            <a:pPr marL="0" indent="0">
              <a:buNone/>
            </a:pPr>
            <a:r>
              <a:rPr lang="en-US" sz="1800" b="1" dirty="0"/>
              <a:t>Descriptive statistics - </a:t>
            </a:r>
          </a:p>
          <a:p>
            <a:pPr lvl="1"/>
            <a:endParaRPr lang="en-US" sz="1800" b="1" dirty="0"/>
          </a:p>
        </p:txBody>
      </p:sp>
      <p:pic>
        <p:nvPicPr>
          <p:cNvPr id="4" name="Picture 4">
            <a:extLst>
              <a:ext uri="{FF2B5EF4-FFF2-40B4-BE49-F238E27FC236}">
                <a16:creationId xmlns:a16="http://schemas.microsoft.com/office/drawing/2014/main" id="{061FC2C1-E65A-4E09-BD14-F27E39AFAC62}"/>
              </a:ext>
            </a:extLst>
          </p:cNvPr>
          <p:cNvPicPr>
            <a:picLocks noChangeAspect="1"/>
          </p:cNvPicPr>
          <p:nvPr/>
        </p:nvPicPr>
        <p:blipFill>
          <a:blip r:embed="rId2"/>
          <a:stretch>
            <a:fillRect/>
          </a:stretch>
        </p:blipFill>
        <p:spPr>
          <a:xfrm>
            <a:off x="4142133" y="3949254"/>
            <a:ext cx="7716340" cy="2085271"/>
          </a:xfrm>
          <a:prstGeom prst="rect">
            <a:avLst/>
          </a:prstGeom>
        </p:spPr>
      </p:pic>
      <p:pic>
        <p:nvPicPr>
          <p:cNvPr id="7" name="Picture 6">
            <a:extLst>
              <a:ext uri="{FF2B5EF4-FFF2-40B4-BE49-F238E27FC236}">
                <a16:creationId xmlns:a16="http://schemas.microsoft.com/office/drawing/2014/main" id="{4DCCDB55-AC3B-43CB-8662-CBEBFB744B05}"/>
              </a:ext>
            </a:extLst>
          </p:cNvPr>
          <p:cNvPicPr>
            <a:picLocks noChangeAspect="1"/>
          </p:cNvPicPr>
          <p:nvPr/>
        </p:nvPicPr>
        <p:blipFill>
          <a:blip r:embed="rId3"/>
          <a:stretch>
            <a:fillRect/>
          </a:stretch>
        </p:blipFill>
        <p:spPr>
          <a:xfrm>
            <a:off x="4118757" y="1028701"/>
            <a:ext cx="7716340" cy="1348411"/>
          </a:xfrm>
          <a:prstGeom prst="rect">
            <a:avLst/>
          </a:prstGeom>
        </p:spPr>
      </p:pic>
    </p:spTree>
    <p:extLst>
      <p:ext uri="{BB962C8B-B14F-4D97-AF65-F5344CB8AC3E}">
        <p14:creationId xmlns:p14="http://schemas.microsoft.com/office/powerpoint/2010/main" val="373152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39970-CA61-4603-9D4A-57A138F1339F}"/>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spc="750">
                <a:solidFill>
                  <a:schemeClr val="bg1"/>
                </a:solidFill>
              </a:rPr>
              <a:t>Modelling</a:t>
            </a:r>
          </a:p>
        </p:txBody>
      </p:sp>
    </p:spTree>
    <p:extLst>
      <p:ext uri="{BB962C8B-B14F-4D97-AF65-F5344CB8AC3E}">
        <p14:creationId xmlns:p14="http://schemas.microsoft.com/office/powerpoint/2010/main" val="425849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05959-D879-40CD-9DC3-7898153DF13D}"/>
              </a:ext>
            </a:extLst>
          </p:cNvPr>
          <p:cNvSpPr>
            <a:spLocks noGrp="1"/>
          </p:cNvSpPr>
          <p:nvPr>
            <p:ph type="title"/>
          </p:nvPr>
        </p:nvSpPr>
        <p:spPr>
          <a:xfrm>
            <a:off x="457200" y="868280"/>
            <a:ext cx="3390645" cy="3363597"/>
          </a:xfrm>
        </p:spPr>
        <p:txBody>
          <a:bodyPr>
            <a:normAutofit/>
          </a:bodyPr>
          <a:lstStyle/>
          <a:p>
            <a:pPr algn="r"/>
            <a:r>
              <a:rPr lang="en-US" sz="3200" dirty="0">
                <a:solidFill>
                  <a:schemeClr val="bg1"/>
                </a:solidFill>
              </a:rPr>
              <a:t>Model Building</a:t>
            </a:r>
          </a:p>
        </p:txBody>
      </p:sp>
      <p:graphicFrame>
        <p:nvGraphicFramePr>
          <p:cNvPr id="18" name="Content Placeholder 2">
            <a:extLst>
              <a:ext uri="{FF2B5EF4-FFF2-40B4-BE49-F238E27FC236}">
                <a16:creationId xmlns:a16="http://schemas.microsoft.com/office/drawing/2014/main" id="{724DB6A3-7966-426A-89E1-B9DCD017B21F}"/>
              </a:ext>
            </a:extLst>
          </p:cNvPr>
          <p:cNvGraphicFramePr>
            <a:graphicFrameLocks noGrp="1"/>
          </p:cNvGraphicFramePr>
          <p:nvPr>
            <p:ph idx="1"/>
            <p:extLst>
              <p:ext uri="{D42A27DB-BD31-4B8C-83A1-F6EECF244321}">
                <p14:modId xmlns:p14="http://schemas.microsoft.com/office/powerpoint/2010/main" val="1147540000"/>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583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26B0EAF-6394-4193-B255-43BFD2210609}"/>
              </a:ext>
            </a:extLst>
          </p:cNvPr>
          <p:cNvPicPr>
            <a:picLocks noChangeAspect="1"/>
          </p:cNvPicPr>
          <p:nvPr/>
        </p:nvPicPr>
        <p:blipFill rotWithShape="1">
          <a:blip r:embed="rId2"/>
          <a:srcRect r="609" b="1"/>
          <a:stretch/>
        </p:blipFill>
        <p:spPr>
          <a:xfrm>
            <a:off x="4038599" y="10"/>
            <a:ext cx="8160026" cy="6875809"/>
          </a:xfrm>
          <a:prstGeom prst="rect">
            <a:avLst/>
          </a:prstGeom>
        </p:spPr>
      </p:pic>
      <p:sp>
        <p:nvSpPr>
          <p:cNvPr id="48" name="Freeform: Shape 4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545CD3-1DAB-436C-9CC6-C57F8280FEE1}"/>
              </a:ext>
            </a:extLst>
          </p:cNvPr>
          <p:cNvSpPr>
            <a:spLocks noGrp="1"/>
          </p:cNvSpPr>
          <p:nvPr>
            <p:ph type="title"/>
          </p:nvPr>
        </p:nvSpPr>
        <p:spPr>
          <a:xfrm>
            <a:off x="463825" y="2950387"/>
            <a:ext cx="3077044" cy="3531403"/>
          </a:xfrm>
        </p:spPr>
        <p:txBody>
          <a:bodyPr vert="horz" lIns="0" tIns="0" rIns="0" bIns="0" rtlCol="0" anchor="t">
            <a:normAutofit/>
          </a:bodyPr>
          <a:lstStyle/>
          <a:p>
            <a:pPr algn="r"/>
            <a:r>
              <a:rPr lang="en-US" sz="3200" spc="750" dirty="0">
                <a:solidFill>
                  <a:schemeClr val="bg1"/>
                </a:solidFill>
              </a:rPr>
              <a:t>Clusters</a:t>
            </a:r>
          </a:p>
        </p:txBody>
      </p:sp>
    </p:spTree>
    <p:extLst>
      <p:ext uri="{BB962C8B-B14F-4D97-AF65-F5344CB8AC3E}">
        <p14:creationId xmlns:p14="http://schemas.microsoft.com/office/powerpoint/2010/main" val="70122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0610C-7371-492C-AF0E-2649CB595A13}"/>
              </a:ext>
            </a:extLst>
          </p:cNvPr>
          <p:cNvSpPr>
            <a:spLocks noGrp="1"/>
          </p:cNvSpPr>
          <p:nvPr>
            <p:ph type="title"/>
          </p:nvPr>
        </p:nvSpPr>
        <p:spPr>
          <a:xfrm>
            <a:off x="1524000" y="1104445"/>
            <a:ext cx="9144000" cy="2826182"/>
          </a:xfrm>
        </p:spPr>
        <p:txBody>
          <a:bodyPr vert="horz" lIns="0" tIns="0" rIns="0" bIns="0" rtlCol="0" anchor="ctr">
            <a:normAutofit/>
          </a:bodyPr>
          <a:lstStyle/>
          <a:p>
            <a:pPr algn="ctr"/>
            <a:endParaRPr lang="en-US" sz="4400" spc="750">
              <a:solidFill>
                <a:schemeClr val="bg1"/>
              </a:solidFill>
            </a:endParaRPr>
          </a:p>
          <a:p>
            <a:pPr algn="ctr"/>
            <a:r>
              <a:rPr lang="en-US" sz="4400" spc="750">
                <a:solidFill>
                  <a:schemeClr val="bg1"/>
                </a:solidFill>
              </a:rPr>
              <a:t>Results </a:t>
            </a:r>
          </a:p>
        </p:txBody>
      </p:sp>
    </p:spTree>
    <p:extLst>
      <p:ext uri="{BB962C8B-B14F-4D97-AF65-F5344CB8AC3E}">
        <p14:creationId xmlns:p14="http://schemas.microsoft.com/office/powerpoint/2010/main" val="2475639465"/>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43341"/>
      </a:dk2>
      <a:lt2>
        <a:srgbClr val="E8E4E2"/>
      </a:lt2>
      <a:accent1>
        <a:srgbClr val="81A7BB"/>
      </a:accent1>
      <a:accent2>
        <a:srgbClr val="75ACA9"/>
      </a:accent2>
      <a:accent3>
        <a:srgbClr val="81AA97"/>
      </a:accent3>
      <a:accent4>
        <a:srgbClr val="78B07E"/>
      </a:accent4>
      <a:accent5>
        <a:srgbClr val="8DA980"/>
      </a:accent5>
      <a:accent6>
        <a:srgbClr val="99A772"/>
      </a:accent6>
      <a:hlink>
        <a:srgbClr val="A7775C"/>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36</TotalTime>
  <Words>557</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Avenir Next LT Pro</vt:lpstr>
      <vt:lpstr>Avenir Next LT Pro Light</vt:lpstr>
      <vt:lpstr>GradientRiseVTI</vt:lpstr>
      <vt:lpstr>Analysis of Budapest Neighborhoods </vt:lpstr>
      <vt:lpstr> INTRODUCTION </vt:lpstr>
      <vt:lpstr>Objective</vt:lpstr>
      <vt:lpstr>Data Sources</vt:lpstr>
      <vt:lpstr>Data Preparation and EDA</vt:lpstr>
      <vt:lpstr>Modelling</vt:lpstr>
      <vt:lpstr>Model Building</vt:lpstr>
      <vt:lpstr>Clusters</vt:lpstr>
      <vt:lpstr> Results </vt:lpstr>
      <vt:lpstr>PowerPoint Presentation</vt:lpstr>
      <vt:lpstr>Interpretting results</vt:lpstr>
      <vt:lpstr>PowerPoint Presentation</vt:lpstr>
      <vt:lpstr>Cluster wise frequencies for each category </vt:lpstr>
      <vt:lpstr>Discussions </vt:lpstr>
      <vt:lpstr>Additional Key Findings</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Sethumadhavan Aravindakshan</cp:lastModifiedBy>
  <cp:revision>369</cp:revision>
  <dcterms:created xsi:type="dcterms:W3CDTF">2020-08-08T07:09:57Z</dcterms:created>
  <dcterms:modified xsi:type="dcterms:W3CDTF">2020-08-09T17:01:23Z</dcterms:modified>
</cp:coreProperties>
</file>