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84" r:id="rId2"/>
    <p:sldId id="265" r:id="rId3"/>
    <p:sldId id="267" r:id="rId4"/>
    <p:sldId id="269" r:id="rId5"/>
    <p:sldId id="280" r:id="rId6"/>
    <p:sldId id="283" r:id="rId7"/>
    <p:sldId id="272" r:id="rId8"/>
    <p:sldId id="285" r:id="rId9"/>
    <p:sldId id="273" r:id="rId10"/>
    <p:sldId id="286" r:id="rId11"/>
    <p:sldId id="274" r:id="rId12"/>
    <p:sldId id="275" r:id="rId13"/>
    <p:sldId id="277" r:id="rId14"/>
    <p:sldId id="278" r:id="rId15"/>
    <p:sldId id="279" r:id="rId16"/>
    <p:sldId id="27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3185" autoAdjust="0"/>
  </p:normalViewPr>
  <p:slideViewPr>
    <p:cSldViewPr snapToGrid="0" snapToObjects="1">
      <p:cViewPr>
        <p:scale>
          <a:sx n="75" d="100"/>
          <a:sy n="75" d="100"/>
        </p:scale>
        <p:origin x="1627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C1A4-F120-430B-8C9B-DE847071BFF2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D38E5-025A-4485-B62B-BF9405A3D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D38E5-025A-4485-B62B-BF9405A3D5F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9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fangCui/MetroDataset/tree/m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2B90-2D7C-B64B-C3C6-781262E29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DBFCE2-0DCA-4D0E-9898-CF7EC0DA12BC}"/>
              </a:ext>
            </a:extLst>
          </p:cNvPr>
          <p:cNvSpPr/>
          <p:nvPr/>
        </p:nvSpPr>
        <p:spPr>
          <a:xfrm>
            <a:off x="320040" y="4069453"/>
            <a:ext cx="8503920" cy="4320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F05DD">
                  <a:shade val="30000"/>
                  <a:satMod val="115000"/>
                </a:srgbClr>
              </a:gs>
              <a:gs pos="50000">
                <a:srgbClr val="1F05DD">
                  <a:shade val="67500"/>
                  <a:satMod val="115000"/>
                </a:srgbClr>
              </a:gs>
              <a:gs pos="100000">
                <a:srgbClr val="1F05DD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Normal and Damaged Tracks using </a:t>
            </a:r>
            <a:r>
              <a:rPr lang="en-IN" sz="2000" dirty="0">
                <a:solidFill>
                  <a:schemeClr val="bg2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3-axis accelerometer signals</a:t>
            </a:r>
            <a:endParaRPr lang="en-US" sz="2000" dirty="0">
              <a:solidFill>
                <a:schemeClr val="bg2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A5B99E-C795-F39F-4695-7D373ABE29C1}"/>
              </a:ext>
            </a:extLst>
          </p:cNvPr>
          <p:cNvSpPr/>
          <p:nvPr/>
        </p:nvSpPr>
        <p:spPr>
          <a:xfrm>
            <a:off x="320040" y="2381130"/>
            <a:ext cx="8503920" cy="143764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Rail Track Condition Monitoring using Deep Learning and Computer 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0095B-72E5-391B-4ECE-D996C77DB3F5}"/>
              </a:ext>
            </a:extLst>
          </p:cNvPr>
          <p:cNvSpPr txBox="1"/>
          <p:nvPr/>
        </p:nvSpPr>
        <p:spPr>
          <a:xfrm>
            <a:off x="3185242" y="5834270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Madhavanand Murty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24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16C4A-2501-BC91-CB3E-F15D2F51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617972-1B0D-FC28-E91A-754788A75E5F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2FC19-691F-AB05-14C7-8C11A43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68416C-E354-7908-BDCA-7724C0707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080" y="1180299"/>
                <a:ext cx="4329953" cy="447940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STFT dimensions: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 bins</a:t>
                </a:r>
              </a:p>
              <a:p>
                <a:pPr marL="914400" lvl="2" indent="0" algn="just">
                  <a:buNone/>
                </a:pPr>
                <a:r>
                  <a:rPr lang="en-IN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256/2 + 1 = 129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frames</a:t>
                </a:r>
              </a:p>
              <a:p>
                <a:pPr marL="457200" lvl="1" indent="0" algn="just">
                  <a:buNone/>
                </a:pPr>
                <a:r>
                  <a:rPr lang="en-IN" sz="16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IN" sz="1600" dirty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(20,480 + 256 − 256)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IN" sz="1600" dirty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128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+ 1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IN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161</a:t>
                </a:r>
              </a:p>
              <a:p>
                <a:pPr algn="just"/>
                <a:r>
                  <a:rPr lang="en-I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Receptive field intuition: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final conv block (before pooling): each feature looks at ≈ 38×38 TF neighborhood.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average pooling aggregates across the entire 16×20 spatial map, yielding a 128‑D descriptor per sample.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268416C-E354-7908-BDCA-7724C0707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080" y="1180299"/>
                <a:ext cx="4329953" cy="4479403"/>
              </a:xfrm>
              <a:blipFill>
                <a:blip r:embed="rId3"/>
                <a:stretch>
                  <a:fillRect l="-986" t="-817" r="-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CD6A7F-53F1-EC10-D429-17EE757D08BB}"/>
              </a:ext>
            </a:extLst>
          </p:cNvPr>
          <p:cNvSpPr txBox="1"/>
          <p:nvPr/>
        </p:nvSpPr>
        <p:spPr>
          <a:xfrm>
            <a:off x="4714185" y="1180300"/>
            <a:ext cx="412919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flow (N=1 shown for clarity):</a:t>
            </a:r>
          </a:p>
          <a:p>
            <a:r>
              <a:rPr lang="en-IN" sz="16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Input</a:t>
            </a: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= (1, 3, 129, 161)</a:t>
            </a:r>
          </a:p>
          <a:p>
            <a:pPr lvl="1"/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Conv3×3,p1 → (1, 16, 129, 161)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MaxPool2d(2) → (1, 16, 64, 80)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Conv3×3 → (1, 32, 64, 80)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MaxPool2d(2) → (1, 32, 32, 40)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Conv3×3 → (1, 64, 32, 40)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MaxPool2d(2) → (1, 64, 16, 20)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Conv3×3 → (1, 128, 16, 20)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AdaptiveAvgPool(1,1) → (1, 128, 1, 1)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Flatten → (1, 128)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Linear 128→64 → (1, 64)</a:t>
            </a:r>
            <a:b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→ Linear 64→2 → (1, 2) = </a:t>
            </a:r>
            <a:r>
              <a:rPr lang="en-IN" sz="16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061C6-F5DF-255A-F88C-6AF22AEC580E}"/>
              </a:ext>
            </a:extLst>
          </p:cNvPr>
          <p:cNvSpPr txBox="1"/>
          <p:nvPr/>
        </p:nvSpPr>
        <p:spPr>
          <a:xfrm>
            <a:off x="582855" y="4870098"/>
            <a:ext cx="75177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formulas:</a:t>
            </a:r>
          </a:p>
          <a:p>
            <a:pPr lvl="1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params = 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(C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k × k) + 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  <a:p>
            <a:pPr lvl="1"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params = 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FBCD4906-DD53-782D-35B6-CDF69599DE68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137088-05E0-5726-BD4F-FA12EDE05691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206700-C337-4710-B71E-137DB5368C13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09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Action Button: Go Home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4195E18-7524-9916-1CF6-95081F957495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59565D-6CB6-4C1B-3764-D9DF20DB5BDE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74D280-C5C1-80F3-D5DD-F93C14377592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Go to Beginning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BA3E75E-F43C-CD5A-AEAF-763C0F8687EC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to End 1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5F918B0-E967-0AE0-843B-AF1DFCC7F50C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6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9593C1-2777-EA4C-7ED7-58EB460B9A89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B5B49-CF0F-6036-E648-D1E8A130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62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07938C-5858-353E-7C54-352375161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905" y="1189382"/>
            <a:ext cx="824789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3.10.9; PyTorch; GPU if available (auto-detected).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Reproducibility: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seeds = [100, 500, 750, 1000, 1200].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pipeline: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Training/test split: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random, stratified on segments (80/20) per seed.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8;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CrossEntropyLoss;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(LR=1e‑3).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 grid: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50%, 60%, 80%.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30, 50, 100.</a:t>
            </a:r>
          </a:p>
          <a:p>
            <a:pPr lvl="1"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Per-seed classification reports (precision/recall/F1) and confusion matrices (counts).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CSVs (Reports/exports) and images (Reports/plots_cm).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904C066-0CD6-AF58-BE1B-FC2A5CECCE71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2CF24B-E893-C245-CEB7-7A9A4C98CD69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077E0D-57A0-EEFF-4713-86D41D0AD8BE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ction Button: Go Hom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84CF144-0D49-4733-F2FA-910085F9FA45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45C92C6-2F42-130C-5F9E-1761CB93ED69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65BB9C6-DC94-E663-4224-52C333124CB9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to Beginning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125BCEC-9E32-93DC-2F1F-C4DCE55C3967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to End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7353012-6595-C8F7-71E9-CD772C9B94C2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4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C15FCD-BA73-3713-123B-E37C76C06E0C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EE75A-3502-A8EF-A873-A86E30CC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8" y="14346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Current Setup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A673999-0EA7-344B-0F0D-710F0B65B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269933"/>
              </p:ext>
            </p:extLst>
          </p:nvPr>
        </p:nvGraphicFramePr>
        <p:xfrm>
          <a:off x="629920" y="1678022"/>
          <a:ext cx="7894320" cy="2194560"/>
        </p:xfrm>
        <a:graphic>
          <a:graphicData uri="http://schemas.openxmlformats.org/drawingml/2006/table">
            <a:tbl>
              <a:tblPr/>
              <a:tblGrid>
                <a:gridCol w="1127760">
                  <a:extLst>
                    <a:ext uri="{9D8B030D-6E8A-4147-A177-3AD203B41FA5}">
                      <a16:colId xmlns:a16="http://schemas.microsoft.com/office/drawing/2014/main" val="354733739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876857756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38469606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77012802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154866296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1960506586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60308193"/>
                    </a:ext>
                  </a:extLst>
                </a:gridCol>
              </a:tblGrid>
              <a:tr h="28189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Seed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23776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80414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b="1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17248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b="1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66324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b="1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440570"/>
                  </a:ext>
                </a:extLst>
              </a:tr>
              <a:tr h="281897"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133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C052A4D-F5A5-579F-A18E-FDC47E26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4056918"/>
            <a:ext cx="7894320" cy="19370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90459" rIns="0" bIns="90459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Across seeds: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(mean ± std):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0.9888 ± 0.0067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(mean ± std):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0.0331 ± 0.0134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Macro Mean: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0.9880;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F1 Weighted Mean: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0.9888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Class-wise means:</a:t>
            </a:r>
          </a:p>
          <a:p>
            <a:pPr marL="1200150" marR="0" lvl="2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Precision 0.9768, Recall 0.9932, F1 0.9849</a:t>
            </a:r>
          </a:p>
          <a:p>
            <a:pPr marL="1200150" marR="0" lvl="2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Precision 0.9960, Recall 0.9861, F1 0.9910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9C15C6-6A45-4A90-FC54-C6249EE08665}"/>
              </a:ext>
            </a:extLst>
          </p:cNvPr>
          <p:cNvSpPr txBox="1"/>
          <p:nvPr/>
        </p:nvSpPr>
        <p:spPr>
          <a:xfrm>
            <a:off x="629920" y="11587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80% Overlap &amp; 50 Epochs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0702C772-E85B-B2B9-27D1-21A8E726A5B9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8C189C-DB81-B43B-D1F5-9E90352C3748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AD76F7-6721-77C7-638E-08A8CBF8ACAD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11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Action Button: Go Home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F1D4CA4-3DE0-C2BF-CF91-15926A684F5C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ction Button: Go Back or Previous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285C099-6E4C-EF3B-B017-ED783773D0A9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8D6E181-3ED1-BBD8-3700-E62A7AC466A6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Go to Beginning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E0AAA8D-8F0E-1F83-12AC-5F24E4DCDA91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Go to End 2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E6AC6FE-CA47-3043-A55C-4CAFA47C523B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9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F4C0A0-C3D4-119E-8877-A63717EFE132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E0751-F56E-F6D2-A5DD-59DFD5A8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14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 Overlap × Epochs</a:t>
            </a:r>
            <a:endParaRPr lang="en-IN" sz="4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A4C12-92E8-8F5C-7487-6F4D39D4B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97025"/>
              </p:ext>
            </p:extLst>
          </p:nvPr>
        </p:nvGraphicFramePr>
        <p:xfrm>
          <a:off x="685095" y="1085924"/>
          <a:ext cx="7778185" cy="3383280"/>
        </p:xfrm>
        <a:graphic>
          <a:graphicData uri="http://schemas.openxmlformats.org/drawingml/2006/table">
            <a:tbl>
              <a:tblPr/>
              <a:tblGrid>
                <a:gridCol w="1555637">
                  <a:extLst>
                    <a:ext uri="{9D8B030D-6E8A-4147-A177-3AD203B41FA5}">
                      <a16:colId xmlns:a16="http://schemas.microsoft.com/office/drawing/2014/main" val="605064026"/>
                    </a:ext>
                  </a:extLst>
                </a:gridCol>
                <a:gridCol w="1555637">
                  <a:extLst>
                    <a:ext uri="{9D8B030D-6E8A-4147-A177-3AD203B41FA5}">
                      <a16:colId xmlns:a16="http://schemas.microsoft.com/office/drawing/2014/main" val="796746700"/>
                    </a:ext>
                  </a:extLst>
                </a:gridCol>
                <a:gridCol w="1555637">
                  <a:extLst>
                    <a:ext uri="{9D8B030D-6E8A-4147-A177-3AD203B41FA5}">
                      <a16:colId xmlns:a16="http://schemas.microsoft.com/office/drawing/2014/main" val="2551981975"/>
                    </a:ext>
                  </a:extLst>
                </a:gridCol>
                <a:gridCol w="1555637">
                  <a:extLst>
                    <a:ext uri="{9D8B030D-6E8A-4147-A177-3AD203B41FA5}">
                      <a16:colId xmlns:a16="http://schemas.microsoft.com/office/drawing/2014/main" val="3078273701"/>
                    </a:ext>
                  </a:extLst>
                </a:gridCol>
                <a:gridCol w="1555637">
                  <a:extLst>
                    <a:ext uri="{9D8B030D-6E8A-4147-A177-3AD203B41FA5}">
                      <a16:colId xmlns:a16="http://schemas.microsoft.com/office/drawing/2014/main" val="4268927587"/>
                    </a:ext>
                  </a:extLst>
                </a:gridCol>
              </a:tblGrid>
              <a:tr h="32220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Mean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 Std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b="1" dirty="0"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Mean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68246"/>
                  </a:ext>
                </a:extLst>
              </a:tr>
              <a:tr h="295355">
                <a:tc rowSpan="3"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en-IN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buNone/>
                      </a:pPr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  <a:p>
                      <a:pPr algn="ctr" fontAlgn="base">
                        <a:buNone/>
                      </a:pPr>
                      <a:endParaRPr lang="en-IN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741867"/>
                  </a:ext>
                </a:extLst>
              </a:tr>
              <a:tr h="295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081684"/>
                  </a:ext>
                </a:extLst>
              </a:tr>
              <a:tr h="29535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48352"/>
                  </a:ext>
                </a:extLst>
              </a:tr>
              <a:tr h="295355">
                <a:tc rowSpan="3"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en-IN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buNone/>
                      </a:pPr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</a:t>
                      </a:r>
                    </a:p>
                    <a:p>
                      <a:pPr algn="ctr" fontAlgn="base">
                        <a:buNone/>
                      </a:pPr>
                      <a:endParaRPr lang="en-IN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278716"/>
                  </a:ext>
                </a:extLst>
              </a:tr>
              <a:tr h="295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815410"/>
                  </a:ext>
                </a:extLst>
              </a:tr>
              <a:tr h="29535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69164"/>
                  </a:ext>
                </a:extLst>
              </a:tr>
              <a:tr h="295355">
                <a:tc rowSpan="3">
                  <a:txBody>
                    <a:bodyPr/>
                    <a:lstStyle/>
                    <a:p>
                      <a:pPr algn="ctr" fontAlgn="base">
                        <a:buNone/>
                      </a:pPr>
                      <a:endParaRPr lang="en-IN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buNone/>
                      </a:pPr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  <a:p>
                      <a:pPr algn="ctr" fontAlgn="base">
                        <a:buNone/>
                      </a:pPr>
                      <a:endParaRPr lang="en-IN" b="1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66853"/>
                  </a:ext>
                </a:extLst>
              </a:tr>
              <a:tr h="295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458717"/>
                  </a:ext>
                </a:extLst>
              </a:tr>
              <a:tr h="29535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4942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04AA0A-CB0D-FB34-48B6-EF5BC742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89" y="4840228"/>
            <a:ext cx="8322198" cy="1271999"/>
          </a:xfrm>
        </p:spPr>
        <p:txBody>
          <a:bodyPr>
            <a:no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epochs often provide the best balance (high accuracy, low variance).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overlap yields strongest metrics in this setup but is most redundancy-prone.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overlap + 50 epochs is a robust, stable configuration across seeds.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epochs can overfit at lower overlaps (accuracy drops, loss increases).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8BC83-1FEC-155E-9359-3DED38110B6F}"/>
              </a:ext>
            </a:extLst>
          </p:cNvPr>
          <p:cNvSpPr txBox="1"/>
          <p:nvPr/>
        </p:nvSpPr>
        <p:spPr>
          <a:xfrm>
            <a:off x="685094" y="4484350"/>
            <a:ext cx="4458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Setup</a:t>
            </a:r>
            <a:endParaRPr lang="en-IN" sz="1200" dirty="0"/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07C8FDB9-9D3A-64F1-B363-F95EACD4DDBE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BFA8AC-643F-1727-83AF-C6FE8D9D501E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CFBCE0-65EE-62EB-1631-8FF4E8935B43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12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ction Button: Go Home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24313CC-F3E7-985E-2ADD-CDE30D74F60D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Back or Previous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461C35-CBF6-4D48-8A35-8302F5A8F61C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ction Button: Go Forward or Next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67BF80-AEDC-ED0C-42CA-F9DB4FDCBDE2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ction Button: Go to Beginning 1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8437332-8AFD-F7CE-A8DF-07D077E518CF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Go to End 1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F0596D5-2919-4FA7-2759-D1566945843D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8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65429D-3FBF-DF2D-1ABD-D9EE7793F923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6381D-C8B3-CFF5-503B-713FEC14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Protocol &amp; 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28B3D2-0831-2451-41D5-BED34F897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600" y="1196779"/>
            <a:ext cx="8229600" cy="481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leakage risk: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high overlap and random segment splits, many segments share &gt;75% of raw samples; near-duplicates can land in both train and test.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inflates accuracy and may not reflect true generalization.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confounding: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bogie per class → learned features may capture sensor/bogie specifics or mounting differences, not only condition.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context: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run-level metadata (speed, curve, braking) to control for operating conditions.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Mitigations (planned):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split before segmenting; build non-overlapping test windows.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Blocked cross-validation with margins between folds.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more bogies/fault modes; add contextual metadata.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8026CD-76ED-E7DD-8403-B08F5A1D5ACC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0D9F0A-718C-2104-0D15-3CD2ED67DB28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CFB0F-8BD3-0876-D6F2-4562A625C5B3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13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ction Button: Go Hom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7F0E48A-A7E0-F971-3974-F8FC7A8A78F2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2925669-6070-CED3-B091-3468C9108903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07B88E-FCA7-BF08-B564-F99F8F4EB83C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to Beginning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2EC74B0-C023-0CB3-B817-A802DB75098D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to End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DCFB52A-E289-EA78-C551-BB68FDCA421C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8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F88F87-7C09-897B-E387-5BC843EE6445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C0F68-A9AC-43D5-B4BB-6C9C4246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9E4989-AA8D-2B02-86EC-8D63FBD84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600" y="1179552"/>
            <a:ext cx="8229600" cy="384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to examine: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false negatives and false positives per seed; identify recurring patterns.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representative misclassified spectrograms vs correctly classified ones.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if misclassifications correlate with low SNR or specific bands.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Tools/visuals: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saved confusion matrices to identify skew.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averaged spectra by class; observe distinguishing band energies.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quick wins: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DC (0 Hz) band; focus on 4–250 Hz.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 log-power compression; standardize per-channel with training stats.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3F81653-F1A3-EDD3-FF08-73253074F051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EA0E2F-F7BE-39C4-BAF0-E213AD7287FB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007A32-1173-7FC3-9CF0-9CBFF3F72300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14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ction Button: Go Hom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AC60222-3EDE-CB8F-2D8F-25ED482EABA3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196D61-8A7A-5915-28E7-CAF6C18921F1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F917E14-C943-0041-D5A4-2300EBD114F7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to Beginning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915CFBE-7FAA-D6D1-4822-4803244BECCF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to End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C102822-3D42-C920-2EEF-F093B3AD1353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6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315709-465C-5CA0-638C-4D6B2A764002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201FC-F72E-454F-F4C2-B81B4D2D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9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124911-84ED-EF81-54C6-CFCA89801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600" y="1325880"/>
            <a:ext cx="8229600" cy="432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Hann window for STFT; log1p power; frequency cropping (4–250 Hz).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Per-channel/Per-frequency normalization using training statistics.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1D CNN/TCN baseline on raw signals; spectrogram augmentations (time/freq masking).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attention modules to capture long-range dependencies.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Strict time-based split or same-run vs cross-run testing.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with contiguous folds and buffer zones.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IN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Sliding-window real-time inference; latency/compute profiling for edge devices.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9B3EF1B-5FB4-1FD0-B929-4530EC75006B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C324F9-B541-E669-EB85-563487D859F0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05A5E-7F27-88F8-4875-F439B2BC7577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15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ction Button: Go Hom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9824DF9-F350-5384-F2D4-53DB62482BB0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5C3111-920E-DB15-EB1C-E1916760E78F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0CC53BD-8BE2-8CD1-9888-D41C1954DC99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to Beginning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DC8F981-5866-49AF-3097-29F9DB4C90A2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to End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5C2F08F-6116-ACD6-BF31-64BD9E407FE8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2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F4738-B0FE-8539-64FD-26CF4C841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CAF0F2-1988-4FBA-8875-5644A402F3D8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CB594-4007-F988-34E3-BF2C0F36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9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0904A4-6A8F-9311-01CE-042FF4BF3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600" y="1477289"/>
            <a:ext cx="82296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clean, reproducible STFT → CNN pipeline for 3-axis vibration signals.</a:t>
            </a:r>
          </a:p>
          <a:p>
            <a:pPr algn="just"/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accuracy across seeds with 80% overlap and 50 epochs (Acc mean ≈ 0.989).</a:t>
            </a:r>
          </a:p>
          <a:p>
            <a:pPr algn="just"/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Overlap and training duration materially affect performance; 60% + 50 epochs is a strong balance.</a:t>
            </a:r>
          </a:p>
          <a:p>
            <a:pPr algn="just"/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path to more robust evaluation and better generalization with improved preprocessing and splitting strategy.</a:t>
            </a:r>
            <a:endParaRPr lang="en-IN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C9C51985-F9E8-3FAE-ADD8-1F259BB13C4E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FEC4FF-3329-EF93-C0F8-316B46C89889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DB9A35-2E77-9623-6383-9FB99EA13AB8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16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ction Button: Go Hom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E5D2CF0-E7D9-FD17-3AE1-7367BD600CBE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A47D0F5-0BA3-66F1-5C1E-D794B624A103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6BA607B-72BD-3BCA-9966-3634F38B688A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to Beginning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2F2F106-1A22-DC64-B356-FFDA3F3DDB21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to End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8A2F8A1-491F-AB3E-52B5-9D8A177BD5A5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7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827B66-51DD-75D0-4D15-563FD3DEC1CF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5425B-0A4A-B831-07B5-EF7D5A99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BFF4D-B3B3-A471-5978-59D5021A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242"/>
            <a:ext cx="8229600" cy="4937124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and Importance: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 bogies and tracks operate under constant mechanical stress; undetected degradation leads to increased maintenance costs, service delays, and safety risks.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 accelerometers provide a scalable, low-cost, non-invasive sensing modality to capture mechanical health signatures through vibrations.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raw 3-axis vibration acceleration at 1024 Hz, build a model to classify the bogie condition as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is challenging: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 signals are non-stationary and can vary with speed, track curvature, braking, and environmental conditions.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signatures can be subtle or transient; robust detection requires time-frequency analysis and carefully designed evaluation.</a:t>
            </a:r>
          </a:p>
          <a:p>
            <a:pPr algn="just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raw time series into spectrogram “images” via STFT; learn discriminative patterns with a compact 2D CNN.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effect of window overlap and training epochs across multiple seeds for stability.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ED94184-229D-BFEA-731A-F257905099F0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37619D-FDBE-88AD-4A12-894875B1CFC9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994531-2008-AE13-5191-C41913AE66A3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01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Action Button: Go Hom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5400502-2C61-1B3A-E120-426A15565B0C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Back or Previous 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0E7FEC2-1F9B-CAFE-A3AF-CB0E218AD3A5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4E26253-68D8-6382-BABD-46892EB38F69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to Beginning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0649000-E39F-37D0-9499-F3B9AD572D60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Go to End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7AFE25F-EE89-B85C-C70B-4EE8C05ABF81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1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698710-ED76-E11C-A020-100B246A03D9}"/>
              </a:ext>
            </a:extLst>
          </p:cNvPr>
          <p:cNvSpPr/>
          <p:nvPr/>
        </p:nvSpPr>
        <p:spPr>
          <a:xfrm>
            <a:off x="4228972" y="1788160"/>
            <a:ext cx="4051428" cy="2877286"/>
          </a:xfrm>
          <a:prstGeom prst="roundRect">
            <a:avLst>
              <a:gd name="adj" fmla="val 4095"/>
            </a:avLst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35CF8A-C86F-AE77-B2D2-5D9FA0302E2D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5AFE8-75A5-E602-A0C2-CF621310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494E9-FD6F-7DD3-1237-77429394994E}"/>
              </a:ext>
            </a:extLst>
          </p:cNvPr>
          <p:cNvSpPr txBox="1"/>
          <p:nvPr/>
        </p:nvSpPr>
        <p:spPr>
          <a:xfrm>
            <a:off x="4228972" y="1325880"/>
            <a:ext cx="405142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solidFill>
                <a:schemeClr val="bg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 err="1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MetroDataset</a:t>
            </a: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-master/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├── Failure/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├── Metro_vibration_v1_x_axis_failure.csv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├── Metro_vibration_v1_y_axis_failure.csv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├── Metro_vibration_v1_z_axis_failure.csv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└── README.md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├── Normal/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├── Metro_vibration_v1_x_axis_normal.csv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├── Metro_vibration_v1_y_axis_normal.csv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├── Metro_vibration_v1_z_axis_normal.csv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   └── README.md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│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bg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└── README.md</a:t>
            </a:r>
            <a:endParaRPr lang="en-IN" sz="1200" dirty="0">
              <a:solidFill>
                <a:schemeClr val="bg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9BEACB-573A-0E9A-1A92-569D27CA0744}"/>
              </a:ext>
            </a:extLst>
          </p:cNvPr>
          <p:cNvSpPr txBox="1">
            <a:spLocks/>
          </p:cNvSpPr>
          <p:nvPr/>
        </p:nvSpPr>
        <p:spPr>
          <a:xfrm>
            <a:off x="574072" y="1372056"/>
            <a:ext cx="3302547" cy="3293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MetroDataset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3-axis accelerometer data (X, Y, Z).</a:t>
            </a: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frequency: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Hz.</a:t>
            </a: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and Failure.</a:t>
            </a: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50.8 min (Normal),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101.4 min (Failure).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38993-0C6D-C541-8258-A75BDE0C3880}"/>
              </a:ext>
            </a:extLst>
          </p:cNvPr>
          <p:cNvSpPr txBox="1"/>
          <p:nvPr/>
        </p:nvSpPr>
        <p:spPr>
          <a:xfrm>
            <a:off x="518160" y="4517807"/>
            <a:ext cx="805176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Setup: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sensor nodes mounted on metro bogies; one bogie in a Normal state, one in a Failure state.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3-axis accelerometer per node (X, Y, Z), sampling frequency: 1024 Hz; unit: g (sensitivity: 100 mg).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50DB5ED9-8BDB-F33D-1A44-E3B6E2A9EBF6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871711-0A9C-571A-666C-924641C35257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E394A-AEE3-4225-8047-B7E517EAB922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02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Action Button: Go Hom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FDE7403-FB79-DF21-D44B-7A7128889EA5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5F2FA11-9EC0-A1C7-3443-59A30E097121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59A1D8-7854-A42D-4F9C-BA7ACA8DC8EC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ction Button: Go to Beginning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552C749-1794-8F4E-A02F-BBA746867A79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ction Button: Go to End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F1CDC19-A9E0-9DF6-BD1C-1CA0E0352629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Get Information 19">
            <a:hlinkClick r:id="rId2" highlightClick="1"/>
            <a:extLst>
              <a:ext uri="{FF2B5EF4-FFF2-40B4-BE49-F238E27FC236}">
                <a16:creationId xmlns:a16="http://schemas.microsoft.com/office/drawing/2014/main" id="{5BA416A3-56B5-5E73-28A1-9D08CF6652C4}"/>
              </a:ext>
            </a:extLst>
          </p:cNvPr>
          <p:cNvSpPr/>
          <p:nvPr/>
        </p:nvSpPr>
        <p:spPr>
          <a:xfrm>
            <a:off x="1725930" y="6454997"/>
            <a:ext cx="287528" cy="267526"/>
          </a:xfrm>
          <a:prstGeom prst="actionButtonInformati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8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914A07-6E39-7C4B-CEFD-6E6319773DC9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B9673-590E-B4E7-5D80-095A8C7F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Pipeline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406712AF-2359-8A75-11F2-219BA341A01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7200" y="1099491"/>
                <a:ext cx="8229600" cy="5020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just">
                  <a:lnSpc>
                    <a:spcPts val="1860"/>
                  </a:lnSpc>
                </a:pPr>
                <a:r>
                  <a:rPr lang="en-I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Windowing and Overlap: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segment is 20 seconds → 20 × 1024 = 20,480 samples per axis.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Overlap controlled by STRIDE = SEGMENT_LENGTH × (1 − overlap).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60"/>
                  </a:lnSpc>
                </a:pPr>
                <a:r>
                  <a:rPr lang="en-I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STFT Transformation: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n_fft = 256; hop_length = 128; center=True (PyTorch default).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bins = n_fft/2 + 1 = </a:t>
                </a:r>
                <a:r>
                  <a:rPr lang="en-IN" sz="1600" b="1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129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(0–512 Hz at 4 Hz per bin).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frames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IN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I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+ 2×</m:t>
                            </m:r>
                            <m:r>
                              <a:rPr lang="en-I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𝑝𝑎𝑑</m:t>
                            </m:r>
                            <m:r>
                              <a:rPr lang="en-I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r>
                              <a:rPr lang="en-IN" sz="1600" i="1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IN" sz="1600" i="1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IN" sz="1600" i="1" dirty="0" err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𝑓𝑓𝑡</m:t>
                            </m:r>
                            <m:r>
                              <a:rPr lang="en-I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h𝑜𝑝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𝑙𝑒𝑛𝑔𝑡h</m:t>
                            </m:r>
                          </m:den>
                        </m:f>
                      </m:e>
                    </m:d>
                    <m:r>
                      <a:rPr lang="en-I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+ 1 = </m:t>
                    </m:r>
                    <m:r>
                      <a:rPr lang="en-IN" sz="16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𝟏𝟔𝟏</m:t>
                    </m:r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(where pad = 128, L = 20,480).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60"/>
                  </a:lnSpc>
                </a:pPr>
                <a:r>
                  <a:rPr lang="en-I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Stacking: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magnitude spectrogram per axis; stack (X, Y, Z) → image-like tensor of (H, W, C) = (129, 161, 3).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PyTorch: transpose to (C, H, W) = (3, 129, 161); saved as .</a:t>
                </a:r>
                <a:r>
                  <a:rPr lang="en-I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npy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60"/>
                  </a:lnSpc>
                </a:pPr>
                <a:r>
                  <a:rPr lang="en-IN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Artifacts: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Per-seed reports (classification/report): </a:t>
                </a:r>
                <a:r>
                  <a:rPr lang="en-I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Reports/exports</a:t>
                </a:r>
              </a:p>
              <a:p>
                <a:pPr lvl="1" algn="just">
                  <a:lnSpc>
                    <a:spcPts val="1860"/>
                  </a:lnSpc>
                  <a:buFont typeface="Courier New" panose="02070309020205020404" pitchFamily="49" charset="0"/>
                  <a:buChar char="o"/>
                </a:pP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Confusion matrix images (counts): </a:t>
                </a:r>
                <a:r>
                  <a:rPr lang="en-IN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Reports/plots_cm</a:t>
                </a: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406712AF-2359-8A75-11F2-219BA341A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1099491"/>
                <a:ext cx="8229600" cy="5020092"/>
              </a:xfrm>
              <a:prstGeom prst="rect">
                <a:avLst/>
              </a:prstGeom>
              <a:blipFill>
                <a:blip r:embed="rId2"/>
                <a:stretch>
                  <a:fillRect l="-444" t="-728" r="-370" b="-1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86B0E96-A521-7E7D-528F-7296FA1715E1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2D74B9-8D51-5D61-F77B-D552226981E7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B7E01-5AF9-2CA5-3AA9-8DFD95029DAC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03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ction Button: Go Home 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3B08336-4E80-E103-52AD-C4C1B78E9792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Back or Previous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7637C35-D63F-C3F9-B503-0AE881F2771B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68B3005-CEB8-4813-793C-E7BADE4B902E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to Beginning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FC030E5-5AC3-05ED-4B2A-E795ECE87DB4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to End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385C101-B823-A7A1-29E5-4A235E38C185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3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3214-0A49-9112-47D4-73149A68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432560"/>
            <a:ext cx="8229600" cy="53698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maximize the number of samples from limited-duration vibration recordings and ensure smooth signal continuity, we apply sliding window segmentation with overlap.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Overlap?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Prevents loss of transitional features at segment boundaries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Increases training samples without requiring additional data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Helps capture more nuanced fault signatures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Improves generalization, especially for deep learning models </a:t>
            </a: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Used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Hz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Duration: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seconds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Length: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 samples/sec × 20 sec = 20480 samples 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 (step size): </a:t>
            </a:r>
          </a:p>
          <a:p>
            <a:pPr marL="400050" lvl="1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Stride = 20480 × (1−0.80) = 4096 samples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1A9935-D3DC-50AA-69D4-426011D75B83}"/>
              </a:ext>
            </a:extLst>
          </p:cNvPr>
          <p:cNvSpPr/>
          <p:nvPr/>
        </p:nvSpPr>
        <p:spPr>
          <a:xfrm>
            <a:off x="345440" y="183543"/>
            <a:ext cx="8503920" cy="12192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FEB115-1866-BAA6-ED8C-90EC47A54F62}"/>
              </a:ext>
            </a:extLst>
          </p:cNvPr>
          <p:cNvSpPr txBox="1">
            <a:spLocks/>
          </p:cNvSpPr>
          <p:nvPr/>
        </p:nvSpPr>
        <p:spPr>
          <a:xfrm>
            <a:off x="457200" y="224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Overlapping in Segmentation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531B0441-70C4-20E6-BA73-7C7D41561455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5CD1E2-FDC1-B01D-B644-A32760C20B26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B9E2D7-9BD4-A2E8-DEB7-84FDE151574A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04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Action Button: Go Home 1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88DAAA2-E5C8-B087-2995-F116CBE024C1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ction Button: Go Back or Previous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326DB7F-0754-2316-7778-01D5237D6DB2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DCCCF13-AABF-D89D-7128-1FEF5F344B02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Go to Beginning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A14C9D2-C113-4C8B-1D3E-16DC62AF0755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to End 1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3E1BAEE-FF2F-6DD4-910E-83A4BC97903C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94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BE199-5B81-5553-DCF2-551AA637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A4E79-D018-DC40-3304-1A23E8C9B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5173" y="1579880"/>
                <a:ext cx="4419600" cy="489204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Count Estimation 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total number of samples is N, segment length is L, and stride is S, then: 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Segments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example: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•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Normal: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3,635,199 −20,480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4096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= 883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Failure: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6,231,039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−20,480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4096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+ 1 = 1517</a:t>
                </a:r>
              </a:p>
              <a:p>
                <a:pPr marL="0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technique ensures that no sharp edges or important features are lost, and the transitions between faults are </a:t>
                </a:r>
              </a:p>
              <a:p>
                <a:pPr marL="0" indent="0" algn="just"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well captured across multiple windows. </a:t>
                </a:r>
              </a:p>
              <a:p>
                <a:pPr marL="0" indent="0">
                  <a:buNone/>
                </a:pPr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A4E79-D018-DC40-3304-1A23E8C9B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5173" y="1579880"/>
                <a:ext cx="4419600" cy="4892040"/>
              </a:xfrm>
              <a:blipFill>
                <a:blip r:embed="rId2"/>
                <a:stretch>
                  <a:fillRect l="-1241" t="-623" r="-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AACB40-630E-EB64-1346-6F76DD117600}"/>
              </a:ext>
            </a:extLst>
          </p:cNvPr>
          <p:cNvSpPr txBox="1">
            <a:spLocks/>
          </p:cNvSpPr>
          <p:nvPr/>
        </p:nvSpPr>
        <p:spPr>
          <a:xfrm>
            <a:off x="310373" y="1579880"/>
            <a:ext cx="3799840" cy="489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 Illustration </a:t>
            </a:r>
          </a:p>
          <a:p>
            <a:pPr marL="0" indent="0" algn="just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signal timeline (in samples): </a:t>
            </a: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seen, each segment shares 80% of its data with the previous one, forming a rolling window.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EABA6-C4E1-B118-298D-3E12AD41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66" y="2739590"/>
            <a:ext cx="3646453" cy="1683619"/>
          </a:xfrm>
          <a:prstGeom prst="rect">
            <a:avLst/>
          </a:prstGeom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168A7EA-F024-5866-4B5D-6FF39D846C67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99D4EC-CEB5-C79D-0803-0703B0B2680A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F53BBD-1156-B56F-5D97-09E5364B6C0D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05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88959A-E982-B629-2AE6-6CE8BD5F09C5}"/>
              </a:ext>
            </a:extLst>
          </p:cNvPr>
          <p:cNvSpPr/>
          <p:nvPr/>
        </p:nvSpPr>
        <p:spPr>
          <a:xfrm>
            <a:off x="345440" y="183543"/>
            <a:ext cx="8503920" cy="12192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80BC60C-B802-BCFF-944B-49CB7EF91C97}"/>
              </a:ext>
            </a:extLst>
          </p:cNvPr>
          <p:cNvSpPr txBox="1">
            <a:spLocks/>
          </p:cNvSpPr>
          <p:nvPr/>
        </p:nvSpPr>
        <p:spPr>
          <a:xfrm>
            <a:off x="457200" y="224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Overlapping in Segmentation (Contd.)</a:t>
            </a:r>
          </a:p>
        </p:txBody>
      </p:sp>
      <p:sp>
        <p:nvSpPr>
          <p:cNvPr id="14" name="Action Button: Go Hom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84CD1CD-5CC9-CBB3-7535-D363BFFD15B1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Go Back or Previous 1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936D3B4-BBE5-DD44-2A33-80C9B8BDF2CD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BC46B17-EA29-E39A-43C5-E17BA60B7127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ction Button: Go to Beginning 1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DAC8F3E-96C1-FF83-2D90-2A51A185BEF2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ction Button: Go to End 1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3C4FDC4-EC50-B11D-FA60-3E156C2216FE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3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770F75-C039-E5D7-466A-65359725F92B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B97D1-34EE-E482-1644-C1279F2A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7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After Transformation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41B25A-1807-3973-F1F5-405D50FC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83"/>
          <a:stretch>
            <a:fillRect/>
          </a:stretch>
        </p:blipFill>
        <p:spPr>
          <a:xfrm>
            <a:off x="1432477" y="1325880"/>
            <a:ext cx="6279045" cy="46612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594D66-EC1B-6D6F-6067-7DB4F405244E}"/>
              </a:ext>
            </a:extLst>
          </p:cNvPr>
          <p:cNvSpPr txBox="1"/>
          <p:nvPr/>
        </p:nvSpPr>
        <p:spPr>
          <a:xfrm>
            <a:off x="424617" y="1065929"/>
            <a:ext cx="219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segment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BBCB33D-E403-6BD2-AF02-76526B0FCE4B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F113A2-3190-B24F-7823-B18ECC47A8DE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7FAFC8-DE6F-FB43-A291-A3E7628646D7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06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ction Button: Go Home 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970AF77-981B-7B05-7D47-404CDBA9D7E1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Go Back or Previous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956BAE8-0A29-1D39-DF1F-CCF5EAEF5521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Forward or Next 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08C875-300E-8E3F-5644-9A18E45FC69C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to Beginning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0CC0FCE-AE91-81F0-2D06-340623ACC205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ction Button: Go to End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C2B133D-5959-E9B9-ED22-149FFF35F291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03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C61DF-5FEE-C1F3-5F43-1C2DACEBC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DFC88B-1FB4-2E91-EA6B-96972E257083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C2709-0B92-2461-A463-B96FA7B7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3FC942E-F1BC-FCDB-E3F3-8952D39C4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813"/>
              </p:ext>
            </p:extLst>
          </p:nvPr>
        </p:nvGraphicFramePr>
        <p:xfrm>
          <a:off x="457201" y="1128631"/>
          <a:ext cx="8233421" cy="48988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5689">
                  <a:extLst>
                    <a:ext uri="{9D8B030D-6E8A-4147-A177-3AD203B41FA5}">
                      <a16:colId xmlns:a16="http://schemas.microsoft.com/office/drawing/2014/main" val="531282615"/>
                    </a:ext>
                  </a:extLst>
                </a:gridCol>
                <a:gridCol w="780570">
                  <a:extLst>
                    <a:ext uri="{9D8B030D-6E8A-4147-A177-3AD203B41FA5}">
                      <a16:colId xmlns:a16="http://schemas.microsoft.com/office/drawing/2014/main" val="2679608333"/>
                    </a:ext>
                  </a:extLst>
                </a:gridCol>
                <a:gridCol w="1789473">
                  <a:extLst>
                    <a:ext uri="{9D8B030D-6E8A-4147-A177-3AD203B41FA5}">
                      <a16:colId xmlns:a16="http://schemas.microsoft.com/office/drawing/2014/main" val="22680886"/>
                    </a:ext>
                  </a:extLst>
                </a:gridCol>
                <a:gridCol w="1558465">
                  <a:extLst>
                    <a:ext uri="{9D8B030D-6E8A-4147-A177-3AD203B41FA5}">
                      <a16:colId xmlns:a16="http://schemas.microsoft.com/office/drawing/2014/main" val="4242530412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869620931"/>
                    </a:ext>
                  </a:extLst>
                </a:gridCol>
                <a:gridCol w="978946">
                  <a:extLst>
                    <a:ext uri="{9D8B030D-6E8A-4147-A177-3AD203B41FA5}">
                      <a16:colId xmlns:a16="http://schemas.microsoft.com/office/drawing/2014/main" val="235952982"/>
                    </a:ext>
                  </a:extLst>
                </a:gridCol>
                <a:gridCol w="1020420">
                  <a:extLst>
                    <a:ext uri="{9D8B030D-6E8A-4147-A177-3AD203B41FA5}">
                      <a16:colId xmlns:a16="http://schemas.microsoft.com/office/drawing/2014/main" val="2139239276"/>
                    </a:ext>
                  </a:extLst>
                </a:gridCol>
              </a:tblGrid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shape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shape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Params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Trainable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354363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3, 129, 161]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16, 129, 161]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448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66342518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conv.1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16, 129, 161]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16, 129, 161]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97926818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conv.2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MaxPool2d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16, 129, 161]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16, 64, 80]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80180179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conv.3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16, 64, 80]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32, 64, 80]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4,640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4,640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029134198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conv.4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32, 64, 80]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32, 64, 80]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26430875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conv.5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MaxPool2d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32, 64, 80]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32, 32, 40]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27416855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32, 32, 40]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64, 32, 40]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18,496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18,496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61038741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conv.7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64, 32, 40]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64, 32, 40]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42529704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conv.8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MaxPool2d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64, 32, 40]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64, 16, 20]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82993228"/>
                  </a:ext>
                </a:extLst>
              </a:tr>
              <a:tr h="251153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conv.9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64, 16, 20]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128, 16, 20]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73,856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73,856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153732767"/>
                  </a:ext>
                </a:extLst>
              </a:tr>
              <a:tr h="251153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conv.10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128, 16, 20]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128, 16, 20]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83812882"/>
                  </a:ext>
                </a:extLst>
              </a:tr>
              <a:tr h="251153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conv.11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AdaptiveAvgPool2d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128, 16, 20]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128, 1, 1]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62547821"/>
                  </a:ext>
                </a:extLst>
              </a:tr>
              <a:tr h="19319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fc.0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Flatten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128, 1, 1]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83148409"/>
                  </a:ext>
                </a:extLst>
              </a:tr>
              <a:tr h="13523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fc.1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128]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8,256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8,256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870584149"/>
                  </a:ext>
                </a:extLst>
              </a:tr>
              <a:tr h="13523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fc.2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ReLU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64]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0844833"/>
                  </a:ext>
                </a:extLst>
              </a:tr>
              <a:tr h="13523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17749" marR="17749" marT="13312" marB="133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fc.3</a:t>
                      </a:r>
                    </a:p>
                  </a:txBody>
                  <a:tcPr marL="17749" marR="17749" marT="13312" marB="133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</a:txBody>
                  <a:tcPr marL="17749" marR="17749" marT="13312" marB="133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64]</a:t>
                      </a:r>
                    </a:p>
                  </a:txBody>
                  <a:tcPr marL="17749" marR="17749" marT="13312" marB="133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[1, 2]</a:t>
                      </a:r>
                    </a:p>
                  </a:txBody>
                  <a:tcPr marL="17749" marR="17749" marT="13312" marB="1331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130</a:t>
                      </a:r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2783692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t">
                        <a:buNone/>
                      </a:pPr>
                      <a:endParaRPr lang="en-IN" sz="1600" b="1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49" marR="17749" marT="13312" marB="1331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49" marR="17749" marT="13312" marB="13312"/>
                </a:tc>
                <a:tc hMerge="1"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49" marR="17749" marT="13312" marB="13312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49" marR="17749" marT="13312" marB="13312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600" b="1" i="0" dirty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49" marR="17749" marT="13312" marB="1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105,826</a:t>
                      </a:r>
                    </a:p>
                  </a:txBody>
                  <a:tcPr marL="17749" marR="17749" marT="13312" marB="1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7749" marR="17749" marT="13312" marB="13312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213778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DADDE2F-092E-E8C1-6E25-43E473940900}"/>
              </a:ext>
            </a:extLst>
          </p:cNvPr>
          <p:cNvSpPr txBox="1"/>
          <p:nvPr/>
        </p:nvSpPr>
        <p:spPr>
          <a:xfrm>
            <a:off x="6609144" y="6091371"/>
            <a:ext cx="2077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Trainable: </a:t>
            </a:r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105,826</a:t>
            </a:r>
          </a:p>
          <a:p>
            <a:pPr algn="r"/>
            <a:r>
              <a:rPr lang="en-IN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Non-trainable: </a:t>
            </a:r>
            <a:r>
              <a:rPr lang="en-IN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525A3-052D-293D-F2AC-321AD499C6C4}"/>
              </a:ext>
            </a:extLst>
          </p:cNvPr>
          <p:cNvSpPr txBox="1"/>
          <p:nvPr/>
        </p:nvSpPr>
        <p:spPr>
          <a:xfrm>
            <a:off x="457198" y="6091371"/>
            <a:ext cx="3269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Shape: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3, 129, 161]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Shape: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2]</a:t>
            </a:r>
          </a:p>
        </p:txBody>
      </p:sp>
    </p:spTree>
    <p:extLst>
      <p:ext uri="{BB962C8B-B14F-4D97-AF65-F5344CB8AC3E}">
        <p14:creationId xmlns:p14="http://schemas.microsoft.com/office/powerpoint/2010/main" val="349071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3DAAF-BDC1-31DE-59CA-7CDBC4C6A109}"/>
              </a:ext>
            </a:extLst>
          </p:cNvPr>
          <p:cNvSpPr/>
          <p:nvPr/>
        </p:nvSpPr>
        <p:spPr>
          <a:xfrm>
            <a:off x="345440" y="182880"/>
            <a:ext cx="8503920" cy="82296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635000" prstMaterial="dkEdge">
            <a:bevelT w="63500" h="25400" prst="slope"/>
            <a:bevelB w="114300" prst="artDeco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3FC0D-A076-F707-F740-C57F734E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2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(Contd.)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18B40-5DB2-B00D-7139-0E0B0E34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207"/>
            <a:ext cx="8229600" cy="4492074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3, 129, 161)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conv layers with ReLU, interleaved with 3× MaxPool2d(2).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pooling: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AdaptiveAvgPool2d((1, 1)) → removes dependence on exact spatial dimensions.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Flatten → Linear(128→64) → ReLU → Linear(64→2).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Choices: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Shallow CNN with small receptive fields: enough capacity to learn local TF patterns while controlling overfitting.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average pooling enables robustness to minor spectrogram size changes.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normalization/log-power applied to spectrograms to match baseline results.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105,826 (Trainable = 105,826); compact and fast.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DCCAF8C4-528C-AA98-3F78-2ACBB1EA08D5}"/>
              </a:ext>
            </a:extLst>
          </p:cNvPr>
          <p:cNvSpPr/>
          <p:nvPr/>
        </p:nvSpPr>
        <p:spPr>
          <a:xfrm>
            <a:off x="0" y="6238240"/>
            <a:ext cx="7792720" cy="822960"/>
          </a:xfrm>
          <a:prstGeom prst="round2SameRect">
            <a:avLst/>
          </a:prstGeom>
          <a:solidFill>
            <a:schemeClr val="accent3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4555D-C0CB-144A-D717-188812BAAC32}"/>
              </a:ext>
            </a:extLst>
          </p:cNvPr>
          <p:cNvSpPr/>
          <p:nvPr/>
        </p:nvSpPr>
        <p:spPr>
          <a:xfrm>
            <a:off x="7853680" y="6238240"/>
            <a:ext cx="609600" cy="609282"/>
          </a:xfrm>
          <a:prstGeom prst="ellipse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9FF02C-1891-5289-943E-C16622ECC1C7}"/>
              </a:ext>
            </a:extLst>
          </p:cNvPr>
          <p:cNvSpPr/>
          <p:nvPr/>
        </p:nvSpPr>
        <p:spPr>
          <a:xfrm>
            <a:off x="8493760" y="6238240"/>
            <a:ext cx="609600" cy="609282"/>
          </a:xfrm>
          <a:prstGeom prst="ellipse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08</a:t>
            </a:r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Action Button: Go Home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13769DA-A35F-410A-B537-3C1B6BA50D41}"/>
              </a:ext>
            </a:extLst>
          </p:cNvPr>
          <p:cNvSpPr/>
          <p:nvPr/>
        </p:nvSpPr>
        <p:spPr>
          <a:xfrm>
            <a:off x="863346" y="6454997"/>
            <a:ext cx="287528" cy="267526"/>
          </a:xfrm>
          <a:prstGeom prst="actionButtonHom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ction Button: Go Back or Previous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CC69938-0B72-5A36-9093-19F3261CC31B}"/>
              </a:ext>
            </a:extLst>
          </p:cNvPr>
          <p:cNvSpPr/>
          <p:nvPr/>
        </p:nvSpPr>
        <p:spPr>
          <a:xfrm>
            <a:off x="575818" y="6454997"/>
            <a:ext cx="287528" cy="267526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A2D6E35-5D03-1C7D-CE5A-2C51AE016BB8}"/>
              </a:ext>
            </a:extLst>
          </p:cNvPr>
          <p:cNvSpPr/>
          <p:nvPr/>
        </p:nvSpPr>
        <p:spPr>
          <a:xfrm>
            <a:off x="1150874" y="6454997"/>
            <a:ext cx="287528" cy="267526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Go to Beginning 1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F0ACB55-9524-7DD3-D7A5-3572B287D72E}"/>
              </a:ext>
            </a:extLst>
          </p:cNvPr>
          <p:cNvSpPr/>
          <p:nvPr/>
        </p:nvSpPr>
        <p:spPr>
          <a:xfrm>
            <a:off x="288290" y="6454997"/>
            <a:ext cx="287528" cy="267526"/>
          </a:xfrm>
          <a:prstGeom prst="actionButtonBeginning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to End 1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AFB83D6-AFFC-9CFA-1419-E4C3741614D1}"/>
              </a:ext>
            </a:extLst>
          </p:cNvPr>
          <p:cNvSpPr/>
          <p:nvPr/>
        </p:nvSpPr>
        <p:spPr>
          <a:xfrm>
            <a:off x="1438402" y="6454997"/>
            <a:ext cx="287528" cy="267526"/>
          </a:xfrm>
          <a:prstGeom prst="actionButtonEn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6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2335</Words>
  <Application>Microsoft Office PowerPoint</Application>
  <PresentationFormat>On-screen Show (4:3)</PresentationFormat>
  <Paragraphs>446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Courier New</vt:lpstr>
      <vt:lpstr>Times New Roman</vt:lpstr>
      <vt:lpstr>Wingdings</vt:lpstr>
      <vt:lpstr>Office Theme</vt:lpstr>
      <vt:lpstr>PowerPoint Presentation</vt:lpstr>
      <vt:lpstr>Motivation</vt:lpstr>
      <vt:lpstr>Dataset Overview</vt:lpstr>
      <vt:lpstr>Data Preprocessing Pipeline</vt:lpstr>
      <vt:lpstr>PowerPoint Presentation</vt:lpstr>
      <vt:lpstr>PowerPoint Presentation</vt:lpstr>
      <vt:lpstr>Dataset After Transformation</vt:lpstr>
      <vt:lpstr>Model Architecture</vt:lpstr>
      <vt:lpstr>Model Architecture (Contd.)</vt:lpstr>
      <vt:lpstr>Model Architecture (Contd.)</vt:lpstr>
      <vt:lpstr>Training Setup</vt:lpstr>
      <vt:lpstr>Results: Current Setup</vt:lpstr>
      <vt:lpstr>Comparison: Overlap × Epochs</vt:lpstr>
      <vt:lpstr>Evaluation Protocol &amp; Limitations</vt:lpstr>
      <vt:lpstr>Error Analysis</vt:lpstr>
      <vt:lpstr>Future Work</vt:lpstr>
      <vt:lpstr>Conclusion &amp;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Madhavanand Murty</dc:creator>
  <cp:keywords/>
  <dc:description>generated using python-pptx</dc:description>
  <cp:lastModifiedBy>Madhavanand Murty</cp:lastModifiedBy>
  <cp:revision>4</cp:revision>
  <dcterms:created xsi:type="dcterms:W3CDTF">2013-01-27T09:14:16Z</dcterms:created>
  <dcterms:modified xsi:type="dcterms:W3CDTF">2025-10-23T06:12:46Z</dcterms:modified>
  <cp:category/>
</cp:coreProperties>
</file>