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9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E85D-DE6F-4616-B725-1C07988CE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4824EE-DC37-4325-AE57-2CA6C2EE2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31FD55-CAA5-47F6-953D-A5ACCD3C8000}"/>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F45BB6A4-CD38-4873-93D8-9D2A0BB53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23B38-097F-46AC-9138-4B7205F0E9D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49665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31F-9065-44DE-ADEF-102083697C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663DC-8B61-4A0F-B6DD-38FA6A1B4F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BAA91-0704-4651-B8E7-FC2B9872AFF3}"/>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30E659B8-3F51-40CA-9046-0BC3CA57E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F7EB0-953F-4B12-9D07-2509B61012FC}"/>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8700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9D2AD-CD2B-4A38-801A-0C8F44E1E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E4A2C-BB6A-4516-90EC-F6BFDAD1B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4D36E-BC9B-4889-871D-B95C7C81FA00}"/>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0F5941F1-9428-49A6-A775-BB11E4B6E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948EF-5222-4D5B-BD0E-63EC64BEE8A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61911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DB07-3876-471D-805F-71C88C5D77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D3D5F-633E-4073-AE23-A57295297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FC4F9-B405-4BA9-8261-7DD912A2F35F}"/>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BD7E53E1-274A-4DE4-8B06-AB1BA0E64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01309-567E-4333-B5BA-F5F5A7A2B984}"/>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397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3D98-9BE1-4BF6-B683-56762D80D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29D5E8-5436-4EB4-8557-A104E305B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5AE72-C7F1-455F-95DB-29ACE98458CF}"/>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68C7D3A1-A76F-4AEE-AD4D-C8C4E15E7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0C722-3E0F-4A59-B84C-24CF20F5A4C5}"/>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900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086-609F-433D-9FC2-8E7246384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6779C-6E3E-4CE8-B2C6-0F533E1DA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3FECA-8094-4F28-81DA-D4676A364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65CA3A-B2C7-4262-BF57-1E6A05C05A36}"/>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D205B54D-8106-48B1-B672-37024DF97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37620-23F2-4E73-90D6-C15AC619ACA6}"/>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8688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275F-2E68-408E-A74B-86D9FA66D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A2297-481E-47CC-9F15-59F08E62C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46D07-88F6-430E-BFCD-42BA12597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3E0F3-6C12-4C5E-9EB5-6C0B54AAE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CC42F-9EEE-4936-886A-885E3BC3A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072090-99B8-4126-B34E-DA749B73FDF8}"/>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8" name="Footer Placeholder 7">
            <a:extLst>
              <a:ext uri="{FF2B5EF4-FFF2-40B4-BE49-F238E27FC236}">
                <a16:creationId xmlns:a16="http://schemas.microsoft.com/office/drawing/2014/main" id="{19E36BC9-7C9E-4AEB-A73B-F7BB817E5F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BDF43-EE31-4EF7-AD31-E6A17C14C8F0}"/>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81919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401F-61E7-48E2-B154-F6B84E5A4B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EBDCC4-D201-417F-B7A3-7E8739059E88}"/>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4" name="Footer Placeholder 3">
            <a:extLst>
              <a:ext uri="{FF2B5EF4-FFF2-40B4-BE49-F238E27FC236}">
                <a16:creationId xmlns:a16="http://schemas.microsoft.com/office/drawing/2014/main" id="{5C268CC2-E370-44EF-BF37-482ADEFF0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6B319-3156-46C5-BB67-6DAF2362695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34140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27F1A-FBE5-4E53-8909-107BFEB145C4}"/>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3" name="Footer Placeholder 2">
            <a:extLst>
              <a:ext uri="{FF2B5EF4-FFF2-40B4-BE49-F238E27FC236}">
                <a16:creationId xmlns:a16="http://schemas.microsoft.com/office/drawing/2014/main" id="{E1E9BBCA-5446-4381-AD7C-4855D02A15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682A2E-35FA-471C-A0A7-F4888C0D007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9379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6584-68B5-47F0-945F-976AD1D1C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4DE-A347-4BE4-9A26-F30C876DE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FF1446-CDB0-4E66-BCCB-A7145D765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2C3B-354E-4527-A1DF-C17E81334B54}"/>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88DBB185-EC32-4030-A023-8A33C3764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4F252-FB5D-4D81-A3A0-5C3DDFAAB413}"/>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05480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1BC-C943-4519-AD1B-A1925363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A6057-E0DF-4E49-8967-3FE22B0B5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356384-BD58-44D0-AF05-B386076D3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28240-2F3C-4CF2-916A-AE1265146F45}"/>
              </a:ext>
            </a:extLst>
          </p:cNvPr>
          <p:cNvSpPr>
            <a:spLocks noGrp="1"/>
          </p:cNvSpPr>
          <p:nvPr>
            <p:ph type="dt" sz="half" idx="10"/>
          </p:nvPr>
        </p:nvSpPr>
        <p:spPr/>
        <p:txBody>
          <a:bodyPr/>
          <a:lstStyle/>
          <a:p>
            <a:fld id="{6E605DDF-54E5-4B77-9AEF-6CF87FA02580}" type="datetimeFigureOut">
              <a:rPr lang="en-IN" smtClean="0"/>
              <a:t>18-10-2024</a:t>
            </a:fld>
            <a:endParaRPr lang="en-IN"/>
          </a:p>
        </p:txBody>
      </p:sp>
      <p:sp>
        <p:nvSpPr>
          <p:cNvPr id="6" name="Footer Placeholder 5">
            <a:extLst>
              <a:ext uri="{FF2B5EF4-FFF2-40B4-BE49-F238E27FC236}">
                <a16:creationId xmlns:a16="http://schemas.microsoft.com/office/drawing/2014/main" id="{D423BB1A-7FEE-4E67-B484-C36C9E205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7038B-C40F-41AD-8FA9-23430530CD1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12820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65691-FFDC-4030-A889-4098E5B5E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C4C88-AA7D-4E85-A22A-1C5073F27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898B6-0310-4790-851B-957648C76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5DDF-54E5-4B77-9AEF-6CF87FA02580}" type="datetimeFigureOut">
              <a:rPr lang="en-IN" smtClean="0"/>
              <a:t>18-10-2024</a:t>
            </a:fld>
            <a:endParaRPr lang="en-IN"/>
          </a:p>
        </p:txBody>
      </p:sp>
      <p:sp>
        <p:nvSpPr>
          <p:cNvPr id="5" name="Footer Placeholder 4">
            <a:extLst>
              <a:ext uri="{FF2B5EF4-FFF2-40B4-BE49-F238E27FC236}">
                <a16:creationId xmlns:a16="http://schemas.microsoft.com/office/drawing/2014/main" id="{73F9BD9E-23BA-4B8D-A155-2275DC36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5DC3AC-66AD-433C-8E35-8AFB7128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BFACE-A3F7-4978-8F68-6BCB726CB247}" type="slidenum">
              <a:rPr lang="en-IN" smtClean="0"/>
              <a:t>‹#›</a:t>
            </a:fld>
            <a:endParaRPr lang="en-IN"/>
          </a:p>
        </p:txBody>
      </p:sp>
    </p:spTree>
    <p:extLst>
      <p:ext uri="{BB962C8B-B14F-4D97-AF65-F5344CB8AC3E}">
        <p14:creationId xmlns:p14="http://schemas.microsoft.com/office/powerpoint/2010/main" val="52327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D33C0-F858-4A17-80C0-5676F5DC981E}"/>
              </a:ext>
            </a:extLst>
          </p:cNvPr>
          <p:cNvSpPr txBox="1"/>
          <p:nvPr/>
        </p:nvSpPr>
        <p:spPr>
          <a:xfrm>
            <a:off x="978273" y="2888127"/>
            <a:ext cx="10156452" cy="1456681"/>
          </a:xfrm>
          <a:prstGeom prst="rect">
            <a:avLst/>
          </a:prstGeom>
          <a:noFill/>
        </p:spPr>
        <p:txBody>
          <a:bodyPr wrap="square">
            <a:spAutoFit/>
          </a:bodyPr>
          <a:lstStyle/>
          <a:p>
            <a:pPr algn="ctr">
              <a:lnSpc>
                <a:spcPct val="200000"/>
              </a:lnSpc>
              <a:spcBef>
                <a:spcPts val="5"/>
              </a:spcBef>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ADVANCED CLASSIFICATION OF COCONUT TREE DISEASES USING A DEEP STACKING ENSEMBLE APPROACH</a:t>
            </a:r>
            <a:endParaRPr lang="en-IN"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ECF84A-C7BC-4344-A637-5306344F12F2}"/>
              </a:ext>
            </a:extLst>
          </p:cNvPr>
          <p:cNvSpPr txBox="1"/>
          <p:nvPr/>
        </p:nvSpPr>
        <p:spPr>
          <a:xfrm>
            <a:off x="978273" y="587837"/>
            <a:ext cx="9416303" cy="2423740"/>
          </a:xfrm>
          <a:prstGeom prst="rect">
            <a:avLst/>
          </a:prstGeom>
          <a:noFill/>
        </p:spPr>
        <p:txBody>
          <a:bodyPr wrap="square">
            <a:spAutoFit/>
          </a:bodyPr>
          <a:lstStyle/>
          <a:p>
            <a:pPr marL="398145" marR="105410" algn="ctr">
              <a:spcBef>
                <a:spcPts val="1335"/>
              </a:spcBef>
              <a:spcAft>
                <a:spcPts val="500"/>
              </a:spcAft>
            </a:pPr>
            <a:r>
              <a:rPr lang="en-IN" sz="2400" b="1" dirty="0">
                <a:effectLst/>
                <a:latin typeface="Times New Roman" panose="02020603050405020304" pitchFamily="18" charset="0"/>
                <a:ea typeface="Palatino Linotype" panose="02040502050505030304" pitchFamily="18" charset="0"/>
                <a:cs typeface="Times New Roman" panose="02020603050405020304" pitchFamily="18" charset="0"/>
              </a:rPr>
              <a:t>School of Computer Science Engineering and Information Systems</a:t>
            </a:r>
            <a:endParaRPr lang="en-IN" sz="2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Fall Semester 2024-2025 </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Department of Computer Applications </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PMCA698J – Dissertation -1 / Internship -1</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Review -1 </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187713-61CB-4654-B73C-210579AFEC64}"/>
              </a:ext>
            </a:extLst>
          </p:cNvPr>
          <p:cNvSpPr txBox="1"/>
          <p:nvPr/>
        </p:nvSpPr>
        <p:spPr>
          <a:xfrm>
            <a:off x="7563412" y="4035294"/>
            <a:ext cx="4497480" cy="1115626"/>
          </a:xfrm>
          <a:prstGeom prst="rect">
            <a:avLst/>
          </a:prstGeom>
          <a:noFill/>
        </p:spPr>
        <p:txBody>
          <a:bodyPr wrap="square">
            <a:spAutoFit/>
          </a:bodyPr>
          <a:lstStyle/>
          <a:p>
            <a:pPr>
              <a:lnSpc>
                <a:spcPct val="200000"/>
              </a:lnSpc>
              <a:spcBef>
                <a:spcPts val="5"/>
              </a:spcBef>
            </a:pPr>
            <a:endParaRPr lang="en-IN" b="1" i="1" dirty="0">
              <a:latin typeface="Times New Roman" panose="02020603050405020304" pitchFamily="18" charset="0"/>
              <a:ea typeface="Cambria" panose="02040503050406030204" pitchFamily="18" charset="0"/>
              <a:cs typeface="Times New Roman" panose="02020603050405020304" pitchFamily="18" charset="0"/>
            </a:endParaRPr>
          </a:p>
          <a:p>
            <a:pPr>
              <a:lnSpc>
                <a:spcPct val="200000"/>
              </a:lnSpc>
              <a:spcBef>
                <a:spcPts val="5"/>
              </a:spcBef>
            </a:pPr>
            <a:r>
              <a:rPr lang="en-IN" b="1" i="1" dirty="0">
                <a:latin typeface="Times New Roman" panose="02020603050405020304" pitchFamily="18" charset="0"/>
                <a:ea typeface="Cambria" panose="02040503050406030204" pitchFamily="18" charset="0"/>
                <a:cs typeface="Times New Roman" panose="02020603050405020304" pitchFamily="18" charset="0"/>
              </a:rPr>
              <a:t>      by </a:t>
            </a:r>
            <a:r>
              <a:rPr lang="en-IN" b="1" dirty="0">
                <a:latin typeface="Times New Roman" panose="02020603050405020304" pitchFamily="18" charset="0"/>
                <a:ea typeface="Cambria" panose="02040503050406030204" pitchFamily="18" charset="0"/>
                <a:cs typeface="Times New Roman" panose="02020603050405020304" pitchFamily="18" charset="0"/>
              </a:rPr>
              <a:t>MADHAVAN.P (23MCA0385)</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5B9425B-892B-4855-AB8C-6F43910C4DA5}"/>
              </a:ext>
            </a:extLst>
          </p:cNvPr>
          <p:cNvSpPr txBox="1"/>
          <p:nvPr/>
        </p:nvSpPr>
        <p:spPr>
          <a:xfrm>
            <a:off x="0" y="4643088"/>
            <a:ext cx="6098240" cy="1015663"/>
          </a:xfrm>
          <a:prstGeom prst="rect">
            <a:avLst/>
          </a:prstGeom>
          <a:noFill/>
        </p:spPr>
        <p:txBody>
          <a:bodyPr wrap="square">
            <a:spAutoFit/>
          </a:bodyPr>
          <a:lstStyle/>
          <a:p>
            <a:pPr algn="ctr">
              <a:lnSpc>
                <a:spcPct val="200000"/>
              </a:lnSpc>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Under the Guidance of</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a:p>
            <a:pPr algn="ct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Swarna Priya R.M</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35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A1E9C4DE-CC86-42F9-9241-FCB5B009A84C}"/>
              </a:ext>
            </a:extLst>
          </p:cNvPr>
          <p:cNvGraphicFramePr>
            <a:graphicFrameLocks noGrp="1"/>
          </p:cNvGraphicFramePr>
          <p:nvPr>
            <p:extLst>
              <p:ext uri="{D42A27DB-BD31-4B8C-83A1-F6EECF244321}">
                <p14:modId xmlns:p14="http://schemas.microsoft.com/office/powerpoint/2010/main" val="2275281996"/>
              </p:ext>
            </p:extLst>
          </p:nvPr>
        </p:nvGraphicFramePr>
        <p:xfrm>
          <a:off x="860613" y="937348"/>
          <a:ext cx="7906870" cy="4937760"/>
        </p:xfrm>
        <a:graphic>
          <a:graphicData uri="http://schemas.openxmlformats.org/drawingml/2006/table">
            <a:tbl>
              <a:tblPr firstRow="1" bandRow="1">
                <a:tableStyleId>{5C22544A-7EE6-4342-B048-85BDC9FD1C3A}</a:tableStyleId>
              </a:tblPr>
              <a:tblGrid>
                <a:gridCol w="798673">
                  <a:extLst>
                    <a:ext uri="{9D8B030D-6E8A-4147-A177-3AD203B41FA5}">
                      <a16:colId xmlns:a16="http://schemas.microsoft.com/office/drawing/2014/main" val="2064314285"/>
                    </a:ext>
                  </a:extLst>
                </a:gridCol>
                <a:gridCol w="1791044">
                  <a:extLst>
                    <a:ext uri="{9D8B030D-6E8A-4147-A177-3AD203B41FA5}">
                      <a16:colId xmlns:a16="http://schemas.microsoft.com/office/drawing/2014/main" val="2093982641"/>
                    </a:ext>
                  </a:extLst>
                </a:gridCol>
                <a:gridCol w="2826856">
                  <a:extLst>
                    <a:ext uri="{9D8B030D-6E8A-4147-A177-3AD203B41FA5}">
                      <a16:colId xmlns:a16="http://schemas.microsoft.com/office/drawing/2014/main" val="500527324"/>
                    </a:ext>
                  </a:extLst>
                </a:gridCol>
                <a:gridCol w="2490297">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IN" dirty="0"/>
                        <a:t>5</a:t>
                      </a:r>
                    </a:p>
                  </a:txBody>
                  <a:tcPr/>
                </a:tc>
                <a:tc>
                  <a:txBody>
                    <a:bodyPr/>
                    <a:lstStyle/>
                    <a:p>
                      <a:pPr algn="l"/>
                      <a:r>
                        <a:rPr lang="en-IN" sz="1800" kern="1200" dirty="0">
                          <a:solidFill>
                            <a:schemeClr val="dk1"/>
                          </a:solidFill>
                          <a:effectLst/>
                          <a:latin typeface="+mn-lt"/>
                          <a:ea typeface="+mn-ea"/>
                          <a:cs typeface="+mn-cs"/>
                        </a:rPr>
                        <a:t>An Intelligent Deep Convolutional Neural Network for Classification of Coconut Leaf Disease (2023)</a:t>
                      </a:r>
                      <a:endParaRPr lang="en-IN" dirty="0"/>
                    </a:p>
                  </a:txBody>
                  <a:tcPr/>
                </a:tc>
                <a:tc>
                  <a:txBody>
                    <a:bodyPr/>
                    <a:lstStyle/>
                    <a:p>
                      <a:pPr algn="just"/>
                      <a:r>
                        <a:rPr lang="en-IN" sz="1800" kern="1200" dirty="0">
                          <a:solidFill>
                            <a:schemeClr val="dk1"/>
                          </a:solidFill>
                          <a:effectLst/>
                          <a:latin typeface="+mn-lt"/>
                          <a:ea typeface="+mn-ea"/>
                          <a:cs typeface="+mn-cs"/>
                        </a:rPr>
                        <a:t>This paper introduces a system where the CNN model achieves nearly 99% accuracy in classifying coconut leaf diseases, thereby enhancing early detection and productivity.</a:t>
                      </a:r>
                      <a:endParaRPr lang="en-IN" dirty="0"/>
                    </a:p>
                  </a:txBody>
                  <a:tcPr/>
                </a:tc>
                <a:tc>
                  <a:txBody>
                    <a:bodyPr/>
                    <a:lstStyle/>
                    <a:p>
                      <a:r>
                        <a:rPr lang="en-IN" sz="1800" kern="1200" dirty="0">
                          <a:solidFill>
                            <a:schemeClr val="dk1"/>
                          </a:solidFill>
                          <a:effectLst/>
                          <a:latin typeface="+mn-lt"/>
                          <a:ea typeface="+mn-ea"/>
                          <a:cs typeface="+mn-cs"/>
                        </a:rPr>
                        <a:t>This paper needs extensive data collection, but gathering data at various stages of disease in coconut plantations is difficult.</a:t>
                      </a:r>
                      <a:endParaRPr lang="en-IN" dirty="0"/>
                    </a:p>
                  </a:txBody>
                  <a:tcPr/>
                </a:tc>
                <a:extLst>
                  <a:ext uri="{0D108BD9-81ED-4DB2-BD59-A6C34878D82A}">
                    <a16:rowId xmlns:a16="http://schemas.microsoft.com/office/drawing/2014/main" val="365804682"/>
                  </a:ext>
                </a:extLst>
              </a:tr>
              <a:tr h="2057224">
                <a:tc>
                  <a:txBody>
                    <a:bodyPr/>
                    <a:lstStyle/>
                    <a:p>
                      <a:pPr algn="ctr"/>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Disease Prediction in Coconut Leaves using Deep Learning (2023)</a:t>
                      </a:r>
                    </a:p>
                  </a:txBody>
                  <a:tcPr/>
                </a:tc>
                <a:tc>
                  <a:txBody>
                    <a:bodyPr/>
                    <a:lstStyle/>
                    <a:p>
                      <a:pPr algn="just"/>
                      <a:r>
                        <a:rPr lang="en-IN" sz="1800" kern="1200" dirty="0">
                          <a:solidFill>
                            <a:schemeClr val="dk1"/>
                          </a:solidFill>
                          <a:effectLst/>
                          <a:latin typeface="+mn-lt"/>
                          <a:ea typeface="+mn-ea"/>
                          <a:cs typeface="+mn-cs"/>
                        </a:rPr>
                        <a:t>This paper introduces a system where DenseNet-121 achieves high accuracy (around 99%) in identifying coconut leaf diseases by enhancing the learning of features.</a:t>
                      </a:r>
                      <a:endParaRPr lang="en-IN" dirty="0"/>
                    </a:p>
                  </a:txBody>
                  <a:tcPr/>
                </a:tc>
                <a:tc>
                  <a:txBody>
                    <a:bodyPr/>
                    <a:lstStyle/>
                    <a:p>
                      <a:r>
                        <a:rPr lang="en-IN" sz="1800" kern="1200" dirty="0">
                          <a:solidFill>
                            <a:schemeClr val="dk1"/>
                          </a:solidFill>
                          <a:effectLst/>
                          <a:latin typeface="+mn-lt"/>
                          <a:ea typeface="+mn-ea"/>
                          <a:cs typeface="+mn-cs"/>
                        </a:rPr>
                        <a:t>This paper needs a diverse dataset, but gathering varied data of coconut leaves at different stages of disease is challenging, potentially affecting the model’s performance in varied conditions.</a:t>
                      </a:r>
                      <a:endParaRPr lang="en-IN" dirty="0"/>
                    </a:p>
                  </a:txBody>
                  <a:tcPr/>
                </a:tc>
                <a:extLst>
                  <a:ext uri="{0D108BD9-81ED-4DB2-BD59-A6C34878D82A}">
                    <a16:rowId xmlns:a16="http://schemas.microsoft.com/office/drawing/2014/main" val="3312874040"/>
                  </a:ext>
                </a:extLst>
              </a:tr>
            </a:tbl>
          </a:graphicData>
        </a:graphic>
      </p:graphicFrame>
      <p:pic>
        <p:nvPicPr>
          <p:cNvPr id="6" name="Picture 5">
            <a:extLst>
              <a:ext uri="{FF2B5EF4-FFF2-40B4-BE49-F238E27FC236}">
                <a16:creationId xmlns:a16="http://schemas.microsoft.com/office/drawing/2014/main" id="{90868830-17DB-4CEF-8CFD-05F5E7B71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953" y="937348"/>
            <a:ext cx="2672883" cy="4983304"/>
          </a:xfrm>
          <a:prstGeom prst="rect">
            <a:avLst/>
          </a:prstGeom>
        </p:spPr>
      </p:pic>
    </p:spTree>
    <p:extLst>
      <p:ext uri="{BB962C8B-B14F-4D97-AF65-F5344CB8AC3E}">
        <p14:creationId xmlns:p14="http://schemas.microsoft.com/office/powerpoint/2010/main" val="21995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04713EBA-40E4-4054-8638-352946CD012D}"/>
              </a:ext>
            </a:extLst>
          </p:cNvPr>
          <p:cNvGraphicFramePr>
            <a:graphicFrameLocks noGrp="1"/>
          </p:cNvGraphicFramePr>
          <p:nvPr>
            <p:extLst>
              <p:ext uri="{D42A27DB-BD31-4B8C-83A1-F6EECF244321}">
                <p14:modId xmlns:p14="http://schemas.microsoft.com/office/powerpoint/2010/main" val="1075721434"/>
              </p:ext>
            </p:extLst>
          </p:nvPr>
        </p:nvGraphicFramePr>
        <p:xfrm>
          <a:off x="860613" y="937348"/>
          <a:ext cx="7906870" cy="4937760"/>
        </p:xfrm>
        <a:graphic>
          <a:graphicData uri="http://schemas.openxmlformats.org/drawingml/2006/table">
            <a:tbl>
              <a:tblPr firstRow="1" bandRow="1">
                <a:tableStyleId>{5C22544A-7EE6-4342-B048-85BDC9FD1C3A}</a:tableStyleId>
              </a:tblPr>
              <a:tblGrid>
                <a:gridCol w="798673">
                  <a:extLst>
                    <a:ext uri="{9D8B030D-6E8A-4147-A177-3AD203B41FA5}">
                      <a16:colId xmlns:a16="http://schemas.microsoft.com/office/drawing/2014/main" val="2064314285"/>
                    </a:ext>
                  </a:extLst>
                </a:gridCol>
                <a:gridCol w="1791044">
                  <a:extLst>
                    <a:ext uri="{9D8B030D-6E8A-4147-A177-3AD203B41FA5}">
                      <a16:colId xmlns:a16="http://schemas.microsoft.com/office/drawing/2014/main" val="2093982641"/>
                    </a:ext>
                  </a:extLst>
                </a:gridCol>
                <a:gridCol w="2826856">
                  <a:extLst>
                    <a:ext uri="{9D8B030D-6E8A-4147-A177-3AD203B41FA5}">
                      <a16:colId xmlns:a16="http://schemas.microsoft.com/office/drawing/2014/main" val="500527324"/>
                    </a:ext>
                  </a:extLst>
                </a:gridCol>
                <a:gridCol w="2490297">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IN" dirty="0"/>
                        <a:t>7</a:t>
                      </a:r>
                    </a:p>
                  </a:txBody>
                  <a:tcPr/>
                </a:tc>
                <a:tc>
                  <a:txBody>
                    <a:bodyPr/>
                    <a:lstStyle/>
                    <a:p>
                      <a:pPr algn="l"/>
                      <a:r>
                        <a:rPr lang="en-IN" sz="1800" kern="1200" dirty="0">
                          <a:solidFill>
                            <a:schemeClr val="dk1"/>
                          </a:solidFill>
                          <a:effectLst/>
                          <a:latin typeface="+mn-lt"/>
                          <a:ea typeface="+mn-ea"/>
                          <a:cs typeface="+mn-cs"/>
                        </a:rPr>
                        <a:t>Identifying The Coconut Leaf Disease Using Deep Transfer Learning Approach (2024)</a:t>
                      </a:r>
                      <a:endParaRPr lang="en-IN" dirty="0"/>
                    </a:p>
                  </a:txBody>
                  <a:tcPr/>
                </a:tc>
                <a:tc>
                  <a:txBody>
                    <a:bodyPr/>
                    <a:lstStyle/>
                    <a:p>
                      <a:pPr algn="just"/>
                      <a:r>
                        <a:rPr lang="en-IN" sz="1800" kern="1200" dirty="0">
                          <a:solidFill>
                            <a:schemeClr val="dk1"/>
                          </a:solidFill>
                          <a:effectLst/>
                          <a:latin typeface="+mn-lt"/>
                          <a:ea typeface="+mn-ea"/>
                          <a:cs typeface="+mn-cs"/>
                        </a:rPr>
                        <a:t>This paper introduces a system where the ResNet50 model achieves 99.36% accuracy in detecting coconut leaf diseases, aiding in boosting production.</a:t>
                      </a:r>
                      <a:endParaRPr lang="en-IN" dirty="0"/>
                    </a:p>
                  </a:txBody>
                  <a:tcPr/>
                </a:tc>
                <a:tc>
                  <a:txBody>
                    <a:bodyPr/>
                    <a:lstStyle/>
                    <a:p>
                      <a:r>
                        <a:rPr lang="en-IN" sz="1800" kern="1200" dirty="0">
                          <a:solidFill>
                            <a:schemeClr val="dk1"/>
                          </a:solidFill>
                          <a:effectLst/>
                          <a:latin typeface="+mn-lt"/>
                          <a:ea typeface="+mn-ea"/>
                          <a:cs typeface="+mn-cs"/>
                        </a:rPr>
                        <a:t>This paper needs a large and diverse dataset, but collecting such a dataset for accurate model training is challenging.</a:t>
                      </a:r>
                      <a:endParaRPr lang="en-IN" dirty="0"/>
                    </a:p>
                  </a:txBody>
                  <a:tcPr/>
                </a:tc>
                <a:extLst>
                  <a:ext uri="{0D108BD9-81ED-4DB2-BD59-A6C34878D82A}">
                    <a16:rowId xmlns:a16="http://schemas.microsoft.com/office/drawing/2014/main" val="365804682"/>
                  </a:ext>
                </a:extLst>
              </a:tr>
              <a:tr h="2057224">
                <a:tc>
                  <a:txBody>
                    <a:bodyPr/>
                    <a:lstStyle/>
                    <a:p>
                      <a:pPr algn="ctr"/>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Coconut Disease Prediction System Using Image Processing and Deep Learning Techniques (2020)</a:t>
                      </a:r>
                    </a:p>
                  </a:txBody>
                  <a:tcPr/>
                </a:tc>
                <a:tc>
                  <a:txBody>
                    <a:bodyPr/>
                    <a:lstStyle/>
                    <a:p>
                      <a:pPr algn="just"/>
                      <a:r>
                        <a:rPr lang="en-IN" sz="1800" kern="1200" dirty="0">
                          <a:solidFill>
                            <a:schemeClr val="dk1"/>
                          </a:solidFill>
                          <a:effectLst/>
                          <a:latin typeface="+mn-lt"/>
                          <a:ea typeface="+mn-ea"/>
                          <a:cs typeface="+mn-cs"/>
                        </a:rPr>
                        <a:t>This paper introduces a system where the Cubic SVM classification achieved 97.3% accuracy in detecting coconut leaf diseases, improving yield and reducing losses.</a:t>
                      </a:r>
                      <a:endParaRPr lang="en-IN" dirty="0"/>
                    </a:p>
                  </a:txBody>
                  <a:tcPr/>
                </a:tc>
                <a:tc>
                  <a:txBody>
                    <a:bodyPr/>
                    <a:lstStyle/>
                    <a:p>
                      <a:r>
                        <a:rPr lang="en-IN" sz="1800" kern="1200" dirty="0">
                          <a:solidFill>
                            <a:schemeClr val="dk1"/>
                          </a:solidFill>
                          <a:effectLst/>
                          <a:latin typeface="+mn-lt"/>
                          <a:ea typeface="+mn-ea"/>
                          <a:cs typeface="+mn-cs"/>
                        </a:rPr>
                        <a:t>This paper needs straightforward implementation, but the method relies on complex image processing steps, which may be challenging to execute in some settings.</a:t>
                      </a:r>
                      <a:endParaRPr lang="en-IN" dirty="0"/>
                    </a:p>
                  </a:txBody>
                  <a:tcPr/>
                </a:tc>
                <a:extLst>
                  <a:ext uri="{0D108BD9-81ED-4DB2-BD59-A6C34878D82A}">
                    <a16:rowId xmlns:a16="http://schemas.microsoft.com/office/drawing/2014/main" val="3312874040"/>
                  </a:ext>
                </a:extLst>
              </a:tr>
            </a:tbl>
          </a:graphicData>
        </a:graphic>
      </p:graphicFrame>
      <p:pic>
        <p:nvPicPr>
          <p:cNvPr id="3" name="Picture 2">
            <a:extLst>
              <a:ext uri="{FF2B5EF4-FFF2-40B4-BE49-F238E27FC236}">
                <a16:creationId xmlns:a16="http://schemas.microsoft.com/office/drawing/2014/main" id="{D76D7ACC-43D9-4A96-A110-D418410DE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953" y="937348"/>
            <a:ext cx="2672883" cy="4983304"/>
          </a:xfrm>
          <a:prstGeom prst="rect">
            <a:avLst/>
          </a:prstGeom>
        </p:spPr>
      </p:pic>
    </p:spTree>
    <p:extLst>
      <p:ext uri="{BB962C8B-B14F-4D97-AF65-F5344CB8AC3E}">
        <p14:creationId xmlns:p14="http://schemas.microsoft.com/office/powerpoint/2010/main" val="131816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1A874-FBCB-482C-9383-B05E22EB39C4}"/>
              </a:ext>
            </a:extLst>
          </p:cNvPr>
          <p:cNvSpPr txBox="1"/>
          <p:nvPr/>
        </p:nvSpPr>
        <p:spPr>
          <a:xfrm>
            <a:off x="664505" y="308857"/>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SYSTEM ARCHITECTURE:</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168278F-7C9D-470E-B65F-3B1D675CEFC5}"/>
              </a:ext>
            </a:extLst>
          </p:cNvPr>
          <p:cNvSpPr/>
          <p:nvPr/>
        </p:nvSpPr>
        <p:spPr>
          <a:xfrm>
            <a:off x="100564" y="2936080"/>
            <a:ext cx="1414462" cy="985837"/>
          </a:xfrm>
          <a:prstGeom prst="rect">
            <a:avLst/>
          </a:prstGeom>
          <a:solidFill>
            <a:srgbClr val="92D050"/>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image </a:t>
            </a:r>
            <a:endParaRPr lang="en-IN" b="1" dirty="0">
              <a:solidFill>
                <a:schemeClr val="tx1"/>
              </a:solidFill>
            </a:endParaRPr>
          </a:p>
        </p:txBody>
      </p:sp>
      <p:sp>
        <p:nvSpPr>
          <p:cNvPr id="5" name="Rectangle 4">
            <a:extLst>
              <a:ext uri="{FF2B5EF4-FFF2-40B4-BE49-F238E27FC236}">
                <a16:creationId xmlns:a16="http://schemas.microsoft.com/office/drawing/2014/main" id="{B5A314AA-540F-4AD4-AFD1-7B73DB5310C6}"/>
              </a:ext>
            </a:extLst>
          </p:cNvPr>
          <p:cNvSpPr/>
          <p:nvPr/>
        </p:nvSpPr>
        <p:spPr>
          <a:xfrm rot="16200000">
            <a:off x="299973" y="3278529"/>
            <a:ext cx="4121944" cy="32861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Data Preprocessing</a:t>
            </a:r>
            <a:endParaRPr lang="en-IN" b="1" dirty="0">
              <a:solidFill>
                <a:sysClr val="windowText" lastClr="000000"/>
              </a:solidFill>
            </a:endParaRPr>
          </a:p>
        </p:txBody>
      </p:sp>
      <p:sp>
        <p:nvSpPr>
          <p:cNvPr id="6" name="Cube 5">
            <a:extLst>
              <a:ext uri="{FF2B5EF4-FFF2-40B4-BE49-F238E27FC236}">
                <a16:creationId xmlns:a16="http://schemas.microsoft.com/office/drawing/2014/main" id="{DB869571-A53E-4A9C-A7C4-008B002E5AB3}"/>
              </a:ext>
            </a:extLst>
          </p:cNvPr>
          <p:cNvSpPr/>
          <p:nvPr/>
        </p:nvSpPr>
        <p:spPr>
          <a:xfrm>
            <a:off x="2933094" y="2414133"/>
            <a:ext cx="1693071" cy="1673427"/>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DSEM</a:t>
            </a:r>
            <a:endParaRPr lang="en-IN" b="1" dirty="0">
              <a:solidFill>
                <a:sysClr val="windowText" lastClr="000000"/>
              </a:solidFill>
            </a:endParaRPr>
          </a:p>
        </p:txBody>
      </p:sp>
      <p:sp>
        <p:nvSpPr>
          <p:cNvPr id="7" name="Rectangle 6">
            <a:extLst>
              <a:ext uri="{FF2B5EF4-FFF2-40B4-BE49-F238E27FC236}">
                <a16:creationId xmlns:a16="http://schemas.microsoft.com/office/drawing/2014/main" id="{E47FCDC5-C4C6-4FA8-9362-FFCA179CF808}"/>
              </a:ext>
            </a:extLst>
          </p:cNvPr>
          <p:cNvSpPr/>
          <p:nvPr/>
        </p:nvSpPr>
        <p:spPr>
          <a:xfrm rot="16200000">
            <a:off x="3885615" y="1384540"/>
            <a:ext cx="2753917" cy="328618"/>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1: </a:t>
            </a:r>
            <a:r>
              <a:rPr lang="en-US" b="1" dirty="0" err="1">
                <a:solidFill>
                  <a:sysClr val="windowText" lastClr="000000"/>
                </a:solidFill>
              </a:rPr>
              <a:t>EfficientNet</a:t>
            </a:r>
            <a:r>
              <a:rPr lang="en-US" b="1" dirty="0">
                <a:solidFill>
                  <a:sysClr val="windowText" lastClr="000000"/>
                </a:solidFill>
              </a:rPr>
              <a:t> B3</a:t>
            </a:r>
            <a:endParaRPr lang="en-IN" b="1" dirty="0">
              <a:solidFill>
                <a:sysClr val="windowText" lastClr="000000"/>
              </a:solidFill>
            </a:endParaRPr>
          </a:p>
        </p:txBody>
      </p:sp>
      <p:sp>
        <p:nvSpPr>
          <p:cNvPr id="8" name="Rectangle 7">
            <a:extLst>
              <a:ext uri="{FF2B5EF4-FFF2-40B4-BE49-F238E27FC236}">
                <a16:creationId xmlns:a16="http://schemas.microsoft.com/office/drawing/2014/main" id="{BC93CAF8-CB82-4C48-BF2B-9C6C692A2360}"/>
              </a:ext>
            </a:extLst>
          </p:cNvPr>
          <p:cNvSpPr/>
          <p:nvPr/>
        </p:nvSpPr>
        <p:spPr>
          <a:xfrm rot="16200000">
            <a:off x="3885616" y="4664080"/>
            <a:ext cx="2753917" cy="328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2: Resnet50 v2</a:t>
            </a:r>
            <a:endParaRPr lang="en-IN" b="1" dirty="0">
              <a:solidFill>
                <a:sysClr val="windowText" lastClr="000000"/>
              </a:solidFill>
            </a:endParaRPr>
          </a:p>
        </p:txBody>
      </p:sp>
      <p:sp>
        <p:nvSpPr>
          <p:cNvPr id="9" name="Rectangle 8">
            <a:extLst>
              <a:ext uri="{FF2B5EF4-FFF2-40B4-BE49-F238E27FC236}">
                <a16:creationId xmlns:a16="http://schemas.microsoft.com/office/drawing/2014/main" id="{1E8EAAC3-69F8-487A-AADF-2628BC10944A}"/>
              </a:ext>
            </a:extLst>
          </p:cNvPr>
          <p:cNvSpPr/>
          <p:nvPr/>
        </p:nvSpPr>
        <p:spPr>
          <a:xfrm rot="16200000">
            <a:off x="5210179" y="1384539"/>
            <a:ext cx="2100264" cy="328619"/>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Feature Extraction</a:t>
            </a:r>
          </a:p>
        </p:txBody>
      </p:sp>
      <p:sp>
        <p:nvSpPr>
          <p:cNvPr id="10" name="Rectangle 9">
            <a:extLst>
              <a:ext uri="{FF2B5EF4-FFF2-40B4-BE49-F238E27FC236}">
                <a16:creationId xmlns:a16="http://schemas.microsoft.com/office/drawing/2014/main" id="{4BE7D25A-746C-4B27-83B1-8F4C4ECE09E9}"/>
              </a:ext>
            </a:extLst>
          </p:cNvPr>
          <p:cNvSpPr/>
          <p:nvPr/>
        </p:nvSpPr>
        <p:spPr>
          <a:xfrm rot="16200000">
            <a:off x="5287663" y="4664079"/>
            <a:ext cx="2100264" cy="32861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Feature Extraction</a:t>
            </a:r>
          </a:p>
        </p:txBody>
      </p:sp>
      <p:sp>
        <p:nvSpPr>
          <p:cNvPr id="11" name="Rectangle 10">
            <a:extLst>
              <a:ext uri="{FF2B5EF4-FFF2-40B4-BE49-F238E27FC236}">
                <a16:creationId xmlns:a16="http://schemas.microsoft.com/office/drawing/2014/main" id="{EE4632F0-6376-45BF-8D22-205A2ACDA221}"/>
              </a:ext>
            </a:extLst>
          </p:cNvPr>
          <p:cNvSpPr/>
          <p:nvPr/>
        </p:nvSpPr>
        <p:spPr>
          <a:xfrm rot="16200000">
            <a:off x="5778387" y="3056173"/>
            <a:ext cx="3295056" cy="650092"/>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Feature Combination  (Concatenation of Features)</a:t>
            </a:r>
            <a:endParaRPr lang="en-IN" b="1" dirty="0">
              <a:solidFill>
                <a:sysClr val="windowText" lastClr="000000"/>
              </a:solidFill>
            </a:endParaRPr>
          </a:p>
        </p:txBody>
      </p:sp>
      <p:sp>
        <p:nvSpPr>
          <p:cNvPr id="12" name="Cube 11">
            <a:extLst>
              <a:ext uri="{FF2B5EF4-FFF2-40B4-BE49-F238E27FC236}">
                <a16:creationId xmlns:a16="http://schemas.microsoft.com/office/drawing/2014/main" id="{81C95F03-1EC0-4F5C-B256-217EC20B6E61}"/>
              </a:ext>
            </a:extLst>
          </p:cNvPr>
          <p:cNvSpPr/>
          <p:nvPr/>
        </p:nvSpPr>
        <p:spPr>
          <a:xfrm>
            <a:off x="8446259" y="2441984"/>
            <a:ext cx="1759753" cy="1493044"/>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DSEM classifier        (Logistic Regression)</a:t>
            </a:r>
          </a:p>
        </p:txBody>
      </p:sp>
      <p:sp>
        <p:nvSpPr>
          <p:cNvPr id="13" name="Rectangle 12">
            <a:extLst>
              <a:ext uri="{FF2B5EF4-FFF2-40B4-BE49-F238E27FC236}">
                <a16:creationId xmlns:a16="http://schemas.microsoft.com/office/drawing/2014/main" id="{A1E292E5-3313-457A-A9D1-DCA4FC4E1197}"/>
              </a:ext>
            </a:extLst>
          </p:cNvPr>
          <p:cNvSpPr/>
          <p:nvPr/>
        </p:nvSpPr>
        <p:spPr>
          <a:xfrm rot="16200000">
            <a:off x="10756561" y="1634723"/>
            <a:ext cx="1249262" cy="873923"/>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Bud Rot</a:t>
            </a:r>
          </a:p>
        </p:txBody>
      </p:sp>
      <p:sp>
        <p:nvSpPr>
          <p:cNvPr id="14" name="Rectangle 13">
            <a:extLst>
              <a:ext uri="{FF2B5EF4-FFF2-40B4-BE49-F238E27FC236}">
                <a16:creationId xmlns:a16="http://schemas.microsoft.com/office/drawing/2014/main" id="{147645BE-4D06-4E80-9994-1540BB2F1852}"/>
              </a:ext>
            </a:extLst>
          </p:cNvPr>
          <p:cNvSpPr/>
          <p:nvPr/>
        </p:nvSpPr>
        <p:spPr>
          <a:xfrm rot="16200000">
            <a:off x="10756561" y="3025967"/>
            <a:ext cx="1249262" cy="873923"/>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Leaf Rot</a:t>
            </a:r>
          </a:p>
        </p:txBody>
      </p:sp>
      <p:sp>
        <p:nvSpPr>
          <p:cNvPr id="15" name="Rectangle 14">
            <a:extLst>
              <a:ext uri="{FF2B5EF4-FFF2-40B4-BE49-F238E27FC236}">
                <a16:creationId xmlns:a16="http://schemas.microsoft.com/office/drawing/2014/main" id="{8A7A48A5-4E6C-432B-B578-7A5AE1EDC391}"/>
              </a:ext>
            </a:extLst>
          </p:cNvPr>
          <p:cNvSpPr/>
          <p:nvPr/>
        </p:nvSpPr>
        <p:spPr>
          <a:xfrm rot="16200000">
            <a:off x="10756562" y="4417210"/>
            <a:ext cx="1249262" cy="87392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Gray Leaf Spot</a:t>
            </a:r>
          </a:p>
        </p:txBody>
      </p:sp>
      <p:sp>
        <p:nvSpPr>
          <p:cNvPr id="16" name="Rectangle 15">
            <a:extLst>
              <a:ext uri="{FF2B5EF4-FFF2-40B4-BE49-F238E27FC236}">
                <a16:creationId xmlns:a16="http://schemas.microsoft.com/office/drawing/2014/main" id="{58F133CE-44AF-4541-8A7C-1CE7EB5D2A67}"/>
              </a:ext>
            </a:extLst>
          </p:cNvPr>
          <p:cNvSpPr/>
          <p:nvPr/>
        </p:nvSpPr>
        <p:spPr>
          <a:xfrm rot="16200000">
            <a:off x="10756562" y="5740599"/>
            <a:ext cx="1249262" cy="873924"/>
          </a:xfrm>
          <a:prstGeom prst="rect">
            <a:avLst/>
          </a:prstGeom>
          <a:solidFill>
            <a:schemeClr val="tx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Bud Root Dropping</a:t>
            </a:r>
          </a:p>
        </p:txBody>
      </p:sp>
      <p:sp>
        <p:nvSpPr>
          <p:cNvPr id="17" name="Rectangle 16">
            <a:extLst>
              <a:ext uri="{FF2B5EF4-FFF2-40B4-BE49-F238E27FC236}">
                <a16:creationId xmlns:a16="http://schemas.microsoft.com/office/drawing/2014/main" id="{99671C96-7ECC-4B55-835C-4CF4CDFEA6FB}"/>
              </a:ext>
            </a:extLst>
          </p:cNvPr>
          <p:cNvSpPr/>
          <p:nvPr/>
        </p:nvSpPr>
        <p:spPr>
          <a:xfrm rot="16200000">
            <a:off x="10756560" y="243477"/>
            <a:ext cx="1249262" cy="8739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Stem Bleeding</a:t>
            </a:r>
          </a:p>
          <a:p>
            <a:pPr algn="ctr"/>
            <a:endParaRPr lang="en-IN" b="1" dirty="0">
              <a:solidFill>
                <a:sysClr val="windowText" lastClr="000000"/>
              </a:solidFill>
            </a:endParaRPr>
          </a:p>
        </p:txBody>
      </p:sp>
      <p:cxnSp>
        <p:nvCxnSpPr>
          <p:cNvPr id="18" name="Straight Arrow Connector 17">
            <a:extLst>
              <a:ext uri="{FF2B5EF4-FFF2-40B4-BE49-F238E27FC236}">
                <a16:creationId xmlns:a16="http://schemas.microsoft.com/office/drawing/2014/main" id="{7838C23D-917A-426D-BD3C-69DFB4349DD1}"/>
              </a:ext>
            </a:extLst>
          </p:cNvPr>
          <p:cNvCxnSpPr>
            <a:stCxn id="4" idx="3"/>
            <a:endCxn id="5" idx="0"/>
          </p:cNvCxnSpPr>
          <p:nvPr/>
        </p:nvCxnSpPr>
        <p:spPr>
          <a:xfrm>
            <a:off x="1515026" y="3428999"/>
            <a:ext cx="681611" cy="138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1DA9CD-1B67-42CB-B125-EBA3D5D29DA7}"/>
              </a:ext>
            </a:extLst>
          </p:cNvPr>
          <p:cNvCxnSpPr>
            <a:stCxn id="5" idx="2"/>
            <a:endCxn id="6" idx="2"/>
          </p:cNvCxnSpPr>
          <p:nvPr/>
        </p:nvCxnSpPr>
        <p:spPr>
          <a:xfrm>
            <a:off x="2525254" y="3442838"/>
            <a:ext cx="407840" cy="1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87E03B-E6AC-4B97-8647-57608AD07CA2}"/>
              </a:ext>
            </a:extLst>
          </p:cNvPr>
          <p:cNvCxnSpPr>
            <a:stCxn id="6" idx="5"/>
            <a:endCxn id="7" idx="0"/>
          </p:cNvCxnSpPr>
          <p:nvPr/>
        </p:nvCxnSpPr>
        <p:spPr>
          <a:xfrm flipV="1">
            <a:off x="4626165" y="1548849"/>
            <a:ext cx="472100" cy="1492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7B5AC6-F320-46C5-BEAA-E3D9735CE457}"/>
              </a:ext>
            </a:extLst>
          </p:cNvPr>
          <p:cNvCxnSpPr>
            <a:cxnSpLocks/>
            <a:stCxn id="6" idx="5"/>
            <a:endCxn id="8" idx="0"/>
          </p:cNvCxnSpPr>
          <p:nvPr/>
        </p:nvCxnSpPr>
        <p:spPr>
          <a:xfrm>
            <a:off x="4626165" y="3041668"/>
            <a:ext cx="472101" cy="17867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E620B9-FC72-4C4A-8F9B-9AA4B2E7B8FD}"/>
              </a:ext>
            </a:extLst>
          </p:cNvPr>
          <p:cNvCxnSpPr>
            <a:stCxn id="7" idx="2"/>
            <a:endCxn id="9" idx="0"/>
          </p:cNvCxnSpPr>
          <p:nvPr/>
        </p:nvCxnSpPr>
        <p:spPr>
          <a:xfrm>
            <a:off x="5426883" y="1548849"/>
            <a:ext cx="6691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65755C-AB4E-4F31-BCBC-3B98B42F4E55}"/>
              </a:ext>
            </a:extLst>
          </p:cNvPr>
          <p:cNvCxnSpPr>
            <a:stCxn id="8" idx="2"/>
            <a:endCxn id="10" idx="0"/>
          </p:cNvCxnSpPr>
          <p:nvPr/>
        </p:nvCxnSpPr>
        <p:spPr>
          <a:xfrm>
            <a:off x="5426884" y="4828389"/>
            <a:ext cx="7466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EC5607-B833-498F-A279-06C2A134FC64}"/>
              </a:ext>
            </a:extLst>
          </p:cNvPr>
          <p:cNvCxnSpPr>
            <a:stCxn id="9" idx="2"/>
            <a:endCxn id="11" idx="0"/>
          </p:cNvCxnSpPr>
          <p:nvPr/>
        </p:nvCxnSpPr>
        <p:spPr>
          <a:xfrm>
            <a:off x="6424621" y="1548849"/>
            <a:ext cx="676248" cy="1832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BB1A09-627C-4111-A52C-C3FEC632BC11}"/>
              </a:ext>
            </a:extLst>
          </p:cNvPr>
          <p:cNvCxnSpPr>
            <a:stCxn id="10" idx="2"/>
            <a:endCxn id="11" idx="0"/>
          </p:cNvCxnSpPr>
          <p:nvPr/>
        </p:nvCxnSpPr>
        <p:spPr>
          <a:xfrm flipV="1">
            <a:off x="6502105" y="3381219"/>
            <a:ext cx="598764" cy="1447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84DD43-C56D-470C-A94C-C9E217618150}"/>
              </a:ext>
            </a:extLst>
          </p:cNvPr>
          <p:cNvCxnSpPr>
            <a:stCxn id="11" idx="2"/>
            <a:endCxn id="12" idx="2"/>
          </p:cNvCxnSpPr>
          <p:nvPr/>
        </p:nvCxnSpPr>
        <p:spPr>
          <a:xfrm flipV="1">
            <a:off x="7750961" y="3375137"/>
            <a:ext cx="695298" cy="6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ABE6F3-C493-4AD0-A131-1C8A62BD8566}"/>
              </a:ext>
            </a:extLst>
          </p:cNvPr>
          <p:cNvCxnSpPr>
            <a:stCxn id="12" idx="5"/>
            <a:endCxn id="17" idx="0"/>
          </p:cNvCxnSpPr>
          <p:nvPr/>
        </p:nvCxnSpPr>
        <p:spPr>
          <a:xfrm flipV="1">
            <a:off x="10206012" y="680440"/>
            <a:ext cx="738217" cy="2321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12D9A2-7F69-4B24-BB5A-D9295A8083E4}"/>
              </a:ext>
            </a:extLst>
          </p:cNvPr>
          <p:cNvCxnSpPr>
            <a:stCxn id="12" idx="5"/>
            <a:endCxn id="13" idx="0"/>
          </p:cNvCxnSpPr>
          <p:nvPr/>
        </p:nvCxnSpPr>
        <p:spPr>
          <a:xfrm flipV="1">
            <a:off x="10206012" y="2071685"/>
            <a:ext cx="738219" cy="930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BF8BC62-7C5D-4FA3-9EBE-6AD8D5EC3807}"/>
              </a:ext>
            </a:extLst>
          </p:cNvPr>
          <p:cNvCxnSpPr>
            <a:stCxn id="12" idx="5"/>
            <a:endCxn id="16" idx="0"/>
          </p:cNvCxnSpPr>
          <p:nvPr/>
        </p:nvCxnSpPr>
        <p:spPr>
          <a:xfrm>
            <a:off x="10206012" y="3001876"/>
            <a:ext cx="738219" cy="3175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E93FE9-6104-4B91-91BE-41789BC09384}"/>
              </a:ext>
            </a:extLst>
          </p:cNvPr>
          <p:cNvCxnSpPr>
            <a:stCxn id="12" idx="5"/>
            <a:endCxn id="14" idx="0"/>
          </p:cNvCxnSpPr>
          <p:nvPr/>
        </p:nvCxnSpPr>
        <p:spPr>
          <a:xfrm>
            <a:off x="10206012" y="3001876"/>
            <a:ext cx="738219" cy="4610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B7E155-ABA3-4860-B672-BB226D959E9E}"/>
              </a:ext>
            </a:extLst>
          </p:cNvPr>
          <p:cNvCxnSpPr>
            <a:stCxn id="12" idx="5"/>
            <a:endCxn id="15" idx="0"/>
          </p:cNvCxnSpPr>
          <p:nvPr/>
        </p:nvCxnSpPr>
        <p:spPr>
          <a:xfrm>
            <a:off x="10206012" y="3001876"/>
            <a:ext cx="738219" cy="18522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3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DD2F2-FDD6-4173-8B4A-2A784C63B5A7}"/>
              </a:ext>
            </a:extLst>
          </p:cNvPr>
          <p:cNvSpPr txBox="1"/>
          <p:nvPr/>
        </p:nvSpPr>
        <p:spPr>
          <a:xfrm>
            <a:off x="722780" y="568370"/>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REFERENCES: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4EF85C-F38A-4548-9CDE-269E36E473AF}"/>
              </a:ext>
            </a:extLst>
          </p:cNvPr>
          <p:cNvSpPr txBox="1"/>
          <p:nvPr/>
        </p:nvSpPr>
        <p:spPr>
          <a:xfrm>
            <a:off x="672915" y="1152855"/>
            <a:ext cx="6928596" cy="5355312"/>
          </a:xfrm>
          <a:prstGeom prst="rect">
            <a:avLst/>
          </a:prstGeom>
          <a:noFill/>
        </p:spPr>
        <p:txBody>
          <a:bodyPr wrap="square">
            <a:spAutoFit/>
          </a:bodyPr>
          <a:lstStyle/>
          <a:p>
            <a:pPr algn="just"/>
            <a:r>
              <a:rPr lang="en-IN" sz="1800" dirty="0">
                <a:effectLst/>
                <a:ea typeface="Times New Roman" panose="02020603050405020304" pitchFamily="18" charset="0"/>
                <a:cs typeface="Times New Roman" panose="02020603050405020304" pitchFamily="18" charset="0"/>
              </a:rPr>
              <a:t>[1] S. </a:t>
            </a:r>
            <a:r>
              <a:rPr lang="en-IN" sz="1800" dirty="0" err="1">
                <a:effectLst/>
                <a:ea typeface="Times New Roman" panose="02020603050405020304" pitchFamily="18" charset="0"/>
                <a:cs typeface="Times New Roman" panose="02020603050405020304" pitchFamily="18" charset="0"/>
              </a:rPr>
              <a:t>Thite</a:t>
            </a:r>
            <a:r>
              <a:rPr lang="en-IN" sz="1800" dirty="0">
                <a:effectLst/>
                <a:ea typeface="Times New Roman" panose="02020603050405020304" pitchFamily="18" charset="0"/>
                <a:cs typeface="Times New Roman" panose="02020603050405020304" pitchFamily="18" charset="0"/>
              </a:rPr>
              <a:t>, Y. </a:t>
            </a:r>
            <a:r>
              <a:rPr lang="en-IN" sz="1800" dirty="0" err="1">
                <a:effectLst/>
                <a:ea typeface="Times New Roman" panose="02020603050405020304" pitchFamily="18" charset="0"/>
                <a:cs typeface="Times New Roman" panose="02020603050405020304" pitchFamily="18" charset="0"/>
              </a:rPr>
              <a:t>Suryawanshi</a:t>
            </a:r>
            <a:r>
              <a:rPr lang="en-IN" sz="1800" dirty="0">
                <a:effectLst/>
                <a:ea typeface="Times New Roman" panose="02020603050405020304" pitchFamily="18" charset="0"/>
                <a:cs typeface="Times New Roman" panose="02020603050405020304" pitchFamily="18" charset="0"/>
              </a:rPr>
              <a:t>, K. Patil, and P. </a:t>
            </a:r>
            <a:r>
              <a:rPr lang="en-IN" sz="1800" dirty="0" err="1">
                <a:effectLst/>
                <a:ea typeface="Times New Roman" panose="02020603050405020304" pitchFamily="18" charset="0"/>
                <a:cs typeface="Times New Roman" panose="02020603050405020304" pitchFamily="18" charset="0"/>
              </a:rPr>
              <a:t>Chumchu</a:t>
            </a:r>
            <a:r>
              <a:rPr lang="en-IN" sz="1800" dirty="0">
                <a:effectLst/>
                <a:ea typeface="Times New Roman" panose="02020603050405020304" pitchFamily="18" charset="0"/>
                <a:cs typeface="Times New Roman" panose="02020603050405020304" pitchFamily="18" charset="0"/>
              </a:rPr>
              <a:t>, "Coconut (Cocos nucifera) tree disease dataset: A dataset for disease detection and classification for machine learning applications," Data Brief, vol. 51, pp. 109690, Dec. 2023.</a:t>
            </a:r>
            <a:endParaRPr lang="en-IN" sz="1600" dirty="0">
              <a:effectLst/>
              <a:ea typeface="Times New Roman" panose="02020603050405020304" pitchFamily="18" charset="0"/>
              <a:cs typeface="Times New Roman" panose="02020603050405020304" pitchFamily="18" charset="0"/>
            </a:endParaRPr>
          </a:p>
          <a:p>
            <a:pPr algn="just"/>
            <a:r>
              <a:rPr lang="en-IN" sz="1800" dirty="0">
                <a:effectLst/>
                <a:ea typeface="Times New Roman" panose="02020603050405020304" pitchFamily="18" charset="0"/>
                <a:cs typeface="Times New Roman" panose="02020603050405020304" pitchFamily="18" charset="0"/>
              </a:rPr>
              <a:t>[2] H. T. R. </a:t>
            </a:r>
            <a:r>
              <a:rPr lang="en-IN" sz="1800" dirty="0" err="1">
                <a:effectLst/>
                <a:ea typeface="Times New Roman" panose="02020603050405020304" pitchFamily="18" charset="0"/>
                <a:cs typeface="Times New Roman" panose="02020603050405020304" pitchFamily="18" charset="0"/>
              </a:rPr>
              <a:t>Wijesekara</a:t>
            </a:r>
            <a:r>
              <a:rPr lang="en-IN" sz="1800" dirty="0">
                <a:effectLst/>
                <a:ea typeface="Times New Roman" panose="02020603050405020304" pitchFamily="18" charset="0"/>
                <a:cs typeface="Times New Roman" panose="02020603050405020304" pitchFamily="18" charset="0"/>
              </a:rPr>
              <a:t>, S. A. C. </a:t>
            </a:r>
            <a:r>
              <a:rPr lang="en-IN" sz="1800" dirty="0" err="1">
                <a:effectLst/>
                <a:ea typeface="Times New Roman" panose="02020603050405020304" pitchFamily="18" charset="0"/>
                <a:cs typeface="Times New Roman" panose="02020603050405020304" pitchFamily="18" charset="0"/>
              </a:rPr>
              <a:t>Perera</a:t>
            </a:r>
            <a:r>
              <a:rPr lang="en-IN" sz="1800" dirty="0">
                <a:effectLst/>
                <a:ea typeface="Times New Roman" panose="02020603050405020304" pitchFamily="18" charset="0"/>
                <a:cs typeface="Times New Roman" panose="02020603050405020304" pitchFamily="18" charset="0"/>
              </a:rPr>
              <a:t>, D. </a:t>
            </a:r>
            <a:r>
              <a:rPr lang="en-IN" sz="1800" dirty="0" err="1">
                <a:effectLst/>
                <a:ea typeface="Times New Roman" panose="02020603050405020304" pitchFamily="18" charset="0"/>
                <a:cs typeface="Times New Roman" panose="02020603050405020304" pitchFamily="18" charset="0"/>
              </a:rPr>
              <a:t>Bandupriya</a:t>
            </a:r>
            <a:r>
              <a:rPr lang="en-IN" sz="1800" dirty="0">
                <a:effectLst/>
                <a:ea typeface="Times New Roman" panose="02020603050405020304" pitchFamily="18" charset="0"/>
                <a:cs typeface="Times New Roman" panose="02020603050405020304" pitchFamily="18" charset="0"/>
              </a:rPr>
              <a:t>, M. K. </a:t>
            </a:r>
            <a:r>
              <a:rPr lang="en-IN" sz="1800" dirty="0" err="1">
                <a:effectLst/>
                <a:ea typeface="Times New Roman" panose="02020603050405020304" pitchFamily="18" charset="0"/>
                <a:cs typeface="Times New Roman" panose="02020603050405020304" pitchFamily="18" charset="0"/>
              </a:rPr>
              <a:t>Meegahakumbura</a:t>
            </a:r>
            <a:r>
              <a:rPr lang="en-IN" sz="1800" dirty="0">
                <a:effectLst/>
                <a:ea typeface="Times New Roman" panose="02020603050405020304" pitchFamily="18" charset="0"/>
                <a:cs typeface="Times New Roman" panose="02020603050405020304" pitchFamily="18" charset="0"/>
              </a:rPr>
              <a:t>, and L. </a:t>
            </a:r>
            <a:r>
              <a:rPr lang="en-IN" sz="1800" dirty="0" err="1">
                <a:effectLst/>
                <a:ea typeface="Times New Roman" panose="02020603050405020304" pitchFamily="18" charset="0"/>
                <a:cs typeface="Times New Roman" panose="02020603050405020304" pitchFamily="18" charset="0"/>
              </a:rPr>
              <a:t>Perera</a:t>
            </a:r>
            <a:r>
              <a:rPr lang="en-IN" sz="1800" dirty="0">
                <a:effectLst/>
                <a:ea typeface="Times New Roman" panose="02020603050405020304" pitchFamily="18" charset="0"/>
                <a:cs typeface="Times New Roman" panose="02020603050405020304" pitchFamily="18" charset="0"/>
              </a:rPr>
              <a:t>, "Detection of </a:t>
            </a:r>
            <a:r>
              <a:rPr lang="en-IN" sz="1800" dirty="0" err="1">
                <a:effectLst/>
                <a:ea typeface="Times New Roman" panose="02020603050405020304" pitchFamily="18" charset="0"/>
                <a:cs typeface="Times New Roman" panose="02020603050405020304" pitchFamily="18" charset="0"/>
              </a:rPr>
              <a:t>Weligama</a:t>
            </a:r>
            <a:r>
              <a:rPr lang="en-IN" sz="1800" dirty="0">
                <a:effectLst/>
                <a:ea typeface="Times New Roman" panose="02020603050405020304" pitchFamily="18" charset="0"/>
                <a:cs typeface="Times New Roman" panose="02020603050405020304" pitchFamily="18" charset="0"/>
              </a:rPr>
              <a:t> Coconut Leaf Wilt Disease Phytoplasma by Real-Time Polymerase Chain Reaction," CORD, vol. 36, pp. 11-15, Dec. 2020.</a:t>
            </a:r>
            <a:endParaRPr lang="en-IN" sz="1600" dirty="0">
              <a:effectLst/>
              <a:ea typeface="Times New Roman" panose="02020603050405020304" pitchFamily="18" charset="0"/>
              <a:cs typeface="Times New Roman" panose="02020603050405020304" pitchFamily="18" charset="0"/>
            </a:endParaRPr>
          </a:p>
          <a:p>
            <a:pPr algn="just"/>
            <a:r>
              <a:rPr lang="en-IN" sz="1800" dirty="0">
                <a:effectLst/>
                <a:ea typeface="Times New Roman" panose="02020603050405020304" pitchFamily="18" charset="0"/>
                <a:cs typeface="Times New Roman" panose="02020603050405020304" pitchFamily="18" charset="0"/>
              </a:rPr>
              <a:t>[3] C. </a:t>
            </a:r>
            <a:r>
              <a:rPr lang="en-IN" sz="1800" dirty="0" err="1">
                <a:effectLst/>
                <a:ea typeface="Times New Roman" panose="02020603050405020304" pitchFamily="18" charset="0"/>
                <a:cs typeface="Times New Roman" panose="02020603050405020304" pitchFamily="18" charset="0"/>
              </a:rPr>
              <a:t>Kanatiwela</a:t>
            </a:r>
            <a:r>
              <a:rPr lang="en-IN" sz="1800" dirty="0">
                <a:effectLst/>
                <a:ea typeface="Times New Roman" panose="02020603050405020304" pitchFamily="18" charset="0"/>
                <a:cs typeface="Times New Roman" panose="02020603050405020304" pitchFamily="18" charset="0"/>
              </a:rPr>
              <a:t>-de Silva et al., "Immunological detection of the </a:t>
            </a:r>
            <a:r>
              <a:rPr lang="en-IN" sz="1800" dirty="0" err="1">
                <a:effectLst/>
                <a:ea typeface="Times New Roman" panose="02020603050405020304" pitchFamily="18" charset="0"/>
                <a:cs typeface="Times New Roman" panose="02020603050405020304" pitchFamily="18" charset="0"/>
              </a:rPr>
              <a:t>Weligama</a:t>
            </a:r>
            <a:r>
              <a:rPr lang="en-IN" sz="1800" dirty="0">
                <a:effectLst/>
                <a:ea typeface="Times New Roman" panose="02020603050405020304" pitchFamily="18" charset="0"/>
                <a:cs typeface="Times New Roman" panose="02020603050405020304" pitchFamily="18" charset="0"/>
              </a:rPr>
              <a:t> coconut leaf wilt disease associated phytoplasma: Development and validation of a polyclonal antibody based indirect ELISA," </a:t>
            </a:r>
            <a:r>
              <a:rPr lang="en-IN" sz="1800" dirty="0" err="1">
                <a:effectLst/>
                <a:ea typeface="Times New Roman" panose="02020603050405020304" pitchFamily="18" charset="0"/>
                <a:cs typeface="Times New Roman" panose="02020603050405020304" pitchFamily="18" charset="0"/>
              </a:rPr>
              <a:t>PLoS</a:t>
            </a:r>
            <a:r>
              <a:rPr lang="en-IN" sz="1800" dirty="0">
                <a:effectLst/>
                <a:ea typeface="Times New Roman" panose="02020603050405020304" pitchFamily="18" charset="0"/>
                <a:cs typeface="Times New Roman" panose="02020603050405020304" pitchFamily="18" charset="0"/>
              </a:rPr>
              <a:t> One, vol. 14, no. 4, pp. e0214983, Apr. 2019.</a:t>
            </a:r>
            <a:endParaRPr lang="en-IN" sz="1600" dirty="0">
              <a:effectLst/>
              <a:ea typeface="Times New Roman" panose="02020603050405020304" pitchFamily="18" charset="0"/>
              <a:cs typeface="Times New Roman" panose="02020603050405020304" pitchFamily="18" charset="0"/>
            </a:endParaRPr>
          </a:p>
          <a:p>
            <a:pPr algn="just"/>
            <a:r>
              <a:rPr lang="en-IN" sz="1800" dirty="0">
                <a:effectLst/>
                <a:ea typeface="Times New Roman" panose="02020603050405020304" pitchFamily="18" charset="0"/>
                <a:cs typeface="Times New Roman" panose="02020603050405020304" pitchFamily="18" charset="0"/>
              </a:rPr>
              <a:t>[4] M. V. </a:t>
            </a:r>
            <a:r>
              <a:rPr lang="en-IN" sz="1800" dirty="0" err="1">
                <a:effectLst/>
                <a:ea typeface="Times New Roman" panose="02020603050405020304" pitchFamily="18" charset="0"/>
                <a:cs typeface="Times New Roman" panose="02020603050405020304" pitchFamily="18" charset="0"/>
              </a:rPr>
              <a:t>Appalanaidu</a:t>
            </a:r>
            <a:r>
              <a:rPr lang="en-IN" sz="1800" dirty="0">
                <a:effectLst/>
                <a:ea typeface="Times New Roman" panose="02020603050405020304" pitchFamily="18" charset="0"/>
                <a:cs typeface="Times New Roman" panose="02020603050405020304" pitchFamily="18" charset="0"/>
              </a:rPr>
              <a:t> and G. </a:t>
            </a:r>
            <a:r>
              <a:rPr lang="en-IN" sz="1800" dirty="0" err="1">
                <a:effectLst/>
                <a:ea typeface="Times New Roman" panose="02020603050405020304" pitchFamily="18" charset="0"/>
                <a:cs typeface="Times New Roman" panose="02020603050405020304" pitchFamily="18" charset="0"/>
              </a:rPr>
              <a:t>Kumaravelan</a:t>
            </a:r>
            <a:r>
              <a:rPr lang="en-IN" sz="1800" dirty="0">
                <a:effectLst/>
                <a:ea typeface="Times New Roman" panose="02020603050405020304" pitchFamily="18" charset="0"/>
                <a:cs typeface="Times New Roman" panose="02020603050405020304" pitchFamily="18" charset="0"/>
              </a:rPr>
              <a:t>, "Plant Leaf Disease Detection and Classification Using Machine Learning Approaches: A Review," in Innovations in Computer Science and Engineering, Springer Singapore, pp. 515-525, 2021.</a:t>
            </a:r>
            <a:endParaRPr lang="en-IN" sz="1600" dirty="0">
              <a:effectLst/>
              <a:ea typeface="Times New Roman" panose="02020603050405020304" pitchFamily="18" charset="0"/>
              <a:cs typeface="Times New Roman" panose="02020603050405020304" pitchFamily="18" charset="0"/>
            </a:endParaRPr>
          </a:p>
          <a:p>
            <a:pPr algn="just"/>
            <a:r>
              <a:rPr lang="en-IN" sz="1800" dirty="0">
                <a:effectLst/>
                <a:ea typeface="Times New Roman" panose="02020603050405020304" pitchFamily="18" charset="0"/>
                <a:cs typeface="Times New Roman" panose="02020603050405020304" pitchFamily="18" charset="0"/>
              </a:rPr>
              <a:t>[5] M. A. B. Bhuiyan et al., "Characterization of </a:t>
            </a:r>
            <a:r>
              <a:rPr lang="en-IN" sz="1800" dirty="0" err="1">
                <a:effectLst/>
                <a:ea typeface="Times New Roman" panose="02020603050405020304" pitchFamily="18" charset="0"/>
                <a:cs typeface="Times New Roman" panose="02020603050405020304" pitchFamily="18" charset="0"/>
              </a:rPr>
              <a:t>Pestalotiopsis</a:t>
            </a:r>
            <a:r>
              <a:rPr lang="en-IN" sz="1800" dirty="0">
                <a:effectLst/>
                <a:ea typeface="Times New Roman" panose="02020603050405020304" pitchFamily="18" charset="0"/>
                <a:cs typeface="Times New Roman" panose="02020603050405020304" pitchFamily="18" charset="0"/>
              </a:rPr>
              <a:t> sp. causing </a:t>
            </a:r>
            <a:r>
              <a:rPr lang="en-IN" sz="1800" dirty="0" err="1">
                <a:effectLst/>
                <a:ea typeface="Times New Roman" panose="02020603050405020304" pitchFamily="18" charset="0"/>
                <a:cs typeface="Times New Roman" panose="02020603050405020304" pitchFamily="18" charset="0"/>
              </a:rPr>
              <a:t>gray</a:t>
            </a:r>
            <a:r>
              <a:rPr lang="en-IN" sz="1800" dirty="0">
                <a:effectLst/>
                <a:ea typeface="Times New Roman" panose="02020603050405020304" pitchFamily="18" charset="0"/>
                <a:cs typeface="Times New Roman" panose="02020603050405020304" pitchFamily="18" charset="0"/>
              </a:rPr>
              <a:t> leaf spot in coconut (Cocos nucifera L.) in Bangladesh," J. Basic </a:t>
            </a:r>
            <a:r>
              <a:rPr lang="en-IN" sz="1800" dirty="0" err="1">
                <a:effectLst/>
                <a:ea typeface="Times New Roman" panose="02020603050405020304" pitchFamily="18" charset="0"/>
                <a:cs typeface="Times New Roman" panose="02020603050405020304" pitchFamily="18" charset="0"/>
              </a:rPr>
              <a:t>Microbiol</a:t>
            </a:r>
            <a:r>
              <a:rPr lang="en-IN" sz="1800" dirty="0">
                <a:effectLst/>
                <a:ea typeface="Times New Roman" panose="02020603050405020304" pitchFamily="18" charset="0"/>
                <a:cs typeface="Times New Roman" panose="02020603050405020304" pitchFamily="18" charset="0"/>
              </a:rPr>
              <a:t>., vol. 61, no. 12, pp. 1085-1097, Dec. 2021.</a:t>
            </a:r>
            <a:endParaRPr lang="en-IN" sz="1600" dirty="0">
              <a:effectLst/>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86AA3AB-BCBA-4FE4-B00C-D5612D09BC0D}"/>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602070" y="1152855"/>
            <a:ext cx="3917015" cy="5355312"/>
          </a:xfrm>
          <a:prstGeom prst="rect">
            <a:avLst/>
          </a:prstGeom>
        </p:spPr>
      </p:pic>
    </p:spTree>
    <p:extLst>
      <p:ext uri="{BB962C8B-B14F-4D97-AF65-F5344CB8AC3E}">
        <p14:creationId xmlns:p14="http://schemas.microsoft.com/office/powerpoint/2010/main" val="168709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DA1F9-8F4F-4726-AB49-1EAAD7D36405}"/>
              </a:ext>
            </a:extLst>
          </p:cNvPr>
          <p:cNvSpPr txBox="1"/>
          <p:nvPr/>
        </p:nvSpPr>
        <p:spPr>
          <a:xfrm>
            <a:off x="883305" y="924255"/>
            <a:ext cx="6880129" cy="5601533"/>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 A. Saini, 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Guleria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S. Sharma, "Multiclass Classification of Rice Leaf Disease Using Deep Learning Based Model," in 2023 3rd Asian Conference on Innovation in Technology (ASIANCON), pp. 1-6, Aug. 2023.</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[7] S. Sharma and 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Guleria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systematic literature review on deep learning approaches for pneumonia detection using chest X-ray images,"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Multimed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Tools Appl., Aug. 2023.</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 P. R. De Silva, C. 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Perera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W.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Bahder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R. 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Attanayake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"Nested PCR-Based Rapid Detection of Phytoplasma Leaf Wilt Disease of Coconut in Sri Lanka and Systemic Movement of the Pathogen," Pathogens, vol. 12, no. 2, Feb. 2023.</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L. 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Divyanth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Soni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 M. Pareek, 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Machavaram</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Nadimi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J.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Paliwal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of Coconut Clusters Based on Occlusion Condition Using Attention-Guided Faster R-CNN for Robotic Harvesting," Foods, vol. 11, no. 23, Dec. 2022.</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Sunpapao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et al., "Morphological and Molecular Identification of Plant Pathogenic Fungi Associated with Dirty Panicle Disease in Coconuts (Cocos nucifera) in Thailand," J. Fungi (Basel), vol. 8, no. 4, Mar. 2022.</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IN" sz="1600" dirty="0">
              <a:effectLst/>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B1371D-BD28-47C7-B323-C112DD953676}"/>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763435" y="924255"/>
            <a:ext cx="3917015" cy="5436204"/>
          </a:xfrm>
          <a:prstGeom prst="rect">
            <a:avLst/>
          </a:prstGeom>
        </p:spPr>
      </p:pic>
    </p:spTree>
    <p:extLst>
      <p:ext uri="{BB962C8B-B14F-4D97-AF65-F5344CB8AC3E}">
        <p14:creationId xmlns:p14="http://schemas.microsoft.com/office/powerpoint/2010/main" val="388295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DA1F9-8F4F-4726-AB49-1EAAD7D36405}"/>
              </a:ext>
            </a:extLst>
          </p:cNvPr>
          <p:cNvSpPr txBox="1"/>
          <p:nvPr/>
        </p:nvSpPr>
        <p:spPr>
          <a:xfrm>
            <a:off x="1125352" y="964701"/>
            <a:ext cx="6310872" cy="5078313"/>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[11] B.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Anitha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Santhi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"Disease Prediction in Coconut Leaves using Deep Learning," ICSCDS, Erode, India, 2023, pp. 258-264. doi:10.1109/ICSCDS56580.2023.10104940.</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[12] 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Nesarajan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Kunalan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Logeswaran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Kasthuriarachchi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Lungalage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"Coconut Disease Prediction System Using Image Processing and Deep Learning Techniques," IPAS, 2020. doi:10.1109/IPAS50080.2020.9334934.</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[13] A. Kaur, V.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Kukreja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 Garg, K. Rajput, and R. Sharma, "Multi-class Classification of Coconut Leaf Disease using Fine-tuned ResNet50 Model," I2CT, 2024. doi:10.1109/I2CT61223.2024.10544047.</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 V.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Tanwar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Sharma, and V. Anand, "An Intelligent Deep Convolutional Neural Network for Classification of Coconut Leaf Disease," ICSC, 2023.</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[15] H. H. </a:t>
            </a:r>
            <a:r>
              <a:rPr lang="en-IN" sz="1800" dirty="0" err="1">
                <a:effectLst/>
                <a:latin typeface="Times New Roman" panose="02020603050405020304" pitchFamily="18" charset="0"/>
                <a:ea typeface="Times New Roman" panose="02020603050405020304" pitchFamily="18" charset="0"/>
              </a:rPr>
              <a:t>Tuhin</a:t>
            </a:r>
            <a:r>
              <a:rPr lang="en-IN" sz="1800" dirty="0">
                <a:effectLst/>
                <a:latin typeface="Times New Roman" panose="02020603050405020304" pitchFamily="18" charset="0"/>
                <a:ea typeface="Times New Roman" panose="02020603050405020304" pitchFamily="18" charset="0"/>
              </a:rPr>
              <a:t>, M. Abdul </a:t>
            </a:r>
            <a:r>
              <a:rPr lang="en-IN" sz="1800" dirty="0" err="1">
                <a:effectLst/>
                <a:latin typeface="Times New Roman" panose="02020603050405020304" pitchFamily="18" charset="0"/>
                <a:ea typeface="Times New Roman" panose="02020603050405020304" pitchFamily="18" charset="0"/>
              </a:rPr>
              <a:t>Kayum</a:t>
            </a:r>
            <a:r>
              <a:rPr lang="en-IN" sz="1800" dirty="0">
                <a:effectLst/>
                <a:latin typeface="Times New Roman" panose="02020603050405020304" pitchFamily="18" charset="0"/>
                <a:ea typeface="Times New Roman" panose="02020603050405020304" pitchFamily="18" charset="0"/>
              </a:rPr>
              <a:t>, M. R. Kabir Rasel </a:t>
            </a:r>
            <a:r>
              <a:rPr lang="en-IN" sz="1800" dirty="0" err="1">
                <a:effectLst/>
                <a:latin typeface="Times New Roman" panose="02020603050405020304" pitchFamily="18" charset="0"/>
                <a:ea typeface="Times New Roman" panose="02020603050405020304" pitchFamily="18" charset="0"/>
              </a:rPr>
              <a:t>Sarker</a:t>
            </a:r>
            <a:r>
              <a:rPr lang="en-IN" sz="1800" dirty="0">
                <a:effectLst/>
                <a:latin typeface="Times New Roman" panose="02020603050405020304" pitchFamily="18" charset="0"/>
                <a:ea typeface="Times New Roman" panose="02020603050405020304" pitchFamily="18" charset="0"/>
              </a:rPr>
              <a:t>, S. Md Tanvir </a:t>
            </a:r>
            <a:r>
              <a:rPr lang="en-IN" sz="1800" dirty="0" err="1">
                <a:effectLst/>
                <a:latin typeface="Times New Roman" panose="02020603050405020304" pitchFamily="18" charset="0"/>
                <a:ea typeface="Times New Roman" panose="02020603050405020304" pitchFamily="18" charset="0"/>
              </a:rPr>
              <a:t>Siddiquee</a:t>
            </a:r>
            <a:r>
              <a:rPr lang="en-IN" sz="1800" dirty="0">
                <a:effectLst/>
                <a:latin typeface="Times New Roman" panose="02020603050405020304" pitchFamily="18" charset="0"/>
                <a:ea typeface="Times New Roman" panose="02020603050405020304" pitchFamily="18" charset="0"/>
              </a:rPr>
              <a:t>, and B. Pandey, "Identifying The Coconut Leaf Disease Using Deep Transfer Learning Approach," ICSC, 2024.</a:t>
            </a:r>
            <a:endParaRPr lang="en-IN" sz="1600" dirty="0">
              <a:effectLst/>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B1371D-BD28-47C7-B323-C112DD953676}"/>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584143" y="986311"/>
            <a:ext cx="4096308" cy="5078313"/>
          </a:xfrm>
          <a:prstGeom prst="rect">
            <a:avLst/>
          </a:prstGeom>
        </p:spPr>
      </p:pic>
    </p:spTree>
    <p:extLst>
      <p:ext uri="{BB962C8B-B14F-4D97-AF65-F5344CB8AC3E}">
        <p14:creationId xmlns:p14="http://schemas.microsoft.com/office/powerpoint/2010/main" val="3999904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1C3D51-6A3F-46F5-9B59-6E363ABD9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5129" y="699279"/>
            <a:ext cx="3065930" cy="5506123"/>
          </a:xfrm>
          <a:prstGeom prst="rect">
            <a:avLst/>
          </a:prstGeom>
        </p:spPr>
      </p:pic>
      <p:pic>
        <p:nvPicPr>
          <p:cNvPr id="7" name="Picture 6">
            <a:extLst>
              <a:ext uri="{FF2B5EF4-FFF2-40B4-BE49-F238E27FC236}">
                <a16:creationId xmlns:a16="http://schemas.microsoft.com/office/drawing/2014/main" id="{07250053-18D7-46AB-9136-E89EFB510A70}"/>
              </a:ext>
            </a:extLst>
          </p:cNvPr>
          <p:cNvPicPr>
            <a:picLocks noChangeAspect="1"/>
          </p:cNvPicPr>
          <p:nvPr/>
        </p:nvPicPr>
        <p:blipFill rotWithShape="1">
          <a:blip r:embed="rId3">
            <a:extLst>
              <a:ext uri="{28A0092B-C50C-407E-A947-70E740481C1C}">
                <a14:useLocalDpi xmlns:a14="http://schemas.microsoft.com/office/drawing/2010/main" val="0"/>
              </a:ext>
            </a:extLst>
          </a:blip>
          <a:srcRect b="11593"/>
          <a:stretch/>
        </p:blipFill>
        <p:spPr>
          <a:xfrm>
            <a:off x="924371" y="699279"/>
            <a:ext cx="7063181" cy="5459442"/>
          </a:xfrm>
          <a:prstGeom prst="rect">
            <a:avLst/>
          </a:prstGeom>
        </p:spPr>
      </p:pic>
    </p:spTree>
    <p:extLst>
      <p:ext uri="{BB962C8B-B14F-4D97-AF65-F5344CB8AC3E}">
        <p14:creationId xmlns:p14="http://schemas.microsoft.com/office/powerpoint/2010/main" val="70156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B06E1-A6C5-4DEC-9F61-B0ECE8655B17}"/>
              </a:ext>
            </a:extLst>
          </p:cNvPr>
          <p:cNvSpPr txBox="1"/>
          <p:nvPr/>
        </p:nvSpPr>
        <p:spPr>
          <a:xfrm>
            <a:off x="897592" y="867612"/>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rPr>
              <a:t>ABSTRACT:</a:t>
            </a:r>
            <a:r>
              <a:rPr lang="en-IN" sz="1800" dirty="0">
                <a:effectLst/>
                <a:latin typeface="Times New Roman" panose="02020603050405020304" pitchFamily="18" charset="0"/>
                <a:ea typeface="Times New Roman" panose="02020603050405020304" pitchFamily="18" charset="0"/>
              </a:rPr>
              <a:t> </a:t>
            </a:r>
          </a:p>
        </p:txBody>
      </p:sp>
      <p:sp>
        <p:nvSpPr>
          <p:cNvPr id="9" name="TextBox 8">
            <a:extLst>
              <a:ext uri="{FF2B5EF4-FFF2-40B4-BE49-F238E27FC236}">
                <a16:creationId xmlns:a16="http://schemas.microsoft.com/office/drawing/2014/main" id="{6593973C-5525-4B48-9159-4DBE37C991AD}"/>
              </a:ext>
            </a:extLst>
          </p:cNvPr>
          <p:cNvSpPr txBox="1"/>
          <p:nvPr/>
        </p:nvSpPr>
        <p:spPr>
          <a:xfrm>
            <a:off x="897592" y="1402140"/>
            <a:ext cx="5624232" cy="3693319"/>
          </a:xfrm>
          <a:prstGeom prst="rect">
            <a:avLst/>
          </a:prstGeom>
          <a:noFill/>
        </p:spPr>
        <p:txBody>
          <a:bodyPr wrap="square">
            <a:spAutoFit/>
          </a:bodyPr>
          <a:lstStyle/>
          <a:p>
            <a:pPr algn="just"/>
            <a:r>
              <a:rPr lang="en-US" dirty="0"/>
              <a:t>Coconut trees are vital to tropical agriculture but are prone to diseases that can harm yields and plantations. This research presents the Deep Stacking Ensemble Model (DSEM), a novel approach for enhancing disease detection in coconut trees. Using a dataset of 5,798 images, DSEM integrates multiple deep learning techniques to boost detection accuracy and reliability. The study also compares the optimization algorithms Adam and SGD, finding that while Adam speeds up learning, SGD improves performance in certain cases. Overall, DSEM outperforms traditional methods, offering a powerful model for early disease detection and sustainable coconut farming.</a:t>
            </a:r>
            <a:endParaRPr lang="en-IN" dirty="0"/>
          </a:p>
        </p:txBody>
      </p:sp>
      <p:pic>
        <p:nvPicPr>
          <p:cNvPr id="13" name="Picture 12">
            <a:extLst>
              <a:ext uri="{FF2B5EF4-FFF2-40B4-BE49-F238E27FC236}">
                <a16:creationId xmlns:a16="http://schemas.microsoft.com/office/drawing/2014/main" id="{583E3853-3D09-47B4-9D93-B3147553A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109" y="4032455"/>
            <a:ext cx="4973620" cy="2151530"/>
          </a:xfrm>
          <a:prstGeom prst="rect">
            <a:avLst/>
          </a:prstGeom>
          <a:ln>
            <a:noFill/>
          </a:ln>
          <a:effectLst>
            <a:softEdge rad="112500"/>
          </a:effectLst>
        </p:spPr>
      </p:pic>
      <p:sp>
        <p:nvSpPr>
          <p:cNvPr id="15" name="TextBox 14">
            <a:extLst>
              <a:ext uri="{FF2B5EF4-FFF2-40B4-BE49-F238E27FC236}">
                <a16:creationId xmlns:a16="http://schemas.microsoft.com/office/drawing/2014/main" id="{14B14567-40D1-4BA0-AC48-15EEC2737521}"/>
              </a:ext>
            </a:extLst>
          </p:cNvPr>
          <p:cNvSpPr txBox="1"/>
          <p:nvPr/>
        </p:nvSpPr>
        <p:spPr>
          <a:xfrm>
            <a:off x="870137" y="5260655"/>
            <a:ext cx="5679142" cy="923330"/>
          </a:xfrm>
          <a:prstGeom prst="rect">
            <a:avLst/>
          </a:prstGeom>
          <a:noFill/>
        </p:spPr>
        <p:txBody>
          <a:bodyPr wrap="square">
            <a:spAutoFit/>
          </a:bodyPr>
          <a:lstStyle/>
          <a:p>
            <a:pPr marR="14605" algn="just"/>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Keywords: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coconut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tree,Deep</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Stacking Ensemble Model (DSEM), deep learning, disease detection, optimization algorithms, Adam, Stochastic Gradient Descent (SGD).</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178EF15-D675-4F6E-AA70-E371C6125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109" y="1402140"/>
            <a:ext cx="4829625" cy="1905836"/>
          </a:xfrm>
          <a:prstGeom prst="rect">
            <a:avLst/>
          </a:prstGeom>
          <a:ln>
            <a:noFill/>
          </a:ln>
          <a:effectLst>
            <a:softEdge rad="112500"/>
          </a:effectLst>
        </p:spPr>
      </p:pic>
      <p:sp>
        <p:nvSpPr>
          <p:cNvPr id="18" name="Arrow: Down 17">
            <a:extLst>
              <a:ext uri="{FF2B5EF4-FFF2-40B4-BE49-F238E27FC236}">
                <a16:creationId xmlns:a16="http://schemas.microsoft.com/office/drawing/2014/main" id="{47838CFF-A368-4C42-82DA-73A3F2A77B0A}"/>
              </a:ext>
            </a:extLst>
          </p:cNvPr>
          <p:cNvSpPr/>
          <p:nvPr/>
        </p:nvSpPr>
        <p:spPr>
          <a:xfrm>
            <a:off x="8777062" y="3307976"/>
            <a:ext cx="833718" cy="820271"/>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9629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03ED9-4488-4969-9341-DA607563FEBA}"/>
              </a:ext>
            </a:extLst>
          </p:cNvPr>
          <p:cNvSpPr txBox="1"/>
          <p:nvPr/>
        </p:nvSpPr>
        <p:spPr>
          <a:xfrm>
            <a:off x="722779" y="759419"/>
            <a:ext cx="6098240" cy="457754"/>
          </a:xfrm>
          <a:prstGeom prst="rect">
            <a:avLst/>
          </a:prstGeom>
          <a:noFill/>
        </p:spPr>
        <p:txBody>
          <a:bodyPr wrap="square">
            <a:spAutoFit/>
          </a:bodyPr>
          <a:lstStyle/>
          <a:p>
            <a:pPr marR="14605"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INTRODUCTION:</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F9BF98-CE66-411C-9F38-A7F46F5253EC}"/>
              </a:ext>
            </a:extLst>
          </p:cNvPr>
          <p:cNvSpPr txBox="1"/>
          <p:nvPr/>
        </p:nvSpPr>
        <p:spPr>
          <a:xfrm>
            <a:off x="722779" y="1626711"/>
            <a:ext cx="5153585" cy="4247317"/>
          </a:xfrm>
          <a:prstGeom prst="rect">
            <a:avLst/>
          </a:prstGeom>
          <a:noFill/>
        </p:spPr>
        <p:txBody>
          <a:bodyPr wrap="square">
            <a:spAutoFit/>
          </a:bodyPr>
          <a:lstStyle/>
          <a:p>
            <a:pPr algn="just"/>
            <a:r>
              <a:rPr lang="en-US" dirty="0"/>
              <a:t>	Coconut trees (Cocos nucifera) are vital to tropical agriculture but are susceptible to diseases that can harm yields and threaten farmers' livelihoods. Existing detection methods, often time-consuming and prone to errors, are increasingly impractical. This study introduces the Deep Stacking Multi-Layer Model (DSEM), integrating </a:t>
            </a:r>
            <a:r>
              <a:rPr lang="en-US" dirty="0" err="1"/>
              <a:t>EfficientNet</a:t>
            </a:r>
            <a:r>
              <a:rPr lang="en-US" dirty="0"/>
              <a:t> B3 and ResNet50 V2 to improve disease detection accuracy. Using a dataset of 5,798 images, the DSEM focuses on detecting five key diseases: Bud Root Dropping, Bud Rot, Gray Leaf Spot, Leaf Rot, and Stem Bleeding. This approach offers a more effective solution for early disease identification and management, promoting sustainable coconut farming.</a:t>
            </a:r>
            <a:endParaRPr lang="en-IN" dirty="0"/>
          </a:p>
        </p:txBody>
      </p:sp>
      <p:pic>
        <p:nvPicPr>
          <p:cNvPr id="9" name="Picture 8">
            <a:extLst>
              <a:ext uri="{FF2B5EF4-FFF2-40B4-BE49-F238E27FC236}">
                <a16:creationId xmlns:a16="http://schemas.microsoft.com/office/drawing/2014/main" id="{165D4E01-5029-4D4A-B81F-C44C583BC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3940" y="1626711"/>
            <a:ext cx="5932767" cy="44718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755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7143B-FBD5-46CB-BDC7-0A41A1DB75E9}"/>
              </a:ext>
            </a:extLst>
          </p:cNvPr>
          <p:cNvSpPr txBox="1"/>
          <p:nvPr/>
        </p:nvSpPr>
        <p:spPr>
          <a:xfrm>
            <a:off x="790015" y="592695"/>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PROBLEM STATEMENT: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A8BC11-0D6C-43AC-B2F0-CC2018DD3B72}"/>
              </a:ext>
            </a:extLst>
          </p:cNvPr>
          <p:cNvSpPr txBox="1"/>
          <p:nvPr/>
        </p:nvSpPr>
        <p:spPr>
          <a:xfrm>
            <a:off x="790015" y="1159326"/>
            <a:ext cx="6048253" cy="5443734"/>
          </a:xfrm>
          <a:prstGeom prst="rect">
            <a:avLst/>
          </a:prstGeom>
          <a:noFill/>
        </p:spPr>
        <p:txBody>
          <a:bodyPr wrap="square">
            <a:spAutoFit/>
          </a:bodyPr>
          <a:lstStyle/>
          <a:p>
            <a:pPr marR="14605" indent="45720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primary problem addressed by this project is the accurate and efficient classification of coconut tree diseases from images. Current methods for disease identification are often hindered by limitations in accuracy, speed, and scalability, especially when handling large datasets. The challenge is to develop a deep learning model capable of reliably identifying and classifying multiple diseases, including “Bud Root Dropping,” “Bud Rot,” “Gray Leaf Spot,” “Leaf Rot,” and “Stem Bleeding,” based on visual data. By leveraging advanced deep learning techniques, this project aims to enhance the precision and efficiency of disease classification, facilitating timely intervention and improved management practices in coconut plantations.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FA4B3D5-80E8-469D-AD0F-F745CBAA4540}"/>
              </a:ext>
            </a:extLst>
          </p:cNvPr>
          <p:cNvPicPr>
            <a:picLocks noChangeAspect="1"/>
          </p:cNvPicPr>
          <p:nvPr/>
        </p:nvPicPr>
        <p:blipFill rotWithShape="1">
          <a:blip r:embed="rId2">
            <a:extLst>
              <a:ext uri="{28A0092B-C50C-407E-A947-70E740481C1C}">
                <a14:useLocalDpi xmlns:a14="http://schemas.microsoft.com/office/drawing/2010/main" val="0"/>
              </a:ext>
            </a:extLst>
          </a:blip>
          <a:srcRect l="10409" t="9980" r="3316" b="13977"/>
          <a:stretch/>
        </p:blipFill>
        <p:spPr>
          <a:xfrm>
            <a:off x="7053421" y="996939"/>
            <a:ext cx="4672414" cy="5203734"/>
          </a:xfrm>
          <a:prstGeom prst="rect">
            <a:avLst/>
          </a:prstGeom>
          <a:ln>
            <a:noFill/>
          </a:ln>
          <a:effectLst>
            <a:softEdge rad="112500"/>
          </a:effectLst>
        </p:spPr>
      </p:pic>
    </p:spTree>
    <p:extLst>
      <p:ext uri="{BB962C8B-B14F-4D97-AF65-F5344CB8AC3E}">
        <p14:creationId xmlns:p14="http://schemas.microsoft.com/office/powerpoint/2010/main" val="87767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9F1C1-7752-4A87-A2C8-022D1366660C}"/>
              </a:ext>
            </a:extLst>
          </p:cNvPr>
          <p:cNvSpPr txBox="1"/>
          <p:nvPr/>
        </p:nvSpPr>
        <p:spPr>
          <a:xfrm>
            <a:off x="722780" y="510710"/>
            <a:ext cx="6098240" cy="45775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OBJECTIVES: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CBDB90-ACF2-4861-AA95-69CAB441037F}"/>
              </a:ext>
            </a:extLst>
          </p:cNvPr>
          <p:cNvSpPr txBox="1"/>
          <p:nvPr/>
        </p:nvSpPr>
        <p:spPr>
          <a:xfrm>
            <a:off x="845484" y="1049422"/>
            <a:ext cx="5852832" cy="5028236"/>
          </a:xfrm>
          <a:prstGeom prst="rect">
            <a:avLst/>
          </a:prstGeom>
          <a:noFill/>
        </p:spPr>
        <p:txBody>
          <a:bodyPr wrap="square">
            <a:spAutoFit/>
          </a:bodyPr>
          <a:lstStyle/>
          <a:p>
            <a:pPr indent="45720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classify coconut tree diseases based on pattern recognition using computer vision and deep learning algorithms. By accurately identifying the specific disease affecting coconut trees, we aim to determine the severity of infection, assess potential yield loss, and recommend necessary intervention measures. We propose a model for the morphological classification of coconut tree diseases into five categories: 'Bud Root Dropping,' 'Bud Rot,' 'Gray Leaf Spot,' 'Leaf Rot,' and 'Stem Bleeding.' This model will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disease patterns and characteristics, providing valuable insights for early detection and effective management, thereby supporting sustainable coconut farming.</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F4B3D0-FCD1-45EB-880E-6D626DB0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020" y="1183341"/>
            <a:ext cx="4676215" cy="4894317"/>
          </a:xfrm>
          <a:prstGeom prst="rect">
            <a:avLst/>
          </a:prstGeom>
          <a:ln>
            <a:noFill/>
          </a:ln>
          <a:effectLst>
            <a:softEdge rad="112500"/>
          </a:effectLst>
        </p:spPr>
      </p:pic>
    </p:spTree>
    <p:extLst>
      <p:ext uri="{BB962C8B-B14F-4D97-AF65-F5344CB8AC3E}">
        <p14:creationId xmlns:p14="http://schemas.microsoft.com/office/powerpoint/2010/main" val="348215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C7D87-E387-464D-9DAC-FD7F33FBD5D1}"/>
              </a:ext>
            </a:extLst>
          </p:cNvPr>
          <p:cNvSpPr txBox="1"/>
          <p:nvPr/>
        </p:nvSpPr>
        <p:spPr>
          <a:xfrm>
            <a:off x="682439" y="403135"/>
            <a:ext cx="6098240" cy="45775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SCOPE OF THE PROJECT:</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C48358-AC56-4358-A05E-906ADCC74481}"/>
              </a:ext>
            </a:extLst>
          </p:cNvPr>
          <p:cNvSpPr txBox="1"/>
          <p:nvPr/>
        </p:nvSpPr>
        <p:spPr>
          <a:xfrm>
            <a:off x="682439" y="1246164"/>
            <a:ext cx="5413561" cy="4524315"/>
          </a:xfrm>
          <a:prstGeom prst="rect">
            <a:avLst/>
          </a:prstGeom>
          <a:noFill/>
        </p:spPr>
        <p:txBody>
          <a:bodyPr wrap="square">
            <a:spAutoFit/>
          </a:bodyPr>
          <a:lstStyle/>
          <a:p>
            <a:pPr indent="228600"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involves developing a deep learning model for classifying coconut tree diseases into five categories: 'Bud Root Dropping,' 'Bud Rot,' 'Gray Leaf Spot,' 'Leaf Rot,' and 'Stem Bleeding.’</a:t>
            </a:r>
          </a:p>
          <a:p>
            <a:pPr indent="228600" algn="just"/>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228600"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scope includes: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Training Time Calculation: Evaluating and optimizing the time required to train the model to ensure efficient use of computational resources.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Addressing Overfitting: Implementing strategies to mitigate overfitting, such as regularization techniques and cross-validation, to improve model generalization to unseen data.</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Optimizer Usage: Employing Adam and SGD optimizers to enhance model performance and convergence during training.</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88263C-D35D-4CEB-9A22-3BB241DB3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744" y="1246164"/>
            <a:ext cx="5238750" cy="4524315"/>
          </a:xfrm>
          <a:prstGeom prst="rect">
            <a:avLst/>
          </a:prstGeom>
          <a:ln>
            <a:noFill/>
          </a:ln>
          <a:effectLst>
            <a:softEdge rad="112500"/>
          </a:effectLst>
        </p:spPr>
      </p:pic>
    </p:spTree>
    <p:extLst>
      <p:ext uri="{BB962C8B-B14F-4D97-AF65-F5344CB8AC3E}">
        <p14:creationId xmlns:p14="http://schemas.microsoft.com/office/powerpoint/2010/main" val="260636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27765-C24A-4E3A-9CFC-92F8CE0906EF}"/>
              </a:ext>
            </a:extLst>
          </p:cNvPr>
          <p:cNvSpPr txBox="1"/>
          <p:nvPr/>
        </p:nvSpPr>
        <p:spPr>
          <a:xfrm>
            <a:off x="749674" y="726088"/>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rPr>
              <a:t>PROPOSED SYSTEM:</a:t>
            </a:r>
            <a:r>
              <a:rPr lang="en-IN"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BF7023D3-7094-46E4-AE83-40963B73EB66}"/>
              </a:ext>
            </a:extLst>
          </p:cNvPr>
          <p:cNvSpPr txBox="1"/>
          <p:nvPr/>
        </p:nvSpPr>
        <p:spPr>
          <a:xfrm>
            <a:off x="749674" y="1294564"/>
            <a:ext cx="4346761" cy="4524315"/>
          </a:xfrm>
          <a:prstGeom prst="rect">
            <a:avLst/>
          </a:prstGeom>
          <a:noFill/>
        </p:spPr>
        <p:txBody>
          <a:bodyPr wrap="square">
            <a:spAutoFit/>
          </a:bodyPr>
          <a:lstStyle/>
          <a:p>
            <a:pPr indent="457200" algn="just"/>
            <a:r>
              <a:rPr lang="en-IN" sz="1800" dirty="0">
                <a:effectLst/>
                <a:latin typeface="Times New Roman" panose="02020603050405020304" pitchFamily="18" charset="0"/>
                <a:ea typeface="Times New Roman" panose="02020603050405020304" pitchFamily="18" charset="0"/>
              </a:rPr>
              <a:t>The proposed system for coconut tree disease classification uses a Deep Stacking Ensemble Model (DSEM) that integrates features from </a:t>
            </a:r>
            <a:r>
              <a:rPr lang="en-IN" sz="1800" dirty="0" err="1">
                <a:effectLst/>
                <a:latin typeface="Times New Roman" panose="02020603050405020304" pitchFamily="18" charset="0"/>
                <a:ea typeface="Times New Roman" panose="02020603050405020304" pitchFamily="18" charset="0"/>
              </a:rPr>
              <a:t>EfficientNet</a:t>
            </a:r>
            <a:r>
              <a:rPr lang="en-IN" sz="1800" dirty="0">
                <a:effectLst/>
                <a:latin typeface="Times New Roman" panose="02020603050405020304" pitchFamily="18" charset="0"/>
                <a:ea typeface="Times New Roman" panose="02020603050405020304" pitchFamily="18" charset="0"/>
              </a:rPr>
              <a:t> B3 and ResNet50 V2. The process begins with input images that undergo data augmentation and normalization. Features are extracted separately by </a:t>
            </a:r>
            <a:r>
              <a:rPr lang="en-IN" sz="1800" dirty="0" err="1">
                <a:effectLst/>
                <a:latin typeface="Times New Roman" panose="02020603050405020304" pitchFamily="18" charset="0"/>
                <a:ea typeface="Times New Roman" panose="02020603050405020304" pitchFamily="18" charset="0"/>
              </a:rPr>
              <a:t>EfficientNet</a:t>
            </a:r>
            <a:r>
              <a:rPr lang="en-IN" sz="1800" dirty="0">
                <a:effectLst/>
                <a:latin typeface="Times New Roman" panose="02020603050405020304" pitchFamily="18" charset="0"/>
                <a:ea typeface="Times New Roman" panose="02020603050405020304" pitchFamily="18" charset="0"/>
              </a:rPr>
              <a:t> B3 and ResNet50 V2, and then combined into a comprehensive feature set. This feature set is fed into the DSEM, which uses logistic regression models with L2 regularization and dynamic learning rates to classify the diseases. The system is evaluated using metrics like the confusion matrix, ROC curve to ensure high accuracy and reliability in disease detection.</a:t>
            </a:r>
          </a:p>
        </p:txBody>
      </p:sp>
      <p:pic>
        <p:nvPicPr>
          <p:cNvPr id="13" name="Picture 12">
            <a:extLst>
              <a:ext uri="{FF2B5EF4-FFF2-40B4-BE49-F238E27FC236}">
                <a16:creationId xmlns:a16="http://schemas.microsoft.com/office/drawing/2014/main" id="{9F0DCF3B-D7ED-47E7-B54F-2893841A6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540" y="1294564"/>
            <a:ext cx="6098239" cy="4652682"/>
          </a:xfrm>
          <a:prstGeom prst="rect">
            <a:avLst/>
          </a:prstGeom>
          <a:ln>
            <a:noFill/>
          </a:ln>
          <a:effectLst>
            <a:softEdge rad="112500"/>
          </a:effectLst>
        </p:spPr>
      </p:pic>
    </p:spTree>
    <p:extLst>
      <p:ext uri="{BB962C8B-B14F-4D97-AF65-F5344CB8AC3E}">
        <p14:creationId xmlns:p14="http://schemas.microsoft.com/office/powerpoint/2010/main" val="856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3C71D-4447-4F59-918D-23E6A1984277}"/>
              </a:ext>
            </a:extLst>
          </p:cNvPr>
          <p:cNvSpPr txBox="1"/>
          <p:nvPr/>
        </p:nvSpPr>
        <p:spPr>
          <a:xfrm>
            <a:off x="695886" y="358817"/>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LITERATURE SURVEY:</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33ECFF15-76B2-4BF1-AB96-F287E08E5F5B}"/>
              </a:ext>
            </a:extLst>
          </p:cNvPr>
          <p:cNvGraphicFramePr>
            <a:graphicFrameLocks noGrp="1"/>
          </p:cNvGraphicFramePr>
          <p:nvPr>
            <p:extLst>
              <p:ext uri="{D42A27DB-BD31-4B8C-83A1-F6EECF244321}">
                <p14:modId xmlns:p14="http://schemas.microsoft.com/office/powerpoint/2010/main" val="126072245"/>
              </p:ext>
            </p:extLst>
          </p:nvPr>
        </p:nvGraphicFramePr>
        <p:xfrm>
          <a:off x="695886" y="1000114"/>
          <a:ext cx="8448114" cy="5563727"/>
        </p:xfrm>
        <a:graphic>
          <a:graphicData uri="http://schemas.openxmlformats.org/drawingml/2006/table">
            <a:tbl>
              <a:tblPr firstRow="1" bandRow="1">
                <a:tableStyleId>{5C22544A-7EE6-4342-B048-85BDC9FD1C3A}</a:tableStyleId>
              </a:tblPr>
              <a:tblGrid>
                <a:gridCol w="810186">
                  <a:extLst>
                    <a:ext uri="{9D8B030D-6E8A-4147-A177-3AD203B41FA5}">
                      <a16:colId xmlns:a16="http://schemas.microsoft.com/office/drawing/2014/main" val="2064314285"/>
                    </a:ext>
                  </a:extLst>
                </a:gridCol>
                <a:gridCol w="1734669">
                  <a:extLst>
                    <a:ext uri="{9D8B030D-6E8A-4147-A177-3AD203B41FA5}">
                      <a16:colId xmlns:a16="http://schemas.microsoft.com/office/drawing/2014/main" val="2093982641"/>
                    </a:ext>
                  </a:extLst>
                </a:gridCol>
                <a:gridCol w="2956927">
                  <a:extLst>
                    <a:ext uri="{9D8B030D-6E8A-4147-A177-3AD203B41FA5}">
                      <a16:colId xmlns:a16="http://schemas.microsoft.com/office/drawing/2014/main" val="500527324"/>
                    </a:ext>
                  </a:extLst>
                </a:gridCol>
                <a:gridCol w="2946332">
                  <a:extLst>
                    <a:ext uri="{9D8B030D-6E8A-4147-A177-3AD203B41FA5}">
                      <a16:colId xmlns:a16="http://schemas.microsoft.com/office/drawing/2014/main" val="3190670763"/>
                    </a:ext>
                  </a:extLst>
                </a:gridCol>
              </a:tblGrid>
              <a:tr h="353838">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3186287">
                <a:tc>
                  <a:txBody>
                    <a:bodyPr/>
                    <a:lstStyle/>
                    <a:p>
                      <a:pPr algn="ctr"/>
                      <a:r>
                        <a:rPr lang="en-IN" dirty="0"/>
                        <a:t>1</a:t>
                      </a:r>
                    </a:p>
                  </a:txBody>
                  <a:tcPr/>
                </a:tc>
                <a:tc>
                  <a:txBody>
                    <a:bodyPr/>
                    <a:lstStyle/>
                    <a:p>
                      <a:pPr algn="l"/>
                      <a:r>
                        <a:rPr lang="en-IN" sz="1800" kern="1200" dirty="0">
                          <a:solidFill>
                            <a:schemeClr val="dk1"/>
                          </a:solidFill>
                          <a:effectLst/>
                          <a:latin typeface="+mn-lt"/>
                          <a:ea typeface="+mn-ea"/>
                          <a:cs typeface="+mn-cs"/>
                        </a:rPr>
                        <a:t>Coconut (Cocos nucifera) Tree Disease Dataset: A Dataset for Disease Detection and Classification for Machine Learning Applications (2023)</a:t>
                      </a:r>
                      <a:endParaRPr lang="en-IN" dirty="0"/>
                    </a:p>
                  </a:txBody>
                  <a:tcPr/>
                </a:tc>
                <a:tc>
                  <a:txBody>
                    <a:bodyPr/>
                    <a:lstStyle/>
                    <a:p>
                      <a:pPr algn="just"/>
                      <a:r>
                        <a:rPr lang="en-IN" sz="1800" kern="1200" dirty="0">
                          <a:solidFill>
                            <a:schemeClr val="dk1"/>
                          </a:solidFill>
                          <a:effectLst/>
                          <a:latin typeface="+mn-lt"/>
                          <a:ea typeface="+mn-ea"/>
                          <a:cs typeface="+mn-cs"/>
                        </a:rPr>
                        <a:t>This paper introduces a system where the dataset enables high-performance deep learning models, such as ResNet50, which achieved 94% accuracy, a precision of 92.25%, recall of 93.42%, and an F1 score of 93.88%, indicating strong model performance in disease detection.</a:t>
                      </a:r>
                      <a:endParaRPr lang="en-IN" dirty="0"/>
                    </a:p>
                  </a:txBody>
                  <a:tcPr/>
                </a:tc>
                <a:tc>
                  <a:txBody>
                    <a:bodyPr/>
                    <a:lstStyle/>
                    <a:p>
                      <a:r>
                        <a:rPr lang="en-IN" sz="1800" kern="1200" dirty="0">
                          <a:solidFill>
                            <a:schemeClr val="dk1"/>
                          </a:solidFill>
                          <a:effectLst/>
                          <a:latin typeface="+mn-lt"/>
                          <a:ea typeface="+mn-ea"/>
                          <a:cs typeface="+mn-cs"/>
                        </a:rPr>
                        <a:t>This paper needs careful model handling, as despite high accuracy and performance metrics, overfitting remains a concern, requiring attention to ensure the models generalize well to unseen data in real-world applications.</a:t>
                      </a:r>
                      <a:endParaRPr lang="en-IN" dirty="0"/>
                    </a:p>
                  </a:txBody>
                  <a:tcPr/>
                </a:tc>
                <a:extLst>
                  <a:ext uri="{0D108BD9-81ED-4DB2-BD59-A6C34878D82A}">
                    <a16:rowId xmlns:a16="http://schemas.microsoft.com/office/drawing/2014/main" val="365804682"/>
                  </a:ext>
                </a:extLst>
              </a:tr>
              <a:tr h="1946108">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Disease Identification Using Deep Learning Techniques (2024)</a:t>
                      </a:r>
                    </a:p>
                  </a:txBody>
                  <a:tcPr/>
                </a:tc>
                <a:tc>
                  <a:txBody>
                    <a:bodyPr/>
                    <a:lstStyle/>
                    <a:p>
                      <a:pPr algn="just"/>
                      <a:r>
                        <a:rPr lang="en-IN" sz="1800" kern="1200" dirty="0">
                          <a:solidFill>
                            <a:schemeClr val="dk1"/>
                          </a:solidFill>
                          <a:effectLst/>
                          <a:latin typeface="+mn-lt"/>
                          <a:ea typeface="+mn-ea"/>
                          <a:cs typeface="+mn-cs"/>
                        </a:rPr>
                        <a:t>This paper introduces a system where the deep learning-based approach accurately identifies coconut tree diseases, aiding in early diagnosis and effective disease management.</a:t>
                      </a:r>
                      <a:endParaRPr lang="en-IN" dirty="0"/>
                    </a:p>
                  </a:txBody>
                  <a:tcPr/>
                </a:tc>
                <a:tc>
                  <a:txBody>
                    <a:bodyPr/>
                    <a:lstStyle/>
                    <a:p>
                      <a:r>
                        <a:rPr lang="en-IN" sz="1800" kern="1200" dirty="0">
                          <a:solidFill>
                            <a:schemeClr val="dk1"/>
                          </a:solidFill>
                          <a:effectLst/>
                          <a:latin typeface="+mn-lt"/>
                          <a:ea typeface="+mn-ea"/>
                          <a:cs typeface="+mn-cs"/>
                        </a:rPr>
                        <a:t>This paper needs a high-quality dataset, as the system’s performance depends on the quality and diversity of the dataset used for training and testing.</a:t>
                      </a:r>
                      <a:endParaRPr lang="en-IN" dirty="0"/>
                    </a:p>
                  </a:txBody>
                  <a:tcPr/>
                </a:tc>
                <a:extLst>
                  <a:ext uri="{0D108BD9-81ED-4DB2-BD59-A6C34878D82A}">
                    <a16:rowId xmlns:a16="http://schemas.microsoft.com/office/drawing/2014/main" val="3312874040"/>
                  </a:ext>
                </a:extLst>
              </a:tr>
            </a:tbl>
          </a:graphicData>
        </a:graphic>
      </p:graphicFrame>
      <p:pic>
        <p:nvPicPr>
          <p:cNvPr id="9" name="Picture 8">
            <a:extLst>
              <a:ext uri="{FF2B5EF4-FFF2-40B4-BE49-F238E27FC236}">
                <a16:creationId xmlns:a16="http://schemas.microsoft.com/office/drawing/2014/main" id="{F69C91B0-55AD-4DCB-BCFF-95DADFF30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537" y="1000114"/>
            <a:ext cx="2672883" cy="5799384"/>
          </a:xfrm>
          <a:prstGeom prst="rect">
            <a:avLst/>
          </a:prstGeom>
        </p:spPr>
      </p:pic>
    </p:spTree>
    <p:extLst>
      <p:ext uri="{BB962C8B-B14F-4D97-AF65-F5344CB8AC3E}">
        <p14:creationId xmlns:p14="http://schemas.microsoft.com/office/powerpoint/2010/main" val="429130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548E4F4D-5ED6-445C-8E7E-F3F09A32332D}"/>
              </a:ext>
            </a:extLst>
          </p:cNvPr>
          <p:cNvGraphicFramePr>
            <a:graphicFrameLocks noGrp="1"/>
          </p:cNvGraphicFramePr>
          <p:nvPr>
            <p:extLst>
              <p:ext uri="{D42A27DB-BD31-4B8C-83A1-F6EECF244321}">
                <p14:modId xmlns:p14="http://schemas.microsoft.com/office/powerpoint/2010/main" val="2245348000"/>
              </p:ext>
            </p:extLst>
          </p:nvPr>
        </p:nvGraphicFramePr>
        <p:xfrm>
          <a:off x="860612" y="937348"/>
          <a:ext cx="7987553" cy="4983304"/>
        </p:xfrm>
        <a:graphic>
          <a:graphicData uri="http://schemas.openxmlformats.org/drawingml/2006/table">
            <a:tbl>
              <a:tblPr firstRow="1" bandRow="1">
                <a:tableStyleId>{5C22544A-7EE6-4342-B048-85BDC9FD1C3A}</a:tableStyleId>
              </a:tblPr>
              <a:tblGrid>
                <a:gridCol w="650824">
                  <a:extLst>
                    <a:ext uri="{9D8B030D-6E8A-4147-A177-3AD203B41FA5}">
                      <a16:colId xmlns:a16="http://schemas.microsoft.com/office/drawing/2014/main" val="2064314285"/>
                    </a:ext>
                  </a:extLst>
                </a:gridCol>
                <a:gridCol w="1965319">
                  <a:extLst>
                    <a:ext uri="{9D8B030D-6E8A-4147-A177-3AD203B41FA5}">
                      <a16:colId xmlns:a16="http://schemas.microsoft.com/office/drawing/2014/main" val="2093982641"/>
                    </a:ext>
                  </a:extLst>
                </a:gridCol>
                <a:gridCol w="2855702">
                  <a:extLst>
                    <a:ext uri="{9D8B030D-6E8A-4147-A177-3AD203B41FA5}">
                      <a16:colId xmlns:a16="http://schemas.microsoft.com/office/drawing/2014/main" val="500527324"/>
                    </a:ext>
                  </a:extLst>
                </a:gridCol>
                <a:gridCol w="2515708">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IN" dirty="0"/>
                        <a:t>3</a:t>
                      </a:r>
                    </a:p>
                  </a:txBody>
                  <a:tcPr/>
                </a:tc>
                <a:tc>
                  <a:txBody>
                    <a:bodyPr/>
                    <a:lstStyle/>
                    <a:p>
                      <a:pPr algn="l"/>
                      <a:r>
                        <a:rPr lang="en-IN" sz="1800" kern="1200" dirty="0">
                          <a:solidFill>
                            <a:schemeClr val="dk1"/>
                          </a:solidFill>
                          <a:effectLst/>
                          <a:latin typeface="+mn-lt"/>
                          <a:ea typeface="+mn-ea"/>
                          <a:cs typeface="+mn-cs"/>
                        </a:rPr>
                        <a:t>Deep Learning-Based Coconut Tree Leaf Disease Detection and Classification for Precision Farming (2023)</a:t>
                      </a:r>
                      <a:endParaRPr lang="en-IN" dirty="0"/>
                    </a:p>
                  </a:txBody>
                  <a:tcPr/>
                </a:tc>
                <a:tc>
                  <a:txBody>
                    <a:bodyPr/>
                    <a:lstStyle/>
                    <a:p>
                      <a:pPr algn="just"/>
                      <a:r>
                        <a:rPr lang="en-IN" sz="1800" kern="1200" dirty="0">
                          <a:solidFill>
                            <a:schemeClr val="dk1"/>
                          </a:solidFill>
                          <a:effectLst/>
                          <a:latin typeface="+mn-lt"/>
                          <a:ea typeface="+mn-ea"/>
                          <a:cs typeface="+mn-cs"/>
                        </a:rPr>
                        <a:t>This paper introduces a system where the MConvnextV2 model with </a:t>
                      </a:r>
                      <a:r>
                        <a:rPr lang="en-IN" sz="1800" kern="1200" dirty="0" err="1">
                          <a:solidFill>
                            <a:schemeClr val="dk1"/>
                          </a:solidFill>
                          <a:effectLst/>
                          <a:latin typeface="+mn-lt"/>
                          <a:ea typeface="+mn-ea"/>
                          <a:cs typeface="+mn-cs"/>
                        </a:rPr>
                        <a:t>Swin</a:t>
                      </a:r>
                      <a:r>
                        <a:rPr lang="en-IN" sz="1800" kern="1200" dirty="0">
                          <a:solidFill>
                            <a:schemeClr val="dk1"/>
                          </a:solidFill>
                          <a:effectLst/>
                          <a:latin typeface="+mn-lt"/>
                          <a:ea typeface="+mn-ea"/>
                          <a:cs typeface="+mn-cs"/>
                        </a:rPr>
                        <a:t> optimizer achieves 99% accuracy in classifying coconut leaf diseases, improving disease detection.</a:t>
                      </a:r>
                      <a:endParaRPr lang="en-IN" dirty="0"/>
                    </a:p>
                  </a:txBody>
                  <a:tcPr/>
                </a:tc>
                <a:tc>
                  <a:txBody>
                    <a:bodyPr/>
                    <a:lstStyle/>
                    <a:p>
                      <a:r>
                        <a:rPr lang="en-IN" sz="1800" kern="1200" dirty="0">
                          <a:solidFill>
                            <a:schemeClr val="dk1"/>
                          </a:solidFill>
                          <a:effectLst/>
                          <a:latin typeface="+mn-lt"/>
                          <a:ea typeface="+mn-ea"/>
                          <a:cs typeface="+mn-cs"/>
                        </a:rPr>
                        <a:t>This paper needs significant resources, as implementing and optimizing advanced deep learning models like MConvnextV2 can be complex and resource-intensive.</a:t>
                      </a:r>
                      <a:endParaRPr lang="en-IN" dirty="0"/>
                    </a:p>
                  </a:txBody>
                  <a:tcPr/>
                </a:tc>
                <a:extLst>
                  <a:ext uri="{0D108BD9-81ED-4DB2-BD59-A6C34878D82A}">
                    <a16:rowId xmlns:a16="http://schemas.microsoft.com/office/drawing/2014/main" val="365804682"/>
                  </a:ext>
                </a:extLst>
              </a:tr>
              <a:tr h="2057224">
                <a:tc>
                  <a:txBody>
                    <a:bodyPr/>
                    <a:lstStyle/>
                    <a:p>
                      <a:pPr algn="ctr"/>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Multi-class Classification of Coconut Leaf Disease using Fine-tuned ResNet50 Model (2024)</a:t>
                      </a:r>
                    </a:p>
                  </a:txBody>
                  <a:tcPr/>
                </a:tc>
                <a:tc>
                  <a:txBody>
                    <a:bodyPr/>
                    <a:lstStyle/>
                    <a:p>
                      <a:pPr algn="just"/>
                      <a:r>
                        <a:rPr lang="en-IN" sz="1800" kern="1200" dirty="0">
                          <a:solidFill>
                            <a:schemeClr val="dk1"/>
                          </a:solidFill>
                          <a:effectLst/>
                          <a:latin typeface="+mn-lt"/>
                          <a:ea typeface="+mn-ea"/>
                          <a:cs typeface="+mn-cs"/>
                        </a:rPr>
                        <a:t>This paper introduces a system where the ResNet50 model accurately classifies coconut leaf diseases with up to 98.7% (epochs=40) accuracy using the Adam optimizer.</a:t>
                      </a:r>
                      <a:endParaRPr lang="en-IN" dirty="0"/>
                    </a:p>
                  </a:txBody>
                  <a:tcPr/>
                </a:tc>
                <a:tc>
                  <a:txBody>
                    <a:bodyPr/>
                    <a:lstStyle/>
                    <a:p>
                      <a:r>
                        <a:rPr lang="en-IN" sz="1800" kern="1200" dirty="0">
                          <a:solidFill>
                            <a:schemeClr val="dk1"/>
                          </a:solidFill>
                          <a:effectLst/>
                          <a:latin typeface="+mn-lt"/>
                          <a:ea typeface="+mn-ea"/>
                          <a:cs typeface="+mn-cs"/>
                        </a:rPr>
                        <a:t>This paper needs careful model tuning, as fewer training epochs (like 10) result in less accurate outcomes.</a:t>
                      </a:r>
                      <a:endParaRPr lang="en-IN" dirty="0"/>
                    </a:p>
                  </a:txBody>
                  <a:tcPr/>
                </a:tc>
                <a:extLst>
                  <a:ext uri="{0D108BD9-81ED-4DB2-BD59-A6C34878D82A}">
                    <a16:rowId xmlns:a16="http://schemas.microsoft.com/office/drawing/2014/main" val="3312874040"/>
                  </a:ext>
                </a:extLst>
              </a:tr>
            </a:tbl>
          </a:graphicData>
        </a:graphic>
      </p:graphicFrame>
      <p:pic>
        <p:nvPicPr>
          <p:cNvPr id="4" name="Picture 3">
            <a:extLst>
              <a:ext uri="{FF2B5EF4-FFF2-40B4-BE49-F238E27FC236}">
                <a16:creationId xmlns:a16="http://schemas.microsoft.com/office/drawing/2014/main" id="{95D883F6-384B-4217-BB3F-0C6CF9D0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635" y="937348"/>
            <a:ext cx="2672883" cy="4983304"/>
          </a:xfrm>
          <a:prstGeom prst="rect">
            <a:avLst/>
          </a:prstGeom>
        </p:spPr>
      </p:pic>
    </p:spTree>
    <p:extLst>
      <p:ext uri="{BB962C8B-B14F-4D97-AF65-F5344CB8AC3E}">
        <p14:creationId xmlns:p14="http://schemas.microsoft.com/office/powerpoint/2010/main" val="327230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2152</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Palatino Linotype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Madhavan P</dc:creator>
  <cp:lastModifiedBy>Madhavan P</cp:lastModifiedBy>
  <cp:revision>13</cp:revision>
  <dcterms:created xsi:type="dcterms:W3CDTF">2024-09-03T00:48:52Z</dcterms:created>
  <dcterms:modified xsi:type="dcterms:W3CDTF">2024-10-18T13:00:31Z</dcterms:modified>
</cp:coreProperties>
</file>