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59" r:id="rId6"/>
    <p:sldId id="260" r:id="rId7"/>
    <p:sldId id="261" r:id="rId8"/>
    <p:sldId id="262" r:id="rId9"/>
    <p:sldId id="263" r:id="rId10"/>
    <p:sldId id="264" r:id="rId11"/>
    <p:sldId id="265" r:id="rId12"/>
    <p:sldId id="278" r:id="rId13"/>
    <p:sldId id="281" r:id="rId14"/>
    <p:sldId id="266" r:id="rId15"/>
    <p:sldId id="276" r:id="rId16"/>
    <p:sldId id="277" r:id="rId17"/>
    <p:sldId id="279" r:id="rId18"/>
    <p:sldId id="283" r:id="rId19"/>
    <p:sldId id="267" r:id="rId20"/>
    <p:sldId id="268" r:id="rId21"/>
    <p:sldId id="270"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C72EC0-1894-461D-962A-FC08301BBD83}">
          <p14:sldIdLst>
            <p14:sldId id="271"/>
            <p14:sldId id="256"/>
            <p14:sldId id="257"/>
            <p14:sldId id="258"/>
            <p14:sldId id="259"/>
            <p14:sldId id="260"/>
            <p14:sldId id="261"/>
            <p14:sldId id="262"/>
            <p14:sldId id="263"/>
            <p14:sldId id="264"/>
            <p14:sldId id="265"/>
            <p14:sldId id="278"/>
            <p14:sldId id="281"/>
            <p14:sldId id="266"/>
            <p14:sldId id="276"/>
            <p14:sldId id="277"/>
            <p14:sldId id="279"/>
            <p14:sldId id="283"/>
            <p14:sldId id="267"/>
            <p14:sldId id="268"/>
            <p14:sldId id="270"/>
          </p14:sldIdLst>
        </p14:section>
        <p14:section name="Untitled Section" id="{800FA1CF-B2C7-4ED4-BFEB-FA5E73904A2B}">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5" autoAdjust="0"/>
    <p:restoredTop sz="94660"/>
  </p:normalViewPr>
  <p:slideViewPr>
    <p:cSldViewPr snapToGrid="0">
      <p:cViewPr varScale="1">
        <p:scale>
          <a:sx n="71" d="100"/>
          <a:sy n="71" d="100"/>
        </p:scale>
        <p:origin x="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E85D-DE6F-4616-B725-1C07988CE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4824EE-DC37-4325-AE57-2CA6C2EE2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31FD55-CAA5-47F6-953D-A5ACCD3C8000}"/>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5" name="Footer Placeholder 4">
            <a:extLst>
              <a:ext uri="{FF2B5EF4-FFF2-40B4-BE49-F238E27FC236}">
                <a16:creationId xmlns:a16="http://schemas.microsoft.com/office/drawing/2014/main" id="{F45BB6A4-CD38-4873-93D8-9D2A0BB53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23B38-097F-46AC-9138-4B7205F0E9D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49665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931F-9065-44DE-ADEF-102083697C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E663DC-8B61-4A0F-B6DD-38FA6A1B4F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9BAA91-0704-4651-B8E7-FC2B9872AFF3}"/>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5" name="Footer Placeholder 4">
            <a:extLst>
              <a:ext uri="{FF2B5EF4-FFF2-40B4-BE49-F238E27FC236}">
                <a16:creationId xmlns:a16="http://schemas.microsoft.com/office/drawing/2014/main" id="{30E659B8-3F51-40CA-9046-0BC3CA57E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F7EB0-953F-4B12-9D07-2509B61012FC}"/>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87004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9D2AD-CD2B-4A38-801A-0C8F44E1E2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5E4A2C-BB6A-4516-90EC-F6BFDAD1B5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D4D36E-BC9B-4889-871D-B95C7C81FA00}"/>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5" name="Footer Placeholder 4">
            <a:extLst>
              <a:ext uri="{FF2B5EF4-FFF2-40B4-BE49-F238E27FC236}">
                <a16:creationId xmlns:a16="http://schemas.microsoft.com/office/drawing/2014/main" id="{0F5941F1-9428-49A6-A775-BB11E4B6EC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948EF-5222-4D5B-BD0E-63EC64BEE8A1}"/>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61911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DB07-3876-471D-805F-71C88C5D77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D3D5F-633E-4073-AE23-A57295297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FC4F9-B405-4BA9-8261-7DD912A2F35F}"/>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5" name="Footer Placeholder 4">
            <a:extLst>
              <a:ext uri="{FF2B5EF4-FFF2-40B4-BE49-F238E27FC236}">
                <a16:creationId xmlns:a16="http://schemas.microsoft.com/office/drawing/2014/main" id="{BD7E53E1-274A-4DE4-8B06-AB1BA0E64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01309-567E-4333-B5BA-F5F5A7A2B984}"/>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9397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3D98-9BE1-4BF6-B683-56762D80D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29D5E8-5436-4EB4-8557-A104E305BD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05AE72-C7F1-455F-95DB-29ACE98458CF}"/>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5" name="Footer Placeholder 4">
            <a:extLst>
              <a:ext uri="{FF2B5EF4-FFF2-40B4-BE49-F238E27FC236}">
                <a16:creationId xmlns:a16="http://schemas.microsoft.com/office/drawing/2014/main" id="{68C7D3A1-A76F-4AEE-AD4D-C8C4E15E77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0C722-3E0F-4A59-B84C-24CF20F5A4C5}"/>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38900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4086-609F-433D-9FC2-8E7246384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06779C-6E3E-4CE8-B2C6-0F533E1DA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A3FECA-8094-4F28-81DA-D4676A3641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65CA3A-B2C7-4262-BF57-1E6A05C05A36}"/>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6" name="Footer Placeholder 5">
            <a:extLst>
              <a:ext uri="{FF2B5EF4-FFF2-40B4-BE49-F238E27FC236}">
                <a16:creationId xmlns:a16="http://schemas.microsoft.com/office/drawing/2014/main" id="{D205B54D-8106-48B1-B672-37024DF97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37620-23F2-4E73-90D6-C15AC619ACA6}"/>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388688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275F-2E68-408E-A74B-86D9FA66D2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A2297-481E-47CC-9F15-59F08E62C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46D07-88F6-430E-BFCD-42BA12597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43E0F3-6C12-4C5E-9EB5-6C0B54AAE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CC42F-9EEE-4936-886A-885E3BC3A0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072090-99B8-4126-B34E-DA749B73FDF8}"/>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8" name="Footer Placeholder 7">
            <a:extLst>
              <a:ext uri="{FF2B5EF4-FFF2-40B4-BE49-F238E27FC236}">
                <a16:creationId xmlns:a16="http://schemas.microsoft.com/office/drawing/2014/main" id="{19E36BC9-7C9E-4AEB-A73B-F7BB817E5F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8BDF43-EE31-4EF7-AD31-E6A17C14C8F0}"/>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81919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401F-61E7-48E2-B154-F6B84E5A4B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EBDCC4-D201-417F-B7A3-7E8739059E88}"/>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4" name="Footer Placeholder 3">
            <a:extLst>
              <a:ext uri="{FF2B5EF4-FFF2-40B4-BE49-F238E27FC236}">
                <a16:creationId xmlns:a16="http://schemas.microsoft.com/office/drawing/2014/main" id="{5C268CC2-E370-44EF-BF37-482ADEFF01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E6B319-3156-46C5-BB67-6DAF2362695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341408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27F1A-FBE5-4E53-8909-107BFEB145C4}"/>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3" name="Footer Placeholder 2">
            <a:extLst>
              <a:ext uri="{FF2B5EF4-FFF2-40B4-BE49-F238E27FC236}">
                <a16:creationId xmlns:a16="http://schemas.microsoft.com/office/drawing/2014/main" id="{E1E9BBCA-5446-4381-AD7C-4855D02A15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682A2E-35FA-471C-A0A7-F4888C0D0071}"/>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99379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6584-68B5-47F0-945F-976AD1D1C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8844DE-A347-4BE4-9A26-F30C876DE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FF1446-CDB0-4E66-BCCB-A7145D765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A2C3B-354E-4527-A1DF-C17E81334B54}"/>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6" name="Footer Placeholder 5">
            <a:extLst>
              <a:ext uri="{FF2B5EF4-FFF2-40B4-BE49-F238E27FC236}">
                <a16:creationId xmlns:a16="http://schemas.microsoft.com/office/drawing/2014/main" id="{88DBB185-EC32-4030-A023-8A33C3764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4F252-FB5D-4D81-A3A0-5C3DDFAAB413}"/>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205480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E1BC-C943-4519-AD1B-A19253638A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A6057-E0DF-4E49-8967-3FE22B0B5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356384-BD58-44D0-AF05-B386076D3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28240-2F3C-4CF2-916A-AE1265146F45}"/>
              </a:ext>
            </a:extLst>
          </p:cNvPr>
          <p:cNvSpPr>
            <a:spLocks noGrp="1"/>
          </p:cNvSpPr>
          <p:nvPr>
            <p:ph type="dt" sz="half" idx="10"/>
          </p:nvPr>
        </p:nvSpPr>
        <p:spPr/>
        <p:txBody>
          <a:bodyPr/>
          <a:lstStyle/>
          <a:p>
            <a:fld id="{6E605DDF-54E5-4B77-9AEF-6CF87FA02580}" type="datetimeFigureOut">
              <a:rPr lang="en-IN" smtClean="0"/>
              <a:t>09-07-2025</a:t>
            </a:fld>
            <a:endParaRPr lang="en-IN"/>
          </a:p>
        </p:txBody>
      </p:sp>
      <p:sp>
        <p:nvSpPr>
          <p:cNvPr id="6" name="Footer Placeholder 5">
            <a:extLst>
              <a:ext uri="{FF2B5EF4-FFF2-40B4-BE49-F238E27FC236}">
                <a16:creationId xmlns:a16="http://schemas.microsoft.com/office/drawing/2014/main" id="{D423BB1A-7FEE-4E67-B484-C36C9E205D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7038B-C40F-41AD-8FA9-23430530CD18}"/>
              </a:ext>
            </a:extLst>
          </p:cNvPr>
          <p:cNvSpPr>
            <a:spLocks noGrp="1"/>
          </p:cNvSpPr>
          <p:nvPr>
            <p:ph type="sldNum" sz="quarter" idx="12"/>
          </p:nvPr>
        </p:nvSpPr>
        <p:spPr/>
        <p:txBody>
          <a:bodyPr/>
          <a:lstStyle/>
          <a:p>
            <a:fld id="{561BFACE-A3F7-4978-8F68-6BCB726CB247}" type="slidenum">
              <a:rPr lang="en-IN" smtClean="0"/>
              <a:t>‹#›</a:t>
            </a:fld>
            <a:endParaRPr lang="en-IN"/>
          </a:p>
        </p:txBody>
      </p:sp>
    </p:spTree>
    <p:extLst>
      <p:ext uri="{BB962C8B-B14F-4D97-AF65-F5344CB8AC3E}">
        <p14:creationId xmlns:p14="http://schemas.microsoft.com/office/powerpoint/2010/main" val="112820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65691-FFDC-4030-A889-4098E5B5E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C4C88-AA7D-4E85-A22A-1C5073F27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898B6-0310-4790-851B-957648C76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05DDF-54E5-4B77-9AEF-6CF87FA02580}" type="datetimeFigureOut">
              <a:rPr lang="en-IN" smtClean="0"/>
              <a:t>09-07-2025</a:t>
            </a:fld>
            <a:endParaRPr lang="en-IN"/>
          </a:p>
        </p:txBody>
      </p:sp>
      <p:sp>
        <p:nvSpPr>
          <p:cNvPr id="5" name="Footer Placeholder 4">
            <a:extLst>
              <a:ext uri="{FF2B5EF4-FFF2-40B4-BE49-F238E27FC236}">
                <a16:creationId xmlns:a16="http://schemas.microsoft.com/office/drawing/2014/main" id="{73F9BD9E-23BA-4B8D-A155-2275DC368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5DC3AC-66AD-433C-8E35-8AFB7128D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BFACE-A3F7-4978-8F68-6BCB726CB247}" type="slidenum">
              <a:rPr lang="en-IN" smtClean="0"/>
              <a:t>‹#›</a:t>
            </a:fld>
            <a:endParaRPr lang="en-IN"/>
          </a:p>
        </p:txBody>
      </p:sp>
    </p:spTree>
    <p:extLst>
      <p:ext uri="{BB962C8B-B14F-4D97-AF65-F5344CB8AC3E}">
        <p14:creationId xmlns:p14="http://schemas.microsoft.com/office/powerpoint/2010/main" val="52327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D33C0-F858-4A17-80C0-5676F5DC981E}"/>
              </a:ext>
            </a:extLst>
          </p:cNvPr>
          <p:cNvSpPr txBox="1"/>
          <p:nvPr/>
        </p:nvSpPr>
        <p:spPr>
          <a:xfrm>
            <a:off x="978273" y="2888127"/>
            <a:ext cx="10156452" cy="2037674"/>
          </a:xfrm>
          <a:prstGeom prst="rect">
            <a:avLst/>
          </a:prstGeom>
          <a:noFill/>
        </p:spPr>
        <p:txBody>
          <a:bodyPr wrap="square">
            <a:spAutoFit/>
          </a:bodyPr>
          <a:lstStyle/>
          <a:p>
            <a:pPr algn="ctr">
              <a:lnSpc>
                <a:spcPct val="200000"/>
              </a:lnSpc>
              <a:spcBef>
                <a:spcPts val="5"/>
              </a:spcBef>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SPEECH DISORDER DIAGNOSIS: DYSARTHRIA CLASSIFICATION WITH DEEP STACKING FUSION MODEL (DSFM)</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200000"/>
              </a:lnSpc>
              <a:spcBef>
                <a:spcPts val="5"/>
              </a:spcBef>
            </a:pPr>
            <a:endParaRPr lang="en-IN"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5ECF84A-C7BC-4344-A637-5306344F12F2}"/>
              </a:ext>
            </a:extLst>
          </p:cNvPr>
          <p:cNvSpPr txBox="1"/>
          <p:nvPr/>
        </p:nvSpPr>
        <p:spPr>
          <a:xfrm>
            <a:off x="978273" y="587837"/>
            <a:ext cx="9416303" cy="2485296"/>
          </a:xfrm>
          <a:prstGeom prst="rect">
            <a:avLst/>
          </a:prstGeom>
          <a:noFill/>
        </p:spPr>
        <p:txBody>
          <a:bodyPr wrap="square">
            <a:spAutoFit/>
          </a:bodyPr>
          <a:lstStyle/>
          <a:p>
            <a:pPr marL="398145" marR="105410" algn="ctr">
              <a:spcBef>
                <a:spcPts val="1335"/>
              </a:spcBef>
              <a:spcAft>
                <a:spcPts val="500"/>
              </a:spcAft>
            </a:pPr>
            <a:r>
              <a:rPr lang="en-IN" sz="2400" b="1" dirty="0">
                <a:effectLst/>
                <a:latin typeface="Times New Roman" panose="02020603050405020304" pitchFamily="18" charset="0"/>
                <a:ea typeface="Palatino Linotype" panose="02040502050505030304" pitchFamily="18" charset="0"/>
                <a:cs typeface="Times New Roman" panose="02020603050405020304" pitchFamily="18" charset="0"/>
              </a:rPr>
              <a:t>School of Computer Science Engineering and Information Systems</a:t>
            </a:r>
            <a:endParaRPr lang="en-IN" sz="2800" b="1"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98145" marR="564515" algn="ctr">
              <a:spcBef>
                <a:spcPts val="1335"/>
              </a:spcBef>
            </a:pPr>
            <a:r>
              <a:rPr lang="en-IN" sz="2000" b="1" dirty="0">
                <a:effectLst/>
                <a:latin typeface="Times New Roman" panose="02020603050405020304" pitchFamily="18" charset="0"/>
                <a:ea typeface="Palatino Linotype" panose="02040502050505030304" pitchFamily="18" charset="0"/>
                <a:cs typeface="Times New Roman" panose="02020603050405020304" pitchFamily="18" charset="0"/>
              </a:rPr>
              <a:t>Fall Semester 2024-2025 </a:t>
            </a:r>
            <a:endParaRPr lang="en-IN" sz="2400" b="1"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98145" marR="564515" algn="ctr">
              <a:spcBef>
                <a:spcPts val="1335"/>
              </a:spcBef>
            </a:pPr>
            <a:r>
              <a:rPr lang="en-IN" sz="2000" b="1" dirty="0">
                <a:effectLst/>
                <a:latin typeface="Times New Roman" panose="02020603050405020304" pitchFamily="18" charset="0"/>
                <a:ea typeface="Palatino Linotype" panose="02040502050505030304" pitchFamily="18" charset="0"/>
                <a:cs typeface="Times New Roman" panose="02020603050405020304" pitchFamily="18" charset="0"/>
              </a:rPr>
              <a:t>Department of Computer Applications </a:t>
            </a:r>
            <a:endParaRPr lang="en-IN" sz="2400" b="1" dirty="0">
              <a:effectLst/>
              <a:latin typeface="Palatino Linotype" panose="02040502050505030304" pitchFamily="18" charset="0"/>
              <a:ea typeface="Times New Roman" panose="02020603050405020304" pitchFamily="18" charset="0"/>
              <a:cs typeface="Times New Roman" panose="02020603050405020304" pitchFamily="18" charset="0"/>
            </a:endParaRPr>
          </a:p>
          <a:p>
            <a:pPr marL="398145" marR="564515" algn="ctr">
              <a:spcBef>
                <a:spcPts val="1335"/>
              </a:spcBef>
            </a:pPr>
            <a:r>
              <a:rPr lang="en-IN" sz="2000" b="1" dirty="0">
                <a:effectLst/>
                <a:latin typeface="Times New Roman" panose="02020603050405020304" pitchFamily="18" charset="0"/>
                <a:ea typeface="Palatino Linotype" panose="02040502050505030304" pitchFamily="18" charset="0"/>
                <a:cs typeface="Times New Roman" panose="02020603050405020304" pitchFamily="18" charset="0"/>
              </a:rPr>
              <a:t>PMCA698J – Dissertation -2  </a:t>
            </a:r>
          </a:p>
          <a:p>
            <a:pPr marL="398145" marR="564515" algn="ctr">
              <a:spcBef>
                <a:spcPts val="1335"/>
              </a:spcBef>
            </a:pPr>
            <a:endParaRPr lang="en-IN" sz="2400" b="1" dirty="0">
              <a:effectLst/>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187713-61CB-4654-B73C-210579AFEC64}"/>
              </a:ext>
            </a:extLst>
          </p:cNvPr>
          <p:cNvSpPr txBox="1"/>
          <p:nvPr/>
        </p:nvSpPr>
        <p:spPr>
          <a:xfrm>
            <a:off x="7563412" y="4035294"/>
            <a:ext cx="4497480" cy="1115626"/>
          </a:xfrm>
          <a:prstGeom prst="rect">
            <a:avLst/>
          </a:prstGeom>
          <a:noFill/>
        </p:spPr>
        <p:txBody>
          <a:bodyPr wrap="square">
            <a:spAutoFit/>
          </a:bodyPr>
          <a:lstStyle/>
          <a:p>
            <a:pPr>
              <a:lnSpc>
                <a:spcPct val="200000"/>
              </a:lnSpc>
              <a:spcBef>
                <a:spcPts val="5"/>
              </a:spcBef>
            </a:pPr>
            <a:endParaRPr lang="en-IN" b="1" i="1" dirty="0">
              <a:latin typeface="Times New Roman" panose="02020603050405020304" pitchFamily="18" charset="0"/>
              <a:ea typeface="Cambria" panose="02040503050406030204" pitchFamily="18" charset="0"/>
              <a:cs typeface="Times New Roman" panose="02020603050405020304" pitchFamily="18" charset="0"/>
            </a:endParaRPr>
          </a:p>
          <a:p>
            <a:pPr>
              <a:lnSpc>
                <a:spcPct val="200000"/>
              </a:lnSpc>
              <a:spcBef>
                <a:spcPts val="5"/>
              </a:spcBef>
            </a:pPr>
            <a:r>
              <a:rPr lang="en-IN" b="1" i="1" dirty="0">
                <a:latin typeface="Times New Roman" panose="02020603050405020304" pitchFamily="18" charset="0"/>
                <a:ea typeface="Cambria" panose="02040503050406030204" pitchFamily="18" charset="0"/>
                <a:cs typeface="Times New Roman" panose="02020603050405020304" pitchFamily="18" charset="0"/>
              </a:rPr>
              <a:t>      by </a:t>
            </a:r>
            <a:r>
              <a:rPr lang="en-IN" b="1" dirty="0">
                <a:latin typeface="Times New Roman" panose="02020603050405020304" pitchFamily="18" charset="0"/>
                <a:ea typeface="Cambria" panose="02040503050406030204" pitchFamily="18" charset="0"/>
                <a:cs typeface="Times New Roman" panose="02020603050405020304" pitchFamily="18" charset="0"/>
              </a:rPr>
              <a:t>MADHAVAN.P (23MCA0385)</a:t>
            </a:r>
            <a:endParaRPr lang="en-IN"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5B9425B-892B-4855-AB8C-6F43910C4DA5}"/>
              </a:ext>
            </a:extLst>
          </p:cNvPr>
          <p:cNvSpPr txBox="1"/>
          <p:nvPr/>
        </p:nvSpPr>
        <p:spPr>
          <a:xfrm>
            <a:off x="0" y="4643088"/>
            <a:ext cx="6098240" cy="1015663"/>
          </a:xfrm>
          <a:prstGeom prst="rect">
            <a:avLst/>
          </a:prstGeom>
          <a:noFill/>
        </p:spPr>
        <p:txBody>
          <a:bodyPr wrap="square">
            <a:spAutoFit/>
          </a:bodyPr>
          <a:lstStyle/>
          <a:p>
            <a:pPr algn="ctr">
              <a:lnSpc>
                <a:spcPct val="200000"/>
              </a:lnSpc>
            </a:pPr>
            <a:r>
              <a:rPr lang="en-IN" sz="2000" b="1" dirty="0">
                <a:effectLst/>
                <a:latin typeface="Times New Roman" panose="02020603050405020304" pitchFamily="18" charset="0"/>
                <a:ea typeface="Cambria" panose="02040503050406030204" pitchFamily="18" charset="0"/>
                <a:cs typeface="Times New Roman" panose="02020603050405020304" pitchFamily="18" charset="0"/>
              </a:rPr>
              <a:t>Under the Guidance of</a:t>
            </a:r>
            <a:endParaRPr lang="en-IN" sz="1400" dirty="0">
              <a:effectLst/>
              <a:latin typeface="Cambria" panose="02040503050406030204" pitchFamily="18" charset="0"/>
              <a:ea typeface="Times New Roman" panose="02020603050405020304" pitchFamily="18" charset="0"/>
              <a:cs typeface="Times New Roman" panose="02020603050405020304" pitchFamily="18" charset="0"/>
            </a:endParaRPr>
          </a:p>
          <a:p>
            <a:pPr algn="ct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Dr.</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Swarna Priya R.M</a:t>
            </a:r>
            <a:endParaRPr lang="en-IN" sz="14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35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A1E9C4DE-CC86-42F9-9241-FCB5B009A84C}"/>
              </a:ext>
            </a:extLst>
          </p:cNvPr>
          <p:cNvGraphicFramePr>
            <a:graphicFrameLocks noGrp="1"/>
          </p:cNvGraphicFramePr>
          <p:nvPr>
            <p:extLst>
              <p:ext uri="{D42A27DB-BD31-4B8C-83A1-F6EECF244321}">
                <p14:modId xmlns:p14="http://schemas.microsoft.com/office/powerpoint/2010/main" val="753706062"/>
              </p:ext>
            </p:extLst>
          </p:nvPr>
        </p:nvGraphicFramePr>
        <p:xfrm>
          <a:off x="860613" y="937348"/>
          <a:ext cx="7906870" cy="5486400"/>
        </p:xfrm>
        <a:graphic>
          <a:graphicData uri="http://schemas.openxmlformats.org/drawingml/2006/table">
            <a:tbl>
              <a:tblPr firstRow="1" bandRow="1">
                <a:tableStyleId>{5C22544A-7EE6-4342-B048-85BDC9FD1C3A}</a:tableStyleId>
              </a:tblPr>
              <a:tblGrid>
                <a:gridCol w="798673">
                  <a:extLst>
                    <a:ext uri="{9D8B030D-6E8A-4147-A177-3AD203B41FA5}">
                      <a16:colId xmlns:a16="http://schemas.microsoft.com/office/drawing/2014/main" val="2064314285"/>
                    </a:ext>
                  </a:extLst>
                </a:gridCol>
                <a:gridCol w="1791044">
                  <a:extLst>
                    <a:ext uri="{9D8B030D-6E8A-4147-A177-3AD203B41FA5}">
                      <a16:colId xmlns:a16="http://schemas.microsoft.com/office/drawing/2014/main" val="2093982641"/>
                    </a:ext>
                  </a:extLst>
                </a:gridCol>
                <a:gridCol w="2826856">
                  <a:extLst>
                    <a:ext uri="{9D8B030D-6E8A-4147-A177-3AD203B41FA5}">
                      <a16:colId xmlns:a16="http://schemas.microsoft.com/office/drawing/2014/main" val="500527324"/>
                    </a:ext>
                  </a:extLst>
                </a:gridCol>
                <a:gridCol w="2490297">
                  <a:extLst>
                    <a:ext uri="{9D8B030D-6E8A-4147-A177-3AD203B41FA5}">
                      <a16:colId xmlns:a16="http://schemas.microsoft.com/office/drawing/2014/main" val="3190670763"/>
                    </a:ext>
                  </a:extLst>
                </a:gridCol>
              </a:tblGrid>
              <a:tr h="351430">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1759656">
                <a:tc>
                  <a:txBody>
                    <a:bodyPr/>
                    <a:lstStyle/>
                    <a:p>
                      <a:pPr algn="ctr"/>
                      <a:r>
                        <a:rPr lang="en-IN" dirty="0"/>
                        <a:t>5</a:t>
                      </a:r>
                    </a:p>
                  </a:txBody>
                  <a:tcPr/>
                </a:tc>
                <a:tc>
                  <a:txBody>
                    <a:bodyPr/>
                    <a:lstStyle/>
                    <a:p>
                      <a:pPr algn="just"/>
                      <a:r>
                        <a:rPr lang="en-IN" sz="1800" kern="1200" dirty="0">
                          <a:solidFill>
                            <a:schemeClr val="dk1"/>
                          </a:solidFill>
                          <a:effectLst/>
                          <a:latin typeface="+mn-lt"/>
                          <a:ea typeface="+mn-ea"/>
                          <a:cs typeface="+mn-cs"/>
                        </a:rPr>
                        <a:t>Automatic Assessment of Sentence-Level Dysarthria Intelligibility Using BLSTM (2020)</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This paper proposes a machine learning-based method to classify dysarthric speech intelligibility, improving accuracy by roughly 6% compared to traditional methods.</a:t>
                      </a:r>
                    </a:p>
                    <a:p>
                      <a:pPr algn="just"/>
                      <a:endParaRPr lang="en-IN" dirty="0"/>
                    </a:p>
                  </a:txBody>
                  <a:tcPr/>
                </a:tc>
                <a:tc>
                  <a:txBody>
                    <a:bodyPr/>
                    <a:lstStyle/>
                    <a:p>
                      <a:pPr algn="just"/>
                      <a:r>
                        <a:rPr lang="en-IN" sz="1800" kern="1200" dirty="0">
                          <a:solidFill>
                            <a:schemeClr val="dk1"/>
                          </a:solidFill>
                          <a:effectLst/>
                          <a:latin typeface="+mn-lt"/>
                          <a:ea typeface="+mn-ea"/>
                          <a:cs typeface="+mn-cs"/>
                        </a:rPr>
                        <a:t>This paper is hindered by high intra- and inter-speaker variability in dysarthric speech, complicating classification. It requires balanced training data for effective results.</a:t>
                      </a:r>
                      <a:endParaRPr lang="en-IN" dirty="0"/>
                    </a:p>
                  </a:txBody>
                  <a:tcPr/>
                </a:tc>
                <a:extLst>
                  <a:ext uri="{0D108BD9-81ED-4DB2-BD59-A6C34878D82A}">
                    <a16:rowId xmlns:a16="http://schemas.microsoft.com/office/drawing/2014/main" val="365804682"/>
                  </a:ext>
                </a:extLst>
              </a:tr>
              <a:tr h="2057224">
                <a:tc>
                  <a:txBody>
                    <a:bodyPr/>
                    <a:lstStyle/>
                    <a:p>
                      <a:pPr algn="ctr"/>
                      <a:r>
                        <a:rPr lang="en-IN"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Improving Dysarthric Speech Segmentation With Emulated and Synthetic Augmentation (2024)</a:t>
                      </a:r>
                    </a:p>
                  </a:txBody>
                  <a:tcPr/>
                </a:tc>
                <a:tc>
                  <a:txBody>
                    <a:bodyPr/>
                    <a:lstStyle/>
                    <a:p>
                      <a:pPr algn="just"/>
                      <a:r>
                        <a:rPr lang="en-IN" sz="1800" kern="1200" dirty="0">
                          <a:solidFill>
                            <a:schemeClr val="dk1"/>
                          </a:solidFill>
                          <a:effectLst/>
                          <a:latin typeface="+mn-lt"/>
                          <a:ea typeface="+mn-ea"/>
                          <a:cs typeface="+mn-cs"/>
                        </a:rPr>
                        <a:t>This paper demonstrates the effective use of synthetic data augmentation to improve ASR performance on dysarthric speech, achieving a mean correct count accuracy of 94.4%.</a:t>
                      </a:r>
                      <a:endParaRPr lang="en-IN" dirty="0"/>
                    </a:p>
                  </a:txBody>
                  <a:tcPr/>
                </a:tc>
                <a:tc>
                  <a:txBody>
                    <a:bodyPr/>
                    <a:lstStyle/>
                    <a:p>
                      <a:pPr algn="just"/>
                      <a:r>
                        <a:rPr lang="en-IN" sz="1800" kern="1200" dirty="0">
                          <a:solidFill>
                            <a:schemeClr val="dk1"/>
                          </a:solidFill>
                          <a:effectLst/>
                          <a:latin typeface="+mn-lt"/>
                          <a:ea typeface="+mn-ea"/>
                          <a:cs typeface="+mn-cs"/>
                        </a:rPr>
                        <a:t>This paper may introduce biases if synthetic data does not accurately represent real clinical variations. Substantial clinical data is required for fine-tuning models effectively.</a:t>
                      </a:r>
                      <a:endParaRPr lang="en-IN" dirty="0"/>
                    </a:p>
                  </a:txBody>
                  <a:tcPr/>
                </a:tc>
                <a:extLst>
                  <a:ext uri="{0D108BD9-81ED-4DB2-BD59-A6C34878D82A}">
                    <a16:rowId xmlns:a16="http://schemas.microsoft.com/office/drawing/2014/main" val="3312874040"/>
                  </a:ext>
                </a:extLst>
              </a:tr>
            </a:tbl>
          </a:graphicData>
        </a:graphic>
      </p:graphicFrame>
      <p:pic>
        <p:nvPicPr>
          <p:cNvPr id="6" name="Picture 5">
            <a:extLst>
              <a:ext uri="{FF2B5EF4-FFF2-40B4-BE49-F238E27FC236}">
                <a16:creationId xmlns:a16="http://schemas.microsoft.com/office/drawing/2014/main" id="{90868830-17DB-4CEF-8CFD-05F5E7B71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953" y="937347"/>
            <a:ext cx="2672883" cy="5486399"/>
          </a:xfrm>
          <a:prstGeom prst="rect">
            <a:avLst/>
          </a:prstGeom>
        </p:spPr>
      </p:pic>
    </p:spTree>
    <p:extLst>
      <p:ext uri="{BB962C8B-B14F-4D97-AF65-F5344CB8AC3E}">
        <p14:creationId xmlns:p14="http://schemas.microsoft.com/office/powerpoint/2010/main" val="219957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04713EBA-40E4-4054-8638-352946CD012D}"/>
              </a:ext>
            </a:extLst>
          </p:cNvPr>
          <p:cNvGraphicFramePr>
            <a:graphicFrameLocks noGrp="1"/>
          </p:cNvGraphicFramePr>
          <p:nvPr>
            <p:extLst>
              <p:ext uri="{D42A27DB-BD31-4B8C-83A1-F6EECF244321}">
                <p14:modId xmlns:p14="http://schemas.microsoft.com/office/powerpoint/2010/main" val="910918317"/>
              </p:ext>
            </p:extLst>
          </p:nvPr>
        </p:nvGraphicFramePr>
        <p:xfrm>
          <a:off x="860613" y="937348"/>
          <a:ext cx="7906870" cy="4937760"/>
        </p:xfrm>
        <a:graphic>
          <a:graphicData uri="http://schemas.openxmlformats.org/drawingml/2006/table">
            <a:tbl>
              <a:tblPr firstRow="1" bandRow="1">
                <a:tableStyleId>{5C22544A-7EE6-4342-B048-85BDC9FD1C3A}</a:tableStyleId>
              </a:tblPr>
              <a:tblGrid>
                <a:gridCol w="798673">
                  <a:extLst>
                    <a:ext uri="{9D8B030D-6E8A-4147-A177-3AD203B41FA5}">
                      <a16:colId xmlns:a16="http://schemas.microsoft.com/office/drawing/2014/main" val="2064314285"/>
                    </a:ext>
                  </a:extLst>
                </a:gridCol>
                <a:gridCol w="1791044">
                  <a:extLst>
                    <a:ext uri="{9D8B030D-6E8A-4147-A177-3AD203B41FA5}">
                      <a16:colId xmlns:a16="http://schemas.microsoft.com/office/drawing/2014/main" val="2093982641"/>
                    </a:ext>
                  </a:extLst>
                </a:gridCol>
                <a:gridCol w="2826856">
                  <a:extLst>
                    <a:ext uri="{9D8B030D-6E8A-4147-A177-3AD203B41FA5}">
                      <a16:colId xmlns:a16="http://schemas.microsoft.com/office/drawing/2014/main" val="500527324"/>
                    </a:ext>
                  </a:extLst>
                </a:gridCol>
                <a:gridCol w="2490297">
                  <a:extLst>
                    <a:ext uri="{9D8B030D-6E8A-4147-A177-3AD203B41FA5}">
                      <a16:colId xmlns:a16="http://schemas.microsoft.com/office/drawing/2014/main" val="3190670763"/>
                    </a:ext>
                  </a:extLst>
                </a:gridCol>
              </a:tblGrid>
              <a:tr h="351430">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1759656">
                <a:tc>
                  <a:txBody>
                    <a:bodyPr/>
                    <a:lstStyle/>
                    <a:p>
                      <a:pPr algn="ctr"/>
                      <a:r>
                        <a:rPr lang="en-IN" dirty="0"/>
                        <a:t>7</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Classification of Dysarthric Speech According to the Severity of Impairment (2021)</a:t>
                      </a:r>
                    </a:p>
                    <a:p>
                      <a:pPr algn="l"/>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This paper introduces a system where the ResNet50 model achieves 99.36% accuracy in detecting coconut leaf diseases, aiding in boosting production.</a:t>
                      </a:r>
                      <a:endParaRPr lang="en-IN" dirty="0"/>
                    </a:p>
                    <a:p>
                      <a:pPr algn="just"/>
                      <a:endParaRPr lang="en-IN" dirty="0"/>
                    </a:p>
                  </a:txBody>
                  <a:tcPr/>
                </a:tc>
                <a:tc>
                  <a:txBody>
                    <a:bodyPr/>
                    <a:lstStyle/>
                    <a:p>
                      <a:pPr algn="just"/>
                      <a:r>
                        <a:rPr lang="en-IN" sz="1800" kern="1200" dirty="0">
                          <a:solidFill>
                            <a:schemeClr val="dk1"/>
                          </a:solidFill>
                          <a:effectLst/>
                          <a:latin typeface="+mn-lt"/>
                          <a:ea typeface="+mn-ea"/>
                          <a:cs typeface="+mn-cs"/>
                        </a:rPr>
                        <a:t>This paper relies on various feature selection methods, complicating replication in other studies. Additionally, data sparsity can negatively impact performance.</a:t>
                      </a:r>
                      <a:endParaRPr lang="en-IN" dirty="0"/>
                    </a:p>
                  </a:txBody>
                  <a:tcPr/>
                </a:tc>
                <a:extLst>
                  <a:ext uri="{0D108BD9-81ED-4DB2-BD59-A6C34878D82A}">
                    <a16:rowId xmlns:a16="http://schemas.microsoft.com/office/drawing/2014/main" val="365804682"/>
                  </a:ext>
                </a:extLst>
              </a:tr>
              <a:tr h="2057224">
                <a:tc>
                  <a:txBody>
                    <a:bodyPr/>
                    <a:lstStyle/>
                    <a:p>
                      <a:pPr algn="ctr"/>
                      <a:r>
                        <a:rPr lang="en-IN" dirty="0"/>
                        <a:t>8</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Improving Dysarthric Speech Segmentation With Emulated and Synthetic Augmentation (2024)</a:t>
                      </a:r>
                    </a:p>
                  </a:txBody>
                  <a:tcPr/>
                </a:tc>
                <a:tc>
                  <a:txBody>
                    <a:bodyPr/>
                    <a:lstStyle/>
                    <a:p>
                      <a:pPr algn="just"/>
                      <a:r>
                        <a:rPr lang="en-IN" sz="1800" kern="1200" dirty="0">
                          <a:solidFill>
                            <a:schemeClr val="dk1"/>
                          </a:solidFill>
                          <a:effectLst/>
                          <a:latin typeface="+mn-lt"/>
                          <a:ea typeface="+mn-ea"/>
                          <a:cs typeface="+mn-cs"/>
                        </a:rPr>
                        <a:t>This paper is significant for reporting a maximum accuracy of 93.97% for the UA-Speech database using various deep learning techniques and acoustic features.</a:t>
                      </a:r>
                      <a:endParaRPr lang="en-IN" dirty="0"/>
                    </a:p>
                  </a:txBody>
                  <a:tcPr/>
                </a:tc>
                <a:tc>
                  <a:txBody>
                    <a:bodyPr/>
                    <a:lstStyle/>
                    <a:p>
                      <a:pPr algn="just"/>
                      <a:r>
                        <a:rPr lang="en-IN" sz="1800" kern="1200" dirty="0">
                          <a:solidFill>
                            <a:schemeClr val="dk1"/>
                          </a:solidFill>
                          <a:effectLst/>
                          <a:latin typeface="+mn-lt"/>
                          <a:ea typeface="+mn-ea"/>
                          <a:cs typeface="+mn-cs"/>
                        </a:rPr>
                        <a:t>This paper is restricted as results may vary significantly based on the choice of acoustic features and specific datasets used in the study.</a:t>
                      </a:r>
                      <a:endParaRPr lang="en-IN" dirty="0"/>
                    </a:p>
                  </a:txBody>
                  <a:tcPr/>
                </a:tc>
                <a:extLst>
                  <a:ext uri="{0D108BD9-81ED-4DB2-BD59-A6C34878D82A}">
                    <a16:rowId xmlns:a16="http://schemas.microsoft.com/office/drawing/2014/main" val="3312874040"/>
                  </a:ext>
                </a:extLst>
              </a:tr>
            </a:tbl>
          </a:graphicData>
        </a:graphic>
      </p:graphicFrame>
      <p:pic>
        <p:nvPicPr>
          <p:cNvPr id="3" name="Picture 2">
            <a:extLst>
              <a:ext uri="{FF2B5EF4-FFF2-40B4-BE49-F238E27FC236}">
                <a16:creationId xmlns:a16="http://schemas.microsoft.com/office/drawing/2014/main" id="{D76D7ACC-43D9-4A96-A110-D418410DE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953" y="937348"/>
            <a:ext cx="2672883" cy="4983304"/>
          </a:xfrm>
          <a:prstGeom prst="rect">
            <a:avLst/>
          </a:prstGeom>
        </p:spPr>
      </p:pic>
    </p:spTree>
    <p:extLst>
      <p:ext uri="{BB962C8B-B14F-4D97-AF65-F5344CB8AC3E}">
        <p14:creationId xmlns:p14="http://schemas.microsoft.com/office/powerpoint/2010/main" val="131816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04713EBA-40E4-4054-8638-352946CD012D}"/>
              </a:ext>
            </a:extLst>
          </p:cNvPr>
          <p:cNvGraphicFramePr>
            <a:graphicFrameLocks noGrp="1"/>
          </p:cNvGraphicFramePr>
          <p:nvPr>
            <p:extLst>
              <p:ext uri="{D42A27DB-BD31-4B8C-83A1-F6EECF244321}">
                <p14:modId xmlns:p14="http://schemas.microsoft.com/office/powerpoint/2010/main" val="271904230"/>
              </p:ext>
            </p:extLst>
          </p:nvPr>
        </p:nvGraphicFramePr>
        <p:xfrm>
          <a:off x="860613" y="937348"/>
          <a:ext cx="7906870" cy="4937760"/>
        </p:xfrm>
        <a:graphic>
          <a:graphicData uri="http://schemas.openxmlformats.org/drawingml/2006/table">
            <a:tbl>
              <a:tblPr firstRow="1" bandRow="1">
                <a:tableStyleId>{5C22544A-7EE6-4342-B048-85BDC9FD1C3A}</a:tableStyleId>
              </a:tblPr>
              <a:tblGrid>
                <a:gridCol w="798673">
                  <a:extLst>
                    <a:ext uri="{9D8B030D-6E8A-4147-A177-3AD203B41FA5}">
                      <a16:colId xmlns:a16="http://schemas.microsoft.com/office/drawing/2014/main" val="2064314285"/>
                    </a:ext>
                  </a:extLst>
                </a:gridCol>
                <a:gridCol w="1791044">
                  <a:extLst>
                    <a:ext uri="{9D8B030D-6E8A-4147-A177-3AD203B41FA5}">
                      <a16:colId xmlns:a16="http://schemas.microsoft.com/office/drawing/2014/main" val="2093982641"/>
                    </a:ext>
                  </a:extLst>
                </a:gridCol>
                <a:gridCol w="2826856">
                  <a:extLst>
                    <a:ext uri="{9D8B030D-6E8A-4147-A177-3AD203B41FA5}">
                      <a16:colId xmlns:a16="http://schemas.microsoft.com/office/drawing/2014/main" val="500527324"/>
                    </a:ext>
                  </a:extLst>
                </a:gridCol>
                <a:gridCol w="2490297">
                  <a:extLst>
                    <a:ext uri="{9D8B030D-6E8A-4147-A177-3AD203B41FA5}">
                      <a16:colId xmlns:a16="http://schemas.microsoft.com/office/drawing/2014/main" val="3190670763"/>
                    </a:ext>
                  </a:extLst>
                </a:gridCol>
              </a:tblGrid>
              <a:tr h="351430">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1759656">
                <a:tc>
                  <a:txBody>
                    <a:bodyPr/>
                    <a:lstStyle/>
                    <a:p>
                      <a:pPr algn="ctr"/>
                      <a:r>
                        <a:rPr lang="en-US" dirty="0"/>
                        <a:t>9</a:t>
                      </a:r>
                      <a:endParaRPr lang="en-IN" dirty="0"/>
                    </a:p>
                  </a:txBody>
                  <a:tcPr/>
                </a:tc>
                <a:tc>
                  <a:txBody>
                    <a:bodyPr/>
                    <a:lstStyle/>
                    <a:p>
                      <a:r>
                        <a:rPr lang="en-IN" sz="1800" kern="1200" dirty="0">
                          <a:solidFill>
                            <a:schemeClr val="dk1"/>
                          </a:solidFill>
                          <a:effectLst/>
                          <a:latin typeface="+mn-lt"/>
                          <a:ea typeface="+mn-ea"/>
                          <a:cs typeface="+mn-cs"/>
                        </a:rPr>
                        <a:t>The Detection of Dysarthria Severity Levels Using AI Models: A Review (2024)</a:t>
                      </a:r>
                    </a:p>
                    <a:p>
                      <a:r>
                        <a:rPr lang="en-IN" sz="1800" kern="1200" dirty="0">
                          <a:solidFill>
                            <a:schemeClr val="dk1"/>
                          </a:solidFill>
                          <a:effectLst/>
                          <a:latin typeface="+mn-lt"/>
                          <a:ea typeface="+mn-ea"/>
                          <a:cs typeface="+mn-cs"/>
                        </a:rPr>
                        <a:t> </a:t>
                      </a:r>
                    </a:p>
                    <a:p>
                      <a:pPr algn="l"/>
                      <a:endParaRPr lang="en-IN" dirty="0"/>
                    </a:p>
                  </a:txBody>
                  <a:tcPr/>
                </a:tc>
                <a:tc>
                  <a:txBody>
                    <a:bodyPr/>
                    <a:lstStyle/>
                    <a:p>
                      <a:pPr algn="just"/>
                      <a:r>
                        <a:rPr lang="en-IN" sz="1800" kern="1200" dirty="0">
                          <a:solidFill>
                            <a:schemeClr val="dk1"/>
                          </a:solidFill>
                          <a:effectLst/>
                          <a:latin typeface="+mn-lt"/>
                          <a:ea typeface="+mn-ea"/>
                          <a:cs typeface="+mn-cs"/>
                        </a:rPr>
                        <a:t>This paper is valuable for providing a comprehensive review of methodologies for dysarthria classification, highlighting effective features and AI techniques that enhance diagnostic precision.</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This paper is limited by its lack of original experimental data and may not provide new insights into practical applications.</a:t>
                      </a:r>
                    </a:p>
                    <a:p>
                      <a:endParaRPr lang="en-IN" dirty="0"/>
                    </a:p>
                  </a:txBody>
                  <a:tcPr/>
                </a:tc>
                <a:extLst>
                  <a:ext uri="{0D108BD9-81ED-4DB2-BD59-A6C34878D82A}">
                    <a16:rowId xmlns:a16="http://schemas.microsoft.com/office/drawing/2014/main" val="365804682"/>
                  </a:ext>
                </a:extLst>
              </a:tr>
              <a:tr h="1898049">
                <a:tc>
                  <a:txBody>
                    <a:bodyPr/>
                    <a:lstStyle/>
                    <a:p>
                      <a:pPr algn="ctr"/>
                      <a:r>
                        <a:rPr lang="en-US" dirty="0"/>
                        <a:t>1</a:t>
                      </a:r>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Automatic Assessment of Dysarthria Severity Level Using Audio Descriptors (2017)</a:t>
                      </a:r>
                    </a:p>
                  </a:txBody>
                  <a:tcPr/>
                </a:tc>
                <a:tc>
                  <a:txBody>
                    <a:bodyPr/>
                    <a:lstStyle/>
                    <a:p>
                      <a:pPr algn="just"/>
                      <a:r>
                        <a:rPr lang="en-IN" sz="1800" kern="1200" dirty="0">
                          <a:solidFill>
                            <a:schemeClr val="dk1"/>
                          </a:solidFill>
                          <a:effectLst/>
                          <a:latin typeface="+mn-lt"/>
                          <a:ea typeface="+mn-ea"/>
                          <a:cs typeface="+mn-cs"/>
                        </a:rPr>
                        <a:t>This paper is recognized for utilizing audio descriptors for automatic assessment, achieving an impressive accuracy of 98.7% with the TORGO database.</a:t>
                      </a:r>
                      <a:endParaRPr lang="en-IN" dirty="0"/>
                    </a:p>
                  </a:txBody>
                  <a:tcPr/>
                </a:tc>
                <a:tc>
                  <a:txBody>
                    <a:bodyPr/>
                    <a:lstStyle/>
                    <a:p>
                      <a:pPr algn="just"/>
                      <a:r>
                        <a:rPr lang="en-IN" sz="1800" kern="1200" dirty="0">
                          <a:solidFill>
                            <a:schemeClr val="dk1"/>
                          </a:solidFill>
                          <a:effectLst/>
                          <a:latin typeface="+mn-lt"/>
                          <a:ea typeface="+mn-ea"/>
                          <a:cs typeface="+mn-cs"/>
                        </a:rPr>
                        <a:t>This paper is constrained by its performance reliance on the quality of audio descriptors, which may not generalize well across different speech corpora</a:t>
                      </a:r>
                      <a:endParaRPr lang="en-IN" dirty="0"/>
                    </a:p>
                  </a:txBody>
                  <a:tcPr/>
                </a:tc>
                <a:extLst>
                  <a:ext uri="{0D108BD9-81ED-4DB2-BD59-A6C34878D82A}">
                    <a16:rowId xmlns:a16="http://schemas.microsoft.com/office/drawing/2014/main" val="3312874040"/>
                  </a:ext>
                </a:extLst>
              </a:tr>
            </a:tbl>
          </a:graphicData>
        </a:graphic>
      </p:graphicFrame>
      <p:pic>
        <p:nvPicPr>
          <p:cNvPr id="3" name="Picture 2">
            <a:extLst>
              <a:ext uri="{FF2B5EF4-FFF2-40B4-BE49-F238E27FC236}">
                <a16:creationId xmlns:a16="http://schemas.microsoft.com/office/drawing/2014/main" id="{D76D7ACC-43D9-4A96-A110-D418410DE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1953" y="937348"/>
            <a:ext cx="2672883" cy="4983304"/>
          </a:xfrm>
          <a:prstGeom prst="rect">
            <a:avLst/>
          </a:prstGeom>
        </p:spPr>
      </p:pic>
    </p:spTree>
    <p:extLst>
      <p:ext uri="{BB962C8B-B14F-4D97-AF65-F5344CB8AC3E}">
        <p14:creationId xmlns:p14="http://schemas.microsoft.com/office/powerpoint/2010/main" val="1148107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A699E-AC6D-4B2A-B1F5-6549A9BA6E3C}"/>
              </a:ext>
            </a:extLst>
          </p:cNvPr>
          <p:cNvSpPr txBox="1"/>
          <p:nvPr/>
        </p:nvSpPr>
        <p:spPr>
          <a:xfrm>
            <a:off x="695886" y="286004"/>
            <a:ext cx="6098240" cy="458074"/>
          </a:xfrm>
          <a:prstGeom prst="rect">
            <a:avLst/>
          </a:prstGeom>
          <a:noFill/>
        </p:spPr>
        <p:txBody>
          <a:bodyPr wrap="square">
            <a:spAutoFit/>
          </a:bodyPr>
          <a:lstStyle/>
          <a:p>
            <a:pPr algn="just">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PROJECT PLAN:</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5E7A2B-AAA2-4876-9FA7-5C3202B4C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62" y="797778"/>
            <a:ext cx="11283085" cy="5728961"/>
          </a:xfrm>
          <a:prstGeom prst="rect">
            <a:avLst/>
          </a:prstGeom>
        </p:spPr>
      </p:pic>
    </p:spTree>
    <p:extLst>
      <p:ext uri="{BB962C8B-B14F-4D97-AF65-F5344CB8AC3E}">
        <p14:creationId xmlns:p14="http://schemas.microsoft.com/office/powerpoint/2010/main" val="1493538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1A874-FBCB-482C-9383-B05E22EB39C4}"/>
              </a:ext>
            </a:extLst>
          </p:cNvPr>
          <p:cNvSpPr txBox="1"/>
          <p:nvPr/>
        </p:nvSpPr>
        <p:spPr>
          <a:xfrm>
            <a:off x="664505" y="308857"/>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SYSTEM ARCHITECTURE:</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168278F-7C9D-470E-B65F-3B1D675CEFC5}"/>
              </a:ext>
            </a:extLst>
          </p:cNvPr>
          <p:cNvSpPr/>
          <p:nvPr/>
        </p:nvSpPr>
        <p:spPr>
          <a:xfrm>
            <a:off x="100564" y="2936080"/>
            <a:ext cx="1414462" cy="985837"/>
          </a:xfrm>
          <a:prstGeom prst="rect">
            <a:avLst/>
          </a:prstGeom>
          <a:solidFill>
            <a:srgbClr val="92D050"/>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Input audio dataset </a:t>
            </a:r>
            <a:endParaRPr lang="en-IN" b="1" dirty="0">
              <a:solidFill>
                <a:schemeClr val="tx1"/>
              </a:solidFill>
            </a:endParaRPr>
          </a:p>
        </p:txBody>
      </p:sp>
      <p:sp>
        <p:nvSpPr>
          <p:cNvPr id="5" name="Rectangle 4">
            <a:extLst>
              <a:ext uri="{FF2B5EF4-FFF2-40B4-BE49-F238E27FC236}">
                <a16:creationId xmlns:a16="http://schemas.microsoft.com/office/drawing/2014/main" id="{B5A314AA-540F-4AD4-AFD1-7B73DB5310C6}"/>
              </a:ext>
            </a:extLst>
          </p:cNvPr>
          <p:cNvSpPr/>
          <p:nvPr/>
        </p:nvSpPr>
        <p:spPr>
          <a:xfrm rot="16200000">
            <a:off x="299973" y="3278529"/>
            <a:ext cx="4121944" cy="328617"/>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Data Preprocessing</a:t>
            </a:r>
            <a:endParaRPr lang="en-IN" b="1" dirty="0">
              <a:solidFill>
                <a:sysClr val="windowText" lastClr="000000"/>
              </a:solidFill>
            </a:endParaRPr>
          </a:p>
        </p:txBody>
      </p:sp>
      <p:sp>
        <p:nvSpPr>
          <p:cNvPr id="6" name="Cube 5">
            <a:extLst>
              <a:ext uri="{FF2B5EF4-FFF2-40B4-BE49-F238E27FC236}">
                <a16:creationId xmlns:a16="http://schemas.microsoft.com/office/drawing/2014/main" id="{DB869571-A53E-4A9C-A7C4-008B002E5AB3}"/>
              </a:ext>
            </a:extLst>
          </p:cNvPr>
          <p:cNvSpPr/>
          <p:nvPr/>
        </p:nvSpPr>
        <p:spPr>
          <a:xfrm>
            <a:off x="2933094" y="2414133"/>
            <a:ext cx="1693071" cy="1673427"/>
          </a:xfrm>
          <a:prstGeom prst="cub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DSFM</a:t>
            </a:r>
            <a:endParaRPr lang="en-IN" b="1" dirty="0">
              <a:solidFill>
                <a:sysClr val="windowText" lastClr="000000"/>
              </a:solidFill>
            </a:endParaRPr>
          </a:p>
        </p:txBody>
      </p:sp>
      <p:sp>
        <p:nvSpPr>
          <p:cNvPr id="7" name="Rectangle 6">
            <a:extLst>
              <a:ext uri="{FF2B5EF4-FFF2-40B4-BE49-F238E27FC236}">
                <a16:creationId xmlns:a16="http://schemas.microsoft.com/office/drawing/2014/main" id="{E47FCDC5-C4C6-4FA8-9362-FFCA179CF808}"/>
              </a:ext>
            </a:extLst>
          </p:cNvPr>
          <p:cNvSpPr/>
          <p:nvPr/>
        </p:nvSpPr>
        <p:spPr>
          <a:xfrm rot="16200000">
            <a:off x="3885615" y="1384540"/>
            <a:ext cx="2753917" cy="328618"/>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Model 1: VGGISH</a:t>
            </a:r>
            <a:endParaRPr lang="en-IN" b="1" dirty="0">
              <a:solidFill>
                <a:sysClr val="windowText" lastClr="000000"/>
              </a:solidFill>
            </a:endParaRPr>
          </a:p>
        </p:txBody>
      </p:sp>
      <p:sp>
        <p:nvSpPr>
          <p:cNvPr id="8" name="Rectangle 7">
            <a:extLst>
              <a:ext uri="{FF2B5EF4-FFF2-40B4-BE49-F238E27FC236}">
                <a16:creationId xmlns:a16="http://schemas.microsoft.com/office/drawing/2014/main" id="{BC93CAF8-CB82-4C48-BF2B-9C6C692A2360}"/>
              </a:ext>
            </a:extLst>
          </p:cNvPr>
          <p:cNvSpPr/>
          <p:nvPr/>
        </p:nvSpPr>
        <p:spPr>
          <a:xfrm rot="16200000">
            <a:off x="3885616" y="4664080"/>
            <a:ext cx="2753917" cy="328618"/>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Model 2: YARMNET</a:t>
            </a:r>
            <a:endParaRPr lang="en-IN" b="1" dirty="0">
              <a:solidFill>
                <a:sysClr val="windowText" lastClr="000000"/>
              </a:solidFill>
            </a:endParaRPr>
          </a:p>
        </p:txBody>
      </p:sp>
      <p:sp>
        <p:nvSpPr>
          <p:cNvPr id="9" name="Rectangle 8">
            <a:extLst>
              <a:ext uri="{FF2B5EF4-FFF2-40B4-BE49-F238E27FC236}">
                <a16:creationId xmlns:a16="http://schemas.microsoft.com/office/drawing/2014/main" id="{1E8EAAC3-69F8-487A-AADF-2628BC10944A}"/>
              </a:ext>
            </a:extLst>
          </p:cNvPr>
          <p:cNvSpPr/>
          <p:nvPr/>
        </p:nvSpPr>
        <p:spPr>
          <a:xfrm rot="16200000">
            <a:off x="5210179" y="1384539"/>
            <a:ext cx="2100264" cy="328619"/>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Feature Extraction</a:t>
            </a:r>
          </a:p>
        </p:txBody>
      </p:sp>
      <p:sp>
        <p:nvSpPr>
          <p:cNvPr id="10" name="Rectangle 9">
            <a:extLst>
              <a:ext uri="{FF2B5EF4-FFF2-40B4-BE49-F238E27FC236}">
                <a16:creationId xmlns:a16="http://schemas.microsoft.com/office/drawing/2014/main" id="{4BE7D25A-746C-4B27-83B1-8F4C4ECE09E9}"/>
              </a:ext>
            </a:extLst>
          </p:cNvPr>
          <p:cNvSpPr/>
          <p:nvPr/>
        </p:nvSpPr>
        <p:spPr>
          <a:xfrm rot="16200000">
            <a:off x="5287663" y="4664079"/>
            <a:ext cx="2100264" cy="328619"/>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Feature Extraction</a:t>
            </a:r>
          </a:p>
        </p:txBody>
      </p:sp>
      <p:sp>
        <p:nvSpPr>
          <p:cNvPr id="11" name="Rectangle 10">
            <a:extLst>
              <a:ext uri="{FF2B5EF4-FFF2-40B4-BE49-F238E27FC236}">
                <a16:creationId xmlns:a16="http://schemas.microsoft.com/office/drawing/2014/main" id="{EE4632F0-6376-45BF-8D22-205A2ACDA221}"/>
              </a:ext>
            </a:extLst>
          </p:cNvPr>
          <p:cNvSpPr/>
          <p:nvPr/>
        </p:nvSpPr>
        <p:spPr>
          <a:xfrm rot="16200000">
            <a:off x="5778387" y="3056173"/>
            <a:ext cx="3295056" cy="650092"/>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Feature Combination  (Concatenation of Features)</a:t>
            </a:r>
            <a:endParaRPr lang="en-IN" b="1" dirty="0">
              <a:solidFill>
                <a:sysClr val="windowText" lastClr="000000"/>
              </a:solidFill>
            </a:endParaRPr>
          </a:p>
        </p:txBody>
      </p:sp>
      <p:sp>
        <p:nvSpPr>
          <p:cNvPr id="12" name="Cube 11">
            <a:extLst>
              <a:ext uri="{FF2B5EF4-FFF2-40B4-BE49-F238E27FC236}">
                <a16:creationId xmlns:a16="http://schemas.microsoft.com/office/drawing/2014/main" id="{81C95F03-1EC0-4F5C-B256-217EC20B6E61}"/>
              </a:ext>
            </a:extLst>
          </p:cNvPr>
          <p:cNvSpPr/>
          <p:nvPr/>
        </p:nvSpPr>
        <p:spPr>
          <a:xfrm>
            <a:off x="8446259" y="2441984"/>
            <a:ext cx="1759753" cy="1493044"/>
          </a:xfrm>
          <a:prstGeom prst="cube">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ysClr val="windowText" lastClr="000000"/>
                </a:solidFill>
              </a:rPr>
              <a:t>DSFM classifier        </a:t>
            </a:r>
          </a:p>
        </p:txBody>
      </p:sp>
      <p:sp>
        <p:nvSpPr>
          <p:cNvPr id="13" name="Rectangle 12">
            <a:extLst>
              <a:ext uri="{FF2B5EF4-FFF2-40B4-BE49-F238E27FC236}">
                <a16:creationId xmlns:a16="http://schemas.microsoft.com/office/drawing/2014/main" id="{A1E292E5-3313-457A-A9D1-DCA4FC4E1197}"/>
              </a:ext>
            </a:extLst>
          </p:cNvPr>
          <p:cNvSpPr/>
          <p:nvPr/>
        </p:nvSpPr>
        <p:spPr>
          <a:xfrm rot="16200000">
            <a:off x="10624115" y="2220859"/>
            <a:ext cx="1442890" cy="873923"/>
          </a:xfrm>
          <a:prstGeom prst="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MALE DYSARTHRIA</a:t>
            </a:r>
          </a:p>
          <a:p>
            <a:pPr algn="ctr"/>
            <a:endParaRPr lang="en-IN" b="1" dirty="0">
              <a:solidFill>
                <a:sysClr val="windowText" lastClr="000000"/>
              </a:solidFill>
            </a:endParaRPr>
          </a:p>
        </p:txBody>
      </p:sp>
      <p:sp>
        <p:nvSpPr>
          <p:cNvPr id="14" name="Rectangle 13">
            <a:extLst>
              <a:ext uri="{FF2B5EF4-FFF2-40B4-BE49-F238E27FC236}">
                <a16:creationId xmlns:a16="http://schemas.microsoft.com/office/drawing/2014/main" id="{147645BE-4D06-4E80-9994-1540BB2F1852}"/>
              </a:ext>
            </a:extLst>
          </p:cNvPr>
          <p:cNvSpPr/>
          <p:nvPr/>
        </p:nvSpPr>
        <p:spPr>
          <a:xfrm rot="16200000">
            <a:off x="10756559" y="3766795"/>
            <a:ext cx="1249262" cy="873923"/>
          </a:xfrm>
          <a:prstGeom prst="rect">
            <a:avLst/>
          </a:prstGeom>
          <a:solidFill>
            <a:schemeClr val="accent6">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FEMALE  CONTROL</a:t>
            </a:r>
          </a:p>
        </p:txBody>
      </p:sp>
      <p:sp>
        <p:nvSpPr>
          <p:cNvPr id="15" name="Rectangle 14">
            <a:extLst>
              <a:ext uri="{FF2B5EF4-FFF2-40B4-BE49-F238E27FC236}">
                <a16:creationId xmlns:a16="http://schemas.microsoft.com/office/drawing/2014/main" id="{8A7A48A5-4E6C-432B-B578-7A5AE1EDC391}"/>
              </a:ext>
            </a:extLst>
          </p:cNvPr>
          <p:cNvSpPr/>
          <p:nvPr/>
        </p:nvSpPr>
        <p:spPr>
          <a:xfrm rot="16200000">
            <a:off x="10563990" y="5441559"/>
            <a:ext cx="1648980" cy="873924"/>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FEMALE DYSARTHRIA.</a:t>
            </a:r>
          </a:p>
        </p:txBody>
      </p:sp>
      <p:sp>
        <p:nvSpPr>
          <p:cNvPr id="17" name="Rectangle 16">
            <a:extLst>
              <a:ext uri="{FF2B5EF4-FFF2-40B4-BE49-F238E27FC236}">
                <a16:creationId xmlns:a16="http://schemas.microsoft.com/office/drawing/2014/main" id="{99671C96-7ECC-4B55-835C-4CF4CDFEA6FB}"/>
              </a:ext>
            </a:extLst>
          </p:cNvPr>
          <p:cNvSpPr/>
          <p:nvPr/>
        </p:nvSpPr>
        <p:spPr>
          <a:xfrm rot="16200000">
            <a:off x="10756560" y="243477"/>
            <a:ext cx="1249262" cy="873925"/>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rPr>
              <a:t>MALE </a:t>
            </a:r>
            <a:r>
              <a:rPr lang="en-IN" b="1" dirty="0">
                <a:solidFill>
                  <a:schemeClr val="tx1"/>
                </a:solidFill>
              </a:rPr>
              <a:t>CONTROL</a:t>
            </a:r>
          </a:p>
          <a:p>
            <a:pPr algn="ctr"/>
            <a:endParaRPr lang="en-IN" b="1" dirty="0">
              <a:solidFill>
                <a:sysClr val="windowText" lastClr="000000"/>
              </a:solidFill>
            </a:endParaRPr>
          </a:p>
        </p:txBody>
      </p:sp>
      <p:cxnSp>
        <p:nvCxnSpPr>
          <p:cNvPr id="18" name="Straight Arrow Connector 17">
            <a:extLst>
              <a:ext uri="{FF2B5EF4-FFF2-40B4-BE49-F238E27FC236}">
                <a16:creationId xmlns:a16="http://schemas.microsoft.com/office/drawing/2014/main" id="{7838C23D-917A-426D-BD3C-69DFB4349DD1}"/>
              </a:ext>
            </a:extLst>
          </p:cNvPr>
          <p:cNvCxnSpPr>
            <a:stCxn id="4" idx="3"/>
            <a:endCxn id="5" idx="0"/>
          </p:cNvCxnSpPr>
          <p:nvPr/>
        </p:nvCxnSpPr>
        <p:spPr>
          <a:xfrm>
            <a:off x="1515026" y="3428999"/>
            <a:ext cx="681611" cy="138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1DA9CD-1B67-42CB-B125-EBA3D5D29DA7}"/>
              </a:ext>
            </a:extLst>
          </p:cNvPr>
          <p:cNvCxnSpPr>
            <a:stCxn id="5" idx="2"/>
            <a:endCxn id="6" idx="2"/>
          </p:cNvCxnSpPr>
          <p:nvPr/>
        </p:nvCxnSpPr>
        <p:spPr>
          <a:xfrm>
            <a:off x="2525254" y="3442838"/>
            <a:ext cx="407840" cy="17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87E03B-E6AC-4B97-8647-57608AD07CA2}"/>
              </a:ext>
            </a:extLst>
          </p:cNvPr>
          <p:cNvCxnSpPr>
            <a:stCxn id="6" idx="5"/>
            <a:endCxn id="7" idx="0"/>
          </p:cNvCxnSpPr>
          <p:nvPr/>
        </p:nvCxnSpPr>
        <p:spPr>
          <a:xfrm flipV="1">
            <a:off x="4626165" y="1548849"/>
            <a:ext cx="472100" cy="14928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7B5AC6-F320-46C5-BEAA-E3D9735CE457}"/>
              </a:ext>
            </a:extLst>
          </p:cNvPr>
          <p:cNvCxnSpPr>
            <a:cxnSpLocks/>
            <a:stCxn id="6" idx="5"/>
            <a:endCxn id="8" idx="0"/>
          </p:cNvCxnSpPr>
          <p:nvPr/>
        </p:nvCxnSpPr>
        <p:spPr>
          <a:xfrm>
            <a:off x="4626165" y="3041668"/>
            <a:ext cx="472101" cy="17867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9E620B9-FC72-4C4A-8F9B-9AA4B2E7B8FD}"/>
              </a:ext>
            </a:extLst>
          </p:cNvPr>
          <p:cNvCxnSpPr>
            <a:stCxn id="7" idx="2"/>
            <a:endCxn id="9" idx="0"/>
          </p:cNvCxnSpPr>
          <p:nvPr/>
        </p:nvCxnSpPr>
        <p:spPr>
          <a:xfrm>
            <a:off x="5426883" y="1548849"/>
            <a:ext cx="66911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565755C-AB4E-4F31-BCBC-3B98B42F4E55}"/>
              </a:ext>
            </a:extLst>
          </p:cNvPr>
          <p:cNvCxnSpPr>
            <a:stCxn id="8" idx="2"/>
            <a:endCxn id="10" idx="0"/>
          </p:cNvCxnSpPr>
          <p:nvPr/>
        </p:nvCxnSpPr>
        <p:spPr>
          <a:xfrm>
            <a:off x="5426884" y="4828389"/>
            <a:ext cx="7466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EC5607-B833-498F-A279-06C2A134FC64}"/>
              </a:ext>
            </a:extLst>
          </p:cNvPr>
          <p:cNvCxnSpPr>
            <a:stCxn id="9" idx="2"/>
            <a:endCxn id="11" idx="0"/>
          </p:cNvCxnSpPr>
          <p:nvPr/>
        </p:nvCxnSpPr>
        <p:spPr>
          <a:xfrm>
            <a:off x="6424621" y="1548849"/>
            <a:ext cx="676248" cy="18323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BBB1A09-627C-4111-A52C-C3FEC632BC11}"/>
              </a:ext>
            </a:extLst>
          </p:cNvPr>
          <p:cNvCxnSpPr>
            <a:stCxn id="10" idx="2"/>
            <a:endCxn id="11" idx="0"/>
          </p:cNvCxnSpPr>
          <p:nvPr/>
        </p:nvCxnSpPr>
        <p:spPr>
          <a:xfrm flipV="1">
            <a:off x="6502105" y="3381219"/>
            <a:ext cx="598764" cy="1447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84DD43-C56D-470C-A94C-C9E217618150}"/>
              </a:ext>
            </a:extLst>
          </p:cNvPr>
          <p:cNvCxnSpPr>
            <a:stCxn id="11" idx="2"/>
            <a:endCxn id="12" idx="2"/>
          </p:cNvCxnSpPr>
          <p:nvPr/>
        </p:nvCxnSpPr>
        <p:spPr>
          <a:xfrm flipV="1">
            <a:off x="7750961" y="3375137"/>
            <a:ext cx="695298" cy="60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8ABE6F3-C493-4AD0-A131-1C8A62BD8566}"/>
              </a:ext>
            </a:extLst>
          </p:cNvPr>
          <p:cNvCxnSpPr>
            <a:stCxn id="12" idx="5"/>
            <a:endCxn id="17" idx="0"/>
          </p:cNvCxnSpPr>
          <p:nvPr/>
        </p:nvCxnSpPr>
        <p:spPr>
          <a:xfrm flipV="1">
            <a:off x="10206012" y="680440"/>
            <a:ext cx="738217" cy="2321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12D9A2-7F69-4B24-BB5A-D9295A8083E4}"/>
              </a:ext>
            </a:extLst>
          </p:cNvPr>
          <p:cNvCxnSpPr>
            <a:cxnSpLocks/>
            <a:stCxn id="12" idx="5"/>
            <a:endCxn id="13" idx="0"/>
          </p:cNvCxnSpPr>
          <p:nvPr/>
        </p:nvCxnSpPr>
        <p:spPr>
          <a:xfrm flipV="1">
            <a:off x="10206012" y="2657821"/>
            <a:ext cx="702587" cy="3440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E93FE9-6104-4B91-91BE-41789BC09384}"/>
              </a:ext>
            </a:extLst>
          </p:cNvPr>
          <p:cNvCxnSpPr>
            <a:stCxn id="12" idx="5"/>
            <a:endCxn id="14" idx="0"/>
          </p:cNvCxnSpPr>
          <p:nvPr/>
        </p:nvCxnSpPr>
        <p:spPr>
          <a:xfrm>
            <a:off x="10206012" y="3001876"/>
            <a:ext cx="738217" cy="1201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B7E155-ABA3-4860-B672-BB226D959E9E}"/>
              </a:ext>
            </a:extLst>
          </p:cNvPr>
          <p:cNvCxnSpPr>
            <a:cxnSpLocks/>
            <a:stCxn id="12" idx="5"/>
            <a:endCxn id="15" idx="0"/>
          </p:cNvCxnSpPr>
          <p:nvPr/>
        </p:nvCxnSpPr>
        <p:spPr>
          <a:xfrm>
            <a:off x="10206012" y="3001876"/>
            <a:ext cx="745506" cy="28766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73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8AA84-CE6F-4BA9-B9A1-B2C04EE8F608}"/>
              </a:ext>
            </a:extLst>
          </p:cNvPr>
          <p:cNvSpPr txBox="1"/>
          <p:nvPr/>
        </p:nvSpPr>
        <p:spPr>
          <a:xfrm>
            <a:off x="748145" y="567759"/>
            <a:ext cx="6096000" cy="458074"/>
          </a:xfrm>
          <a:prstGeom prst="rect">
            <a:avLst/>
          </a:prstGeom>
          <a:noFill/>
        </p:spPr>
        <p:txBody>
          <a:bodyPr wrap="square">
            <a:spAutoFit/>
          </a:bodyPr>
          <a:lstStyle/>
          <a:p>
            <a:pPr algn="just">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2" descr="907 Methodology Research Stock Photos - Free &amp; Royalty-Free ...">
            <a:extLst>
              <a:ext uri="{FF2B5EF4-FFF2-40B4-BE49-F238E27FC236}">
                <a16:creationId xmlns:a16="http://schemas.microsoft.com/office/drawing/2014/main" id="{D1B665BA-4343-4DB2-844C-DADA1786F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23955"/>
            <a:ext cx="5472546" cy="424731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858A149-F53E-4B2F-BBFF-A177B4BB677E}"/>
              </a:ext>
            </a:extLst>
          </p:cNvPr>
          <p:cNvSpPr>
            <a:spLocks noChangeArrowheads="1"/>
          </p:cNvSpPr>
          <p:nvPr/>
        </p:nvSpPr>
        <p:spPr bwMode="auto">
          <a:xfrm>
            <a:off x="748145" y="1305341"/>
            <a:ext cx="498030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Speech samples labeled into four classes (male dysarthria, female dysarthria, male control, female control) with diverse age, gender, and speech characteristics.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MFCCs and Spectrograms, apply time-stretching and pitch-shifting for augmentation, and normalize features for faster training convergence.</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Architecture: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VGGish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YAMNet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feature extraction, combined in a Deep Stacking Fusion Model (DSFM) with a Dense Neural Network for hierarchical representation learning.</a:t>
            </a:r>
          </a:p>
        </p:txBody>
      </p:sp>
    </p:spTree>
    <p:extLst>
      <p:ext uri="{BB962C8B-B14F-4D97-AF65-F5344CB8AC3E}">
        <p14:creationId xmlns:p14="http://schemas.microsoft.com/office/powerpoint/2010/main" val="82103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7E5A9B-C2D8-4F6E-B06E-EA63EEDECE04}"/>
              </a:ext>
            </a:extLst>
          </p:cNvPr>
          <p:cNvSpPr txBox="1"/>
          <p:nvPr/>
        </p:nvSpPr>
        <p:spPr>
          <a:xfrm>
            <a:off x="819046" y="1305341"/>
            <a:ext cx="6133083" cy="4247317"/>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b="1"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AdamW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optimizer with weight decay, Categorical Cross-Entropy loss, and Early Stopping to prevent overfitting.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 performance with Accuracy, Precision, Recall, F1-Score, Confusion Matrix, and ROC Curve.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and normalize features from new audio samples for classification into predicted labels.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the model in real-time systems for automated dysarthria diagnosis, aiding clinicians in efficient monitoring and diagnosis. </a:t>
            </a:r>
          </a:p>
          <a:p>
            <a:pPr algn="just"/>
            <a:endParaRPr lang="en-US" dirty="0">
              <a:latin typeface="Times New Roman" panose="02020603050405020304" pitchFamily="18" charset="0"/>
              <a:cs typeface="Times New Roman" panose="02020603050405020304" pitchFamily="18" charset="0"/>
            </a:endParaRPr>
          </a:p>
        </p:txBody>
      </p:sp>
      <p:pic>
        <p:nvPicPr>
          <p:cNvPr id="1026" name="Picture 2" descr="907 Methodology Research Stock Photos - Free &amp; Royalty-Free ...">
            <a:extLst>
              <a:ext uri="{FF2B5EF4-FFF2-40B4-BE49-F238E27FC236}">
                <a16:creationId xmlns:a16="http://schemas.microsoft.com/office/drawing/2014/main" id="{129DC981-DFC3-40A9-B6A4-7B451CB12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490" y="1305341"/>
            <a:ext cx="4793674" cy="424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08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2CDFAA-B34C-4C82-8F74-BFCF247B102B}"/>
              </a:ext>
            </a:extLst>
          </p:cNvPr>
          <p:cNvSpPr txBox="1"/>
          <p:nvPr/>
        </p:nvSpPr>
        <p:spPr>
          <a:xfrm>
            <a:off x="978274" y="564499"/>
            <a:ext cx="6098240" cy="458074"/>
          </a:xfrm>
          <a:prstGeom prst="rect">
            <a:avLst/>
          </a:prstGeom>
          <a:noFill/>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UML DIAGRAMS: </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B7B4C5-CC89-4E91-A056-8B0769E489B3}"/>
              </a:ext>
            </a:extLst>
          </p:cNvPr>
          <p:cNvSpPr txBox="1"/>
          <p:nvPr/>
        </p:nvSpPr>
        <p:spPr>
          <a:xfrm>
            <a:off x="3250826" y="1170857"/>
            <a:ext cx="2665879" cy="458074"/>
          </a:xfrm>
          <a:prstGeom prst="rect">
            <a:avLst/>
          </a:prstGeom>
          <a:noFill/>
        </p:spPr>
        <p:txBody>
          <a:bodyPr wrap="square">
            <a:spAutoFit/>
          </a:bodyPr>
          <a:lstStyle/>
          <a:p>
            <a:pPr algn="just">
              <a:lnSpc>
                <a:spcPct val="150000"/>
              </a:lnSpc>
            </a:pPr>
            <a:r>
              <a:rPr lang="en-US" b="1" dirty="0" err="1">
                <a:latin typeface="Times New Roman" panose="02020603050405020304" pitchFamily="18" charset="0"/>
                <a:ea typeface="Times New Roman" panose="02020603050405020304" pitchFamily="18" charset="0"/>
                <a:cs typeface="Times New Roman" panose="02020603050405020304" pitchFamily="18" charset="0"/>
              </a:rPr>
              <a:t>Usecase</a:t>
            </a:r>
            <a:r>
              <a:rPr lang="en-US" b="1" dirty="0">
                <a:latin typeface="Times New Roman" panose="02020603050405020304" pitchFamily="18" charset="0"/>
                <a:ea typeface="Times New Roman" panose="02020603050405020304" pitchFamily="18" charset="0"/>
                <a:cs typeface="Times New Roman" panose="02020603050405020304" pitchFamily="18" charset="0"/>
              </a:rPr>
              <a:t>  Diagrams </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0DA1225-069D-4E4D-97DA-01F6490D93D5}"/>
              </a:ext>
            </a:extLst>
          </p:cNvPr>
          <p:cNvSpPr txBox="1"/>
          <p:nvPr/>
        </p:nvSpPr>
        <p:spPr>
          <a:xfrm>
            <a:off x="7582461" y="1194149"/>
            <a:ext cx="2466414" cy="458074"/>
          </a:xfrm>
          <a:prstGeom prst="rect">
            <a:avLst/>
          </a:prstGeom>
          <a:noFill/>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cs typeface="Times New Roman" panose="02020603050405020304" pitchFamily="18" charset="0"/>
              </a:rPr>
              <a:t>CLASS DIAGRAMS </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B4F8EBD-691F-438F-9463-C7D62B02DE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3378" y="1650823"/>
            <a:ext cx="4203327" cy="4440695"/>
          </a:xfrm>
          <a:prstGeom prst="rect">
            <a:avLst/>
          </a:prstGeom>
          <a:noFill/>
          <a:ln>
            <a:noFill/>
          </a:ln>
        </p:spPr>
      </p:pic>
      <p:pic>
        <p:nvPicPr>
          <p:cNvPr id="9" name="Picture 8">
            <a:extLst>
              <a:ext uri="{FF2B5EF4-FFF2-40B4-BE49-F238E27FC236}">
                <a16:creationId xmlns:a16="http://schemas.microsoft.com/office/drawing/2014/main" id="{C91C48FC-3EA9-4478-BBC3-75A34F4410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15225" y="1650823"/>
            <a:ext cx="2533650" cy="4182393"/>
          </a:xfrm>
          <a:prstGeom prst="rect">
            <a:avLst/>
          </a:prstGeom>
          <a:noFill/>
          <a:ln>
            <a:noFill/>
          </a:ln>
        </p:spPr>
      </p:pic>
    </p:spTree>
    <p:extLst>
      <p:ext uri="{BB962C8B-B14F-4D97-AF65-F5344CB8AC3E}">
        <p14:creationId xmlns:p14="http://schemas.microsoft.com/office/powerpoint/2010/main" val="206387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9CEE7A-F379-496E-8B96-01AE0D897EB3}"/>
              </a:ext>
            </a:extLst>
          </p:cNvPr>
          <p:cNvSpPr>
            <a:spLocks noChangeArrowheads="1"/>
          </p:cNvSpPr>
          <p:nvPr/>
        </p:nvSpPr>
        <p:spPr bwMode="auto">
          <a:xfrm>
            <a:off x="1266392" y="529824"/>
            <a:ext cx="31351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rPr>
              <a:t>1</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Final Accuracy for Each Model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F10B0EA-4CA7-4702-99CF-6C54E6B8C56D}"/>
              </a:ext>
            </a:extLst>
          </p:cNvPr>
          <p:cNvSpPr>
            <a:spLocks noChangeArrowheads="1"/>
          </p:cNvSpPr>
          <p:nvPr/>
        </p:nvSpPr>
        <p:spPr bwMode="auto">
          <a:xfrm>
            <a:off x="2125374" y="51818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5B39DB7-0B4C-4DB7-9937-B83608DDB195}"/>
              </a:ext>
            </a:extLst>
          </p:cNvPr>
          <p:cNvSpPr txBox="1"/>
          <p:nvPr/>
        </p:nvSpPr>
        <p:spPr>
          <a:xfrm>
            <a:off x="1501600" y="3617831"/>
            <a:ext cx="28999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Evaluation </a:t>
            </a:r>
            <a:r>
              <a:rPr kumimoji="0" lang="en-US" altLang="en-US" sz="18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matrics</a:t>
            </a:r>
            <a:r>
              <a:rPr kumimoji="0" lang="en-US" altLang="en-US" sz="1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D71E89-A3D5-423B-94B1-CCF3A84CE405}"/>
              </a:ext>
            </a:extLst>
          </p:cNvPr>
          <p:cNvSpPr txBox="1"/>
          <p:nvPr/>
        </p:nvSpPr>
        <p:spPr>
          <a:xfrm>
            <a:off x="1099298" y="179596"/>
            <a:ext cx="6098240" cy="36933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IMPLIMENTATION &amp; RESULT  ANALYSIS</a:t>
            </a:r>
          </a:p>
        </p:txBody>
      </p:sp>
      <p:graphicFrame>
        <p:nvGraphicFramePr>
          <p:cNvPr id="6" name="Table 8">
            <a:extLst>
              <a:ext uri="{FF2B5EF4-FFF2-40B4-BE49-F238E27FC236}">
                <a16:creationId xmlns:a16="http://schemas.microsoft.com/office/drawing/2014/main" id="{456AA4D8-55CC-401C-9E43-17CC22250210}"/>
              </a:ext>
            </a:extLst>
          </p:cNvPr>
          <p:cNvGraphicFramePr>
            <a:graphicFrameLocks noGrp="1"/>
          </p:cNvGraphicFramePr>
          <p:nvPr>
            <p:extLst>
              <p:ext uri="{D42A27DB-BD31-4B8C-83A1-F6EECF244321}">
                <p14:modId xmlns:p14="http://schemas.microsoft.com/office/powerpoint/2010/main" val="1956566205"/>
              </p:ext>
            </p:extLst>
          </p:nvPr>
        </p:nvGraphicFramePr>
        <p:xfrm>
          <a:off x="1501600" y="934429"/>
          <a:ext cx="10143004" cy="2305740"/>
        </p:xfrm>
        <a:graphic>
          <a:graphicData uri="http://schemas.openxmlformats.org/drawingml/2006/table">
            <a:tbl>
              <a:tblPr firstRow="1" bandRow="1">
                <a:tableStyleId>{5C22544A-7EE6-4342-B048-85BDC9FD1C3A}</a:tableStyleId>
              </a:tblPr>
              <a:tblGrid>
                <a:gridCol w="2535751">
                  <a:extLst>
                    <a:ext uri="{9D8B030D-6E8A-4147-A177-3AD203B41FA5}">
                      <a16:colId xmlns:a16="http://schemas.microsoft.com/office/drawing/2014/main" val="1466678822"/>
                    </a:ext>
                  </a:extLst>
                </a:gridCol>
                <a:gridCol w="2535751">
                  <a:extLst>
                    <a:ext uri="{9D8B030D-6E8A-4147-A177-3AD203B41FA5}">
                      <a16:colId xmlns:a16="http://schemas.microsoft.com/office/drawing/2014/main" val="1887807825"/>
                    </a:ext>
                  </a:extLst>
                </a:gridCol>
                <a:gridCol w="2535751">
                  <a:extLst>
                    <a:ext uri="{9D8B030D-6E8A-4147-A177-3AD203B41FA5}">
                      <a16:colId xmlns:a16="http://schemas.microsoft.com/office/drawing/2014/main" val="3879469390"/>
                    </a:ext>
                  </a:extLst>
                </a:gridCol>
                <a:gridCol w="2535751">
                  <a:extLst>
                    <a:ext uri="{9D8B030D-6E8A-4147-A177-3AD203B41FA5}">
                      <a16:colId xmlns:a16="http://schemas.microsoft.com/office/drawing/2014/main" val="1508894723"/>
                    </a:ext>
                  </a:extLst>
                </a:gridCol>
              </a:tblGrid>
              <a:tr h="576435">
                <a:tc>
                  <a:txBody>
                    <a:bodyPr/>
                    <a:lstStyle/>
                    <a:p>
                      <a:r>
                        <a:rPr lang="en-US" dirty="0"/>
                        <a:t>MODEL</a:t>
                      </a:r>
                      <a:endParaRPr lang="en-IN" dirty="0"/>
                    </a:p>
                  </a:txBody>
                  <a:tcPr/>
                </a:tc>
                <a:tc>
                  <a:txBody>
                    <a:bodyPr/>
                    <a:lstStyle/>
                    <a:p>
                      <a:r>
                        <a:rPr lang="en-US" dirty="0"/>
                        <a:t>TRAINING ACCURACY</a:t>
                      </a:r>
                      <a:endParaRPr lang="en-IN" dirty="0"/>
                    </a:p>
                  </a:txBody>
                  <a:tcPr/>
                </a:tc>
                <a:tc>
                  <a:txBody>
                    <a:bodyPr/>
                    <a:lstStyle/>
                    <a:p>
                      <a:r>
                        <a:rPr lang="en-US" dirty="0"/>
                        <a:t>VALIDATION ACCUARCY</a:t>
                      </a:r>
                      <a:endParaRPr lang="en-IN" dirty="0"/>
                    </a:p>
                  </a:txBody>
                  <a:tcPr/>
                </a:tc>
                <a:tc>
                  <a:txBody>
                    <a:bodyPr/>
                    <a:lstStyle/>
                    <a:p>
                      <a:r>
                        <a:rPr lang="en-US" dirty="0"/>
                        <a:t>TRAINING TIME (SEC)</a:t>
                      </a:r>
                      <a:endParaRPr lang="en-IN" dirty="0"/>
                    </a:p>
                  </a:txBody>
                  <a:tcPr/>
                </a:tc>
                <a:extLst>
                  <a:ext uri="{0D108BD9-81ED-4DB2-BD59-A6C34878D82A}">
                    <a16:rowId xmlns:a16="http://schemas.microsoft.com/office/drawing/2014/main" val="2930672702"/>
                  </a:ext>
                </a:extLst>
              </a:tr>
              <a:tr h="576435">
                <a:tc>
                  <a:txBody>
                    <a:bodyPr/>
                    <a:lstStyle/>
                    <a:p>
                      <a:r>
                        <a:rPr lang="en-US" dirty="0"/>
                        <a:t>VGGISH MODEL</a:t>
                      </a:r>
                      <a:endParaRPr lang="en-IN" dirty="0"/>
                    </a:p>
                  </a:txBody>
                  <a:tcPr/>
                </a:tc>
                <a:tc>
                  <a:txBody>
                    <a:bodyPr/>
                    <a:lstStyle/>
                    <a:p>
                      <a:r>
                        <a:rPr lang="en-US" dirty="0"/>
                        <a:t>98.125</a:t>
                      </a:r>
                      <a:endParaRPr lang="en-IN" dirty="0"/>
                    </a:p>
                  </a:txBody>
                  <a:tcPr/>
                </a:tc>
                <a:tc>
                  <a:txBody>
                    <a:bodyPr/>
                    <a:lstStyle/>
                    <a:p>
                      <a:r>
                        <a:rPr lang="en-US" dirty="0"/>
                        <a:t>99.892</a:t>
                      </a:r>
                      <a:endParaRPr lang="en-IN" dirty="0"/>
                    </a:p>
                  </a:txBody>
                  <a:tcPr/>
                </a:tc>
                <a:tc>
                  <a:txBody>
                    <a:bodyPr/>
                    <a:lstStyle/>
                    <a:p>
                      <a:r>
                        <a:rPr lang="en-US" dirty="0"/>
                        <a:t>998.78</a:t>
                      </a:r>
                      <a:endParaRPr lang="en-IN" dirty="0"/>
                    </a:p>
                  </a:txBody>
                  <a:tcPr/>
                </a:tc>
                <a:extLst>
                  <a:ext uri="{0D108BD9-81ED-4DB2-BD59-A6C34878D82A}">
                    <a16:rowId xmlns:a16="http://schemas.microsoft.com/office/drawing/2014/main" val="47091098"/>
                  </a:ext>
                </a:extLst>
              </a:tr>
              <a:tr h="576435">
                <a:tc>
                  <a:txBody>
                    <a:bodyPr/>
                    <a:lstStyle/>
                    <a:p>
                      <a:r>
                        <a:rPr lang="en-US" dirty="0"/>
                        <a:t>YARMNET MODEL</a:t>
                      </a:r>
                      <a:endParaRPr lang="en-IN" dirty="0"/>
                    </a:p>
                  </a:txBody>
                  <a:tcPr/>
                </a:tc>
                <a:tc>
                  <a:txBody>
                    <a:bodyPr/>
                    <a:lstStyle/>
                    <a:p>
                      <a:r>
                        <a:rPr lang="en-US" dirty="0"/>
                        <a:t>98.56</a:t>
                      </a:r>
                      <a:endParaRPr lang="en-IN" dirty="0"/>
                    </a:p>
                  </a:txBody>
                  <a:tcPr/>
                </a:tc>
                <a:tc>
                  <a:txBody>
                    <a:bodyPr/>
                    <a:lstStyle/>
                    <a:p>
                      <a:r>
                        <a:rPr lang="en-US" dirty="0"/>
                        <a:t>98.8900</a:t>
                      </a:r>
                      <a:endParaRPr lang="en-IN" dirty="0"/>
                    </a:p>
                  </a:txBody>
                  <a:tcPr/>
                </a:tc>
                <a:tc>
                  <a:txBody>
                    <a:bodyPr/>
                    <a:lstStyle/>
                    <a:p>
                      <a:r>
                        <a:rPr lang="en-US" dirty="0"/>
                        <a:t>975.63</a:t>
                      </a:r>
                      <a:endParaRPr lang="en-IN" dirty="0"/>
                    </a:p>
                  </a:txBody>
                  <a:tcPr/>
                </a:tc>
                <a:extLst>
                  <a:ext uri="{0D108BD9-81ED-4DB2-BD59-A6C34878D82A}">
                    <a16:rowId xmlns:a16="http://schemas.microsoft.com/office/drawing/2014/main" val="682245021"/>
                  </a:ext>
                </a:extLst>
              </a:tr>
              <a:tr h="576435">
                <a:tc>
                  <a:txBody>
                    <a:bodyPr/>
                    <a:lstStyle/>
                    <a:p>
                      <a:r>
                        <a:rPr lang="en-US" dirty="0"/>
                        <a:t>DSFM MODEL</a:t>
                      </a:r>
                      <a:endParaRPr lang="en-IN" dirty="0"/>
                    </a:p>
                  </a:txBody>
                  <a:tcPr/>
                </a:tc>
                <a:tc>
                  <a:txBody>
                    <a:bodyPr/>
                    <a:lstStyle/>
                    <a:p>
                      <a:r>
                        <a:rPr lang="en-US" dirty="0"/>
                        <a:t>99.25</a:t>
                      </a:r>
                      <a:endParaRPr lang="en-IN" dirty="0"/>
                    </a:p>
                  </a:txBody>
                  <a:tcPr/>
                </a:tc>
                <a:tc>
                  <a:txBody>
                    <a:bodyPr/>
                    <a:lstStyle/>
                    <a:p>
                      <a:r>
                        <a:rPr lang="en-US" dirty="0"/>
                        <a:t>99.41</a:t>
                      </a:r>
                      <a:endParaRPr lang="en-IN" dirty="0"/>
                    </a:p>
                  </a:txBody>
                  <a:tcPr/>
                </a:tc>
                <a:tc>
                  <a:txBody>
                    <a:bodyPr/>
                    <a:lstStyle/>
                    <a:p>
                      <a:r>
                        <a:rPr lang="en-US" dirty="0"/>
                        <a:t>1099.32</a:t>
                      </a:r>
                      <a:endParaRPr lang="en-IN" dirty="0"/>
                    </a:p>
                  </a:txBody>
                  <a:tcPr/>
                </a:tc>
                <a:extLst>
                  <a:ext uri="{0D108BD9-81ED-4DB2-BD59-A6C34878D82A}">
                    <a16:rowId xmlns:a16="http://schemas.microsoft.com/office/drawing/2014/main" val="2241053568"/>
                  </a:ext>
                </a:extLst>
              </a:tr>
            </a:tbl>
          </a:graphicData>
        </a:graphic>
      </p:graphicFrame>
      <p:sp>
        <p:nvSpPr>
          <p:cNvPr id="9" name="Rectangle 2">
            <a:extLst>
              <a:ext uri="{FF2B5EF4-FFF2-40B4-BE49-F238E27FC236}">
                <a16:creationId xmlns:a16="http://schemas.microsoft.com/office/drawing/2014/main" id="{1422850B-2858-4467-A666-B6C207B937D2}"/>
              </a:ext>
            </a:extLst>
          </p:cNvPr>
          <p:cNvSpPr>
            <a:spLocks noChangeArrowheads="1"/>
          </p:cNvSpPr>
          <p:nvPr/>
        </p:nvSpPr>
        <p:spPr bwMode="auto">
          <a:xfrm>
            <a:off x="6320118" y="3639835"/>
            <a:ext cx="57265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3.Classification Report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31">
            <a:extLst>
              <a:ext uri="{FF2B5EF4-FFF2-40B4-BE49-F238E27FC236}">
                <a16:creationId xmlns:a16="http://schemas.microsoft.com/office/drawing/2014/main" id="{622B2988-4B89-4CA5-A36F-F217306881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118" y="4114801"/>
            <a:ext cx="5324486" cy="2299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2639CCBC-17EC-47DE-9E22-0D4B15327B1C}"/>
              </a:ext>
            </a:extLst>
          </p:cNvPr>
          <p:cNvSpPr>
            <a:spLocks noChangeArrowheads="1"/>
          </p:cNvSpPr>
          <p:nvPr/>
        </p:nvSpPr>
        <p:spPr bwMode="auto">
          <a:xfrm>
            <a:off x="6320118" y="6158740"/>
            <a:ext cx="572656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3" name="Picture 12">
            <a:extLst>
              <a:ext uri="{FF2B5EF4-FFF2-40B4-BE49-F238E27FC236}">
                <a16:creationId xmlns:a16="http://schemas.microsoft.com/office/drawing/2014/main" id="{171CDE1A-67A3-40C6-81E6-03D11D84BAB9}"/>
              </a:ext>
            </a:extLst>
          </p:cNvPr>
          <p:cNvPicPr/>
          <p:nvPr/>
        </p:nvPicPr>
        <p:blipFill>
          <a:blip r:embed="rId3"/>
          <a:stretch>
            <a:fillRect/>
          </a:stretch>
        </p:blipFill>
        <p:spPr>
          <a:xfrm>
            <a:off x="1455443" y="4114801"/>
            <a:ext cx="4416440" cy="2391092"/>
          </a:xfrm>
          <a:prstGeom prst="rect">
            <a:avLst/>
          </a:prstGeom>
        </p:spPr>
      </p:pic>
    </p:spTree>
    <p:extLst>
      <p:ext uri="{BB962C8B-B14F-4D97-AF65-F5344CB8AC3E}">
        <p14:creationId xmlns:p14="http://schemas.microsoft.com/office/powerpoint/2010/main" val="110516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DD2F2-FDD6-4173-8B4A-2A784C63B5A7}"/>
              </a:ext>
            </a:extLst>
          </p:cNvPr>
          <p:cNvSpPr txBox="1"/>
          <p:nvPr/>
        </p:nvSpPr>
        <p:spPr>
          <a:xfrm>
            <a:off x="722780" y="568370"/>
            <a:ext cx="6098240" cy="369332"/>
          </a:xfrm>
          <a:prstGeom prst="rect">
            <a:avLst/>
          </a:prstGeom>
          <a:noFill/>
        </p:spPr>
        <p:txBody>
          <a:bodyPr wrap="square">
            <a:spAutoFit/>
          </a:bodyPr>
          <a:lstStyle/>
          <a:p>
            <a:pPr algn="just"/>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REFERENCES:</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4EF85C-F38A-4548-9CDE-269E36E473AF}"/>
              </a:ext>
            </a:extLst>
          </p:cNvPr>
          <p:cNvSpPr txBox="1"/>
          <p:nvPr/>
        </p:nvSpPr>
        <p:spPr>
          <a:xfrm>
            <a:off x="672915" y="1152855"/>
            <a:ext cx="6928596" cy="5047536"/>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Joshy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A.,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Rajan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 (2020). Automated dysarthria severity classification using deep learning frameworks. 2020 28th European Signal Processing Conference (EUSIPCO), Amsterdam, Netherlands, 116-120.</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 Bhat, C.,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Vachhani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Kopparapu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 K. (2017). Automatic assessment of dysarthria severity level using audio descriptors. 2017 IEEE International Conference on Acoustics, Speech and Signal Processing (ICASSP), New Orleans, LA, USA, 5070-5074.</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 Al-Ali, A., et al. (2024). The detection of dysarthria severity levels using AI models: A review. IEEE Access, 12, 48223-48238.</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Joshy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A.,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Rajan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 (2022). Automated dysarthria severity classification: A study on acoustic features and deep learning techniques. IEEE Transactions on Neural Systems and Rehabilitation Engineering, 30, 1147-1157.</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 Al-</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Qatab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 A., &amp; Mustafa, M. B. (2021). Classification of dysarthric speech according to the severity of impairment: An analysis of acoustic features. IEEE Access, 9, 18183-18194.</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IN" sz="1600" dirty="0">
              <a:effectLst/>
              <a:ea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86AA3AB-BCBA-4FE4-B00C-D5612D09BC0D}"/>
              </a:ext>
            </a:extLst>
          </p:cNvPr>
          <p:cNvPicPr>
            <a:picLocks noChangeAspect="1"/>
          </p:cNvPicPr>
          <p:nvPr/>
        </p:nvPicPr>
        <p:blipFill rotWithShape="1">
          <a:blip r:embed="rId2">
            <a:extLst>
              <a:ext uri="{28A0092B-C50C-407E-A947-70E740481C1C}">
                <a14:useLocalDpi xmlns:a14="http://schemas.microsoft.com/office/drawing/2010/main" val="0"/>
              </a:ext>
            </a:extLst>
          </a:blip>
          <a:srcRect b="9538"/>
          <a:stretch/>
        </p:blipFill>
        <p:spPr>
          <a:xfrm>
            <a:off x="7602070" y="1152855"/>
            <a:ext cx="3917015" cy="4898321"/>
          </a:xfrm>
          <a:prstGeom prst="rect">
            <a:avLst/>
          </a:prstGeom>
        </p:spPr>
      </p:pic>
    </p:spTree>
    <p:extLst>
      <p:ext uri="{BB962C8B-B14F-4D97-AF65-F5344CB8AC3E}">
        <p14:creationId xmlns:p14="http://schemas.microsoft.com/office/powerpoint/2010/main" val="168709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7B06E1-A6C5-4DEC-9F61-B0ECE8655B17}"/>
              </a:ext>
            </a:extLst>
          </p:cNvPr>
          <p:cNvSpPr txBox="1"/>
          <p:nvPr/>
        </p:nvSpPr>
        <p:spPr>
          <a:xfrm>
            <a:off x="897591" y="546335"/>
            <a:ext cx="6098240" cy="369332"/>
          </a:xfrm>
          <a:prstGeom prst="rect">
            <a:avLst/>
          </a:prstGeom>
          <a:noFill/>
        </p:spPr>
        <p:txBody>
          <a:bodyPr wrap="square">
            <a:spAutoFit/>
          </a:bodyPr>
          <a:lstStyle/>
          <a:p>
            <a:pPr algn="just"/>
            <a:r>
              <a:rPr lang="en-IN" sz="1800" b="1" dirty="0">
                <a:effectLst/>
                <a:latin typeface="Times New Roman" panose="02020603050405020304" pitchFamily="18" charset="0"/>
                <a:ea typeface="Cambria" panose="02040503050406030204" pitchFamily="18" charset="0"/>
              </a:rPr>
              <a:t>ABSTRACT:</a:t>
            </a:r>
            <a:r>
              <a:rPr lang="en-IN" sz="1800" dirty="0">
                <a:effectLst/>
                <a:latin typeface="Times New Roman" panose="02020603050405020304" pitchFamily="18" charset="0"/>
                <a:ea typeface="Times New Roman" panose="02020603050405020304" pitchFamily="18" charset="0"/>
              </a:rPr>
              <a:t> </a:t>
            </a:r>
          </a:p>
        </p:txBody>
      </p:sp>
      <p:sp>
        <p:nvSpPr>
          <p:cNvPr id="9" name="TextBox 8">
            <a:extLst>
              <a:ext uri="{FF2B5EF4-FFF2-40B4-BE49-F238E27FC236}">
                <a16:creationId xmlns:a16="http://schemas.microsoft.com/office/drawing/2014/main" id="{6593973C-5525-4B48-9159-4DBE37C991AD}"/>
              </a:ext>
            </a:extLst>
          </p:cNvPr>
          <p:cNvSpPr txBox="1"/>
          <p:nvPr/>
        </p:nvSpPr>
        <p:spPr>
          <a:xfrm>
            <a:off x="931600" y="1048686"/>
            <a:ext cx="5624232" cy="507831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Dysarthria, a motor speech disorder, affects communication and requires accurate classification for effective treatment. This study introduces the Deep Stacking Fusion Model (DSFM), an ensemble-based deep learning approach for multi-class dysarthria classification. Leveraging dysarthric speech datasets, DSFM integrates multiple models, optimized with the </a:t>
            </a:r>
            <a:r>
              <a:rPr lang="en-IN" dirty="0" err="1">
                <a:latin typeface="Times New Roman" panose="02020603050405020304" pitchFamily="18" charset="0"/>
                <a:cs typeface="Times New Roman" panose="02020603050405020304" pitchFamily="18" charset="0"/>
              </a:rPr>
              <a:t>AdamW</a:t>
            </a:r>
            <a:r>
              <a:rPr lang="en-IN" dirty="0">
                <a:latin typeface="Times New Roman" panose="02020603050405020304" pitchFamily="18" charset="0"/>
                <a:cs typeface="Times New Roman" panose="02020603050405020304" pitchFamily="18" charset="0"/>
              </a:rPr>
              <a:t> optimizer, achieving superior accuracy, precision, recall, and F1-score compared to traditional methods. This highlights DSFM’s potential as a reliable tool for speech disorder diagnosis and therapy planning.</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Keywords</a:t>
            </a:r>
            <a:r>
              <a:rPr lang="en-IN" dirty="0">
                <a:latin typeface="Times New Roman" panose="02020603050405020304" pitchFamily="18" charset="0"/>
                <a:cs typeface="Times New Roman" panose="02020603050405020304" pitchFamily="18" charset="0"/>
              </a:rPr>
              <a:t>: dysarthria classification, Deep Stacking Fusion Model, multi-class classification, speech disorder, deep learning, ensemble learning, </a:t>
            </a:r>
            <a:r>
              <a:rPr lang="en-IN" dirty="0" err="1">
                <a:latin typeface="Times New Roman" panose="02020603050405020304" pitchFamily="18" charset="0"/>
                <a:cs typeface="Times New Roman" panose="02020603050405020304" pitchFamily="18" charset="0"/>
              </a:rPr>
              <a:t>AdamW</a:t>
            </a:r>
            <a:r>
              <a:rPr lang="en-IN" dirty="0">
                <a:latin typeface="Times New Roman" panose="02020603050405020304" pitchFamily="18" charset="0"/>
                <a:cs typeface="Times New Roman" panose="02020603050405020304" pitchFamily="18" charset="0"/>
              </a:rPr>
              <a:t> optimizer, speech analysis, machine learning, therapy.</a:t>
            </a:r>
          </a:p>
          <a:p>
            <a:pPr algn="just"/>
            <a:endParaRPr lang="en-IN" dirty="0"/>
          </a:p>
        </p:txBody>
      </p:sp>
      <p:sp>
        <p:nvSpPr>
          <p:cNvPr id="18" name="Arrow: Down 17">
            <a:extLst>
              <a:ext uri="{FF2B5EF4-FFF2-40B4-BE49-F238E27FC236}">
                <a16:creationId xmlns:a16="http://schemas.microsoft.com/office/drawing/2014/main" id="{47838CFF-A368-4C42-82DA-73A3F2A77B0A}"/>
              </a:ext>
            </a:extLst>
          </p:cNvPr>
          <p:cNvSpPr/>
          <p:nvPr/>
        </p:nvSpPr>
        <p:spPr>
          <a:xfrm>
            <a:off x="8777062" y="3307976"/>
            <a:ext cx="833718" cy="820271"/>
          </a:xfrm>
          <a:prstGeom prst="down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9BF8C8EB-A747-4D5B-AE7F-7BEE96D8B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108" y="1048686"/>
            <a:ext cx="4973620" cy="2071032"/>
          </a:xfrm>
          <a:prstGeom prst="rect">
            <a:avLst/>
          </a:prstGeom>
          <a:ln>
            <a:noFill/>
          </a:ln>
          <a:effectLst>
            <a:softEdge rad="112500"/>
          </a:effectLst>
        </p:spPr>
      </p:pic>
      <p:pic>
        <p:nvPicPr>
          <p:cNvPr id="6" name="Picture 5">
            <a:extLst>
              <a:ext uri="{FF2B5EF4-FFF2-40B4-BE49-F238E27FC236}">
                <a16:creationId xmlns:a16="http://schemas.microsoft.com/office/drawing/2014/main" id="{20D5B1C9-953E-4AEE-8155-0257C4594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831" y="4170509"/>
            <a:ext cx="4756897" cy="2180291"/>
          </a:xfrm>
          <a:prstGeom prst="rect">
            <a:avLst/>
          </a:prstGeom>
          <a:ln>
            <a:noFill/>
          </a:ln>
          <a:effectLst>
            <a:softEdge rad="112500"/>
          </a:effectLst>
        </p:spPr>
      </p:pic>
    </p:spTree>
    <p:extLst>
      <p:ext uri="{BB962C8B-B14F-4D97-AF65-F5344CB8AC3E}">
        <p14:creationId xmlns:p14="http://schemas.microsoft.com/office/powerpoint/2010/main" val="129629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DA1F9-8F4F-4726-AB49-1EAAD7D36405}"/>
              </a:ext>
            </a:extLst>
          </p:cNvPr>
          <p:cNvSpPr txBox="1"/>
          <p:nvPr/>
        </p:nvSpPr>
        <p:spPr>
          <a:xfrm>
            <a:off x="883305" y="924255"/>
            <a:ext cx="6880129" cy="5324535"/>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Naeini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Simmatis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 Jafari, 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Yunusova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Y.,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 (2024). Improving dysarthric speech segmentation with emulated and synthetic augmentation. IEEE Journal of Translational Engineering in Health and Medicine, 12, 382-389.</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[7] Bhat, C.,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Strik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 (2020). Automatic assessment of sentence-level dysarthria intelligibility using BLSTM. IEEE Journal of Selected Topics in Signal Processing, 14(2), 322-330.</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[8] Saxon, M., Tripathi, A., Jiao, Y.,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Liss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 M., &amp; Berisha, V. (2020). Robust estimation of hypernasality in dysarthria with acoustic model likelihood features. IEEE/ACM Transactions on Audio, Speech, and Language Processing, 28, 2511-2522.</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Pah</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N. 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Indrawati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 &amp; Kumar, D. K. (2023). Voice-based SVM model reliability for identifying Parkinson’s disease. IEEE Access, 11, 144296-144305.</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[10] Mahendran,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Visalakshi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 &amp; Balaji, S. (2023). Dysarthria detection using convolution neural network. Journal Paper. Dept of IT, Annamalai University, Chidambaram,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Tamilnadu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India; Dept of CSE,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Panimalar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Engineering College,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Tamilnadu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India.</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IN" sz="1600" dirty="0">
              <a:effectLst/>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B1371D-BD28-47C7-B323-C112DD953676}"/>
              </a:ext>
            </a:extLst>
          </p:cNvPr>
          <p:cNvPicPr>
            <a:picLocks noChangeAspect="1"/>
          </p:cNvPicPr>
          <p:nvPr/>
        </p:nvPicPr>
        <p:blipFill rotWithShape="1">
          <a:blip r:embed="rId2">
            <a:extLst>
              <a:ext uri="{28A0092B-C50C-407E-A947-70E740481C1C}">
                <a14:useLocalDpi xmlns:a14="http://schemas.microsoft.com/office/drawing/2010/main" val="0"/>
              </a:ext>
            </a:extLst>
          </a:blip>
          <a:srcRect b="9538"/>
          <a:stretch/>
        </p:blipFill>
        <p:spPr>
          <a:xfrm>
            <a:off x="7763435" y="924255"/>
            <a:ext cx="3917015" cy="5436204"/>
          </a:xfrm>
          <a:prstGeom prst="rect">
            <a:avLst/>
          </a:prstGeom>
        </p:spPr>
      </p:pic>
    </p:spTree>
    <p:extLst>
      <p:ext uri="{BB962C8B-B14F-4D97-AF65-F5344CB8AC3E}">
        <p14:creationId xmlns:p14="http://schemas.microsoft.com/office/powerpoint/2010/main" val="3882958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3DA1F9-8F4F-4726-AB49-1EAAD7D36405}"/>
              </a:ext>
            </a:extLst>
          </p:cNvPr>
          <p:cNvSpPr txBox="1"/>
          <p:nvPr/>
        </p:nvSpPr>
        <p:spPr>
          <a:xfrm>
            <a:off x="1098458" y="1004434"/>
            <a:ext cx="6310872" cy="4216539"/>
          </a:xfrm>
          <a:prstGeom prst="rect">
            <a:avLst/>
          </a:prstGeom>
          <a:noFill/>
        </p:spPr>
        <p:txBody>
          <a:bodyPr wrap="square">
            <a:spAutoFit/>
          </a:bodyPr>
          <a:lstStyle/>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[11] Anonymous. (2021). Dysarthria severity prediction using hybrid deep learning models. Journal of Intelligent Speech Processing, 14(11), 672-689.</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[12] Anonymous. (2020). A cross-linguistic study on dysarthria detection using acoustic features. Linguistic Applications in Technology, 25(10), 403-419.</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[13] Anonymous. (2022). Transfer learning for dysarthric speech recognition. Applied AI for Speech Disorders, 48(3), 214-230.</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 Anonymous. (2023). Ensemble techniques for dysarthria classification using speech intelligibility metrics. AI-Based Healthcare Systems, 33(4), 298-312.</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[15] Anonymous. (2019). Dysarthria classification in children using prosodic and acoustic features. Journal of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Pediatric</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Speech Pathology, 19(6), 180-196.</a:t>
            </a:r>
            <a:endParaRPr lang="en-IN" sz="1800" dirty="0">
              <a:effectLst/>
              <a:latin typeface="Cambria" panose="02040503050406030204" pitchFamily="18" charset="0"/>
              <a:ea typeface="Times New Roman" panose="02020603050405020304" pitchFamily="18" charset="0"/>
              <a:cs typeface="Times New Roman" panose="02020603050405020304" pitchFamily="18" charset="0"/>
            </a:endParaRPr>
          </a:p>
          <a:p>
            <a:pPr algn="just"/>
            <a:endParaRPr lang="en-IN" sz="1600" dirty="0">
              <a:effectLst/>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B1371D-BD28-47C7-B323-C112DD953676}"/>
              </a:ext>
            </a:extLst>
          </p:cNvPr>
          <p:cNvPicPr>
            <a:picLocks noChangeAspect="1"/>
          </p:cNvPicPr>
          <p:nvPr/>
        </p:nvPicPr>
        <p:blipFill rotWithShape="1">
          <a:blip r:embed="rId2">
            <a:extLst>
              <a:ext uri="{28A0092B-C50C-407E-A947-70E740481C1C}">
                <a14:useLocalDpi xmlns:a14="http://schemas.microsoft.com/office/drawing/2010/main" val="0"/>
              </a:ext>
            </a:extLst>
          </a:blip>
          <a:srcRect b="9538"/>
          <a:stretch/>
        </p:blipFill>
        <p:spPr>
          <a:xfrm>
            <a:off x="7584143" y="986311"/>
            <a:ext cx="4096308" cy="5078313"/>
          </a:xfrm>
          <a:prstGeom prst="rect">
            <a:avLst/>
          </a:prstGeom>
        </p:spPr>
      </p:pic>
    </p:spTree>
    <p:extLst>
      <p:ext uri="{BB962C8B-B14F-4D97-AF65-F5344CB8AC3E}">
        <p14:creationId xmlns:p14="http://schemas.microsoft.com/office/powerpoint/2010/main" val="3999904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288CA7-294C-47EF-BB35-E944AC495B03}"/>
              </a:ext>
            </a:extLst>
          </p:cNvPr>
          <p:cNvSpPr txBox="1"/>
          <p:nvPr/>
        </p:nvSpPr>
        <p:spPr>
          <a:xfrm>
            <a:off x="3909733" y="2967335"/>
            <a:ext cx="6098240" cy="923330"/>
          </a:xfrm>
          <a:prstGeom prst="rect">
            <a:avLst/>
          </a:prstGeom>
          <a:noFill/>
        </p:spPr>
        <p:txBody>
          <a:bodyPr wrap="square">
            <a:spAutoFit/>
          </a:bodyPr>
          <a:lstStyle/>
          <a:p>
            <a:pPr algn="just"/>
            <a:r>
              <a:rPr lang="en-US" sz="5400" dirty="0">
                <a:effectLst/>
                <a:latin typeface="Times New Roman" panose="02020603050405020304" pitchFamily="18" charset="0"/>
                <a:ea typeface="Times New Roman" panose="02020603050405020304" pitchFamily="18" charset="0"/>
                <a:cs typeface="Times New Roman" panose="02020603050405020304" pitchFamily="18" charset="0"/>
              </a:rPr>
              <a:t>THANK YOU</a:t>
            </a:r>
            <a:endParaRPr lang="en-IN" sz="5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72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203ED9-4488-4969-9341-DA607563FEBA}"/>
              </a:ext>
            </a:extLst>
          </p:cNvPr>
          <p:cNvSpPr txBox="1"/>
          <p:nvPr/>
        </p:nvSpPr>
        <p:spPr>
          <a:xfrm>
            <a:off x="722779" y="759419"/>
            <a:ext cx="6098240" cy="457754"/>
          </a:xfrm>
          <a:prstGeom prst="rect">
            <a:avLst/>
          </a:prstGeom>
          <a:noFill/>
        </p:spPr>
        <p:txBody>
          <a:bodyPr wrap="square">
            <a:spAutoFit/>
          </a:bodyPr>
          <a:lstStyle/>
          <a:p>
            <a:pPr marR="14605"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INTRODUCTION:</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F9BF98-CE66-411C-9F38-A7F46F5253EC}"/>
              </a:ext>
            </a:extLst>
          </p:cNvPr>
          <p:cNvSpPr txBox="1"/>
          <p:nvPr/>
        </p:nvSpPr>
        <p:spPr>
          <a:xfrm>
            <a:off x="722779" y="1425005"/>
            <a:ext cx="5153585" cy="452431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Dysarthria, a motor speech disorder caused by neurological impairments, hinders speech clarity and communication. Accurate classification is vital for early diagnosis and effective therapy. Traditional diagnostic methods, relying on subjective evaluations, can be inconsistent and time-consuming. This study proposes a novel deep learning approach combining </a:t>
            </a:r>
            <a:r>
              <a:rPr lang="en-US" dirty="0" err="1">
                <a:latin typeface="Times New Roman" panose="02020603050405020304" pitchFamily="18" charset="0"/>
                <a:cs typeface="Times New Roman" panose="02020603050405020304" pitchFamily="18" charset="0"/>
              </a:rPr>
              <a:t>VGGish</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YAMNet</a:t>
            </a:r>
            <a:r>
              <a:rPr lang="en-US" dirty="0">
                <a:latin typeface="Times New Roman" panose="02020603050405020304" pitchFamily="18" charset="0"/>
                <a:cs typeface="Times New Roman" panose="02020603050405020304" pitchFamily="18" charset="0"/>
              </a:rPr>
              <a:t> architectures for multi-class dysarthria classification into four categories: male dysarthria, male control, female dysarthria, and female control, using a curated dataset of 6,000 audio samples. By leveraging pre-trained capabilities and optimizing with the </a:t>
            </a:r>
            <a:r>
              <a:rPr lang="en-US" dirty="0" err="1">
                <a:latin typeface="Times New Roman" panose="02020603050405020304" pitchFamily="18" charset="0"/>
                <a:cs typeface="Times New Roman" panose="02020603050405020304" pitchFamily="18" charset="0"/>
              </a:rPr>
              <a:t>AdamW</a:t>
            </a:r>
            <a:r>
              <a:rPr lang="en-US" dirty="0">
                <a:latin typeface="Times New Roman" panose="02020603050405020304" pitchFamily="18" charset="0"/>
                <a:cs typeface="Times New Roman" panose="02020603050405020304" pitchFamily="18" charset="0"/>
              </a:rPr>
              <a:t> optimizer, the model enhances accuracy and reliability. This research highlights the potential of advanced AI techniques for scalable, objective speech disorder diagnosis.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A043265-DC33-468C-B342-A9EF598CC152}"/>
              </a:ext>
            </a:extLst>
          </p:cNvPr>
          <p:cNvPicPr>
            <a:picLocks noChangeAspect="1"/>
          </p:cNvPicPr>
          <p:nvPr/>
        </p:nvPicPr>
        <p:blipFill rotWithShape="1">
          <a:blip r:embed="rId2">
            <a:extLst>
              <a:ext uri="{28A0092B-C50C-407E-A947-70E740481C1C}">
                <a14:useLocalDpi xmlns:a14="http://schemas.microsoft.com/office/drawing/2010/main" val="0"/>
              </a:ext>
            </a:extLst>
          </a:blip>
          <a:srcRect t="4622" b="8824"/>
          <a:stretch/>
        </p:blipFill>
        <p:spPr>
          <a:xfrm>
            <a:off x="6453468" y="2016364"/>
            <a:ext cx="5015753" cy="3341595"/>
          </a:xfrm>
          <a:prstGeom prst="rect">
            <a:avLst/>
          </a:prstGeom>
          <a:ln>
            <a:noFill/>
          </a:ln>
          <a:effectLst>
            <a:softEdge rad="112500"/>
          </a:effectLst>
        </p:spPr>
      </p:pic>
    </p:spTree>
    <p:extLst>
      <p:ext uri="{BB962C8B-B14F-4D97-AF65-F5344CB8AC3E}">
        <p14:creationId xmlns:p14="http://schemas.microsoft.com/office/powerpoint/2010/main" val="254755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7143B-FBD5-46CB-BDC7-0A41A1DB75E9}"/>
              </a:ext>
            </a:extLst>
          </p:cNvPr>
          <p:cNvSpPr txBox="1"/>
          <p:nvPr/>
        </p:nvSpPr>
        <p:spPr>
          <a:xfrm>
            <a:off x="790015" y="592695"/>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PROBLEM STATEMENT: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AA8BC11-0D6C-43AC-B2F0-CC2018DD3B72}"/>
              </a:ext>
            </a:extLst>
          </p:cNvPr>
          <p:cNvSpPr txBox="1"/>
          <p:nvPr/>
        </p:nvSpPr>
        <p:spPr>
          <a:xfrm>
            <a:off x="790015" y="1159326"/>
            <a:ext cx="5409079" cy="4618059"/>
          </a:xfrm>
          <a:prstGeom prst="rect">
            <a:avLst/>
          </a:prstGeom>
          <a:noFill/>
        </p:spPr>
        <p:txBody>
          <a:bodyPr wrap="square">
            <a:spAutoFit/>
          </a:bodyPr>
          <a:lstStyle/>
          <a:p>
            <a:pPr marR="14605" indent="457200" algn="just">
              <a:lnSpc>
                <a:spcPct val="150000"/>
              </a:lnSpc>
            </a:pPr>
            <a:r>
              <a:rPr lang="en-US" dirty="0"/>
              <a:t>The main aim of this project is to develop an accurate and efficient system for classifying dysarthria, a motor speech disorder, from audio recordings. Traditional diagnosis relies on manual evaluations, which are time-consuming, subjective, and inconsistent. The goal is to create a robust system for classifying dysarthria into four categories: male dysarthria, male control, female dysarthria, and female control. This approach aims to improve precision, speed, and scalability, enabling timely diagnosis and effective therapy for individuals with the disorder.</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FA4B3D5-80E8-469D-AD0F-F745CBAA4540}"/>
              </a:ext>
            </a:extLst>
          </p:cNvPr>
          <p:cNvPicPr>
            <a:picLocks noChangeAspect="1"/>
          </p:cNvPicPr>
          <p:nvPr/>
        </p:nvPicPr>
        <p:blipFill rotWithShape="1">
          <a:blip r:embed="rId2">
            <a:extLst>
              <a:ext uri="{28A0092B-C50C-407E-A947-70E740481C1C}">
                <a14:useLocalDpi xmlns:a14="http://schemas.microsoft.com/office/drawing/2010/main" val="0"/>
              </a:ext>
            </a:extLst>
          </a:blip>
          <a:srcRect l="10409" t="9980" r="3316" b="13977"/>
          <a:stretch/>
        </p:blipFill>
        <p:spPr>
          <a:xfrm>
            <a:off x="6502091" y="866488"/>
            <a:ext cx="4672414" cy="5203734"/>
          </a:xfrm>
          <a:prstGeom prst="rect">
            <a:avLst/>
          </a:prstGeom>
          <a:ln>
            <a:noFill/>
          </a:ln>
          <a:effectLst>
            <a:softEdge rad="112500"/>
          </a:effectLst>
        </p:spPr>
      </p:pic>
    </p:spTree>
    <p:extLst>
      <p:ext uri="{BB962C8B-B14F-4D97-AF65-F5344CB8AC3E}">
        <p14:creationId xmlns:p14="http://schemas.microsoft.com/office/powerpoint/2010/main" val="877673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9F1C1-7752-4A87-A2C8-022D1366660C}"/>
              </a:ext>
            </a:extLst>
          </p:cNvPr>
          <p:cNvSpPr txBox="1"/>
          <p:nvPr/>
        </p:nvSpPr>
        <p:spPr>
          <a:xfrm>
            <a:off x="852055" y="607692"/>
            <a:ext cx="6098240" cy="498342"/>
          </a:xfrm>
          <a:prstGeom prst="rect">
            <a:avLst/>
          </a:prstGeom>
          <a:noFill/>
        </p:spPr>
        <p:txBody>
          <a:bodyPr wrap="square">
            <a:spAutoFit/>
          </a:bodyPr>
          <a:lstStyle/>
          <a:p>
            <a:pPr>
              <a:lnSpc>
                <a:spcPct val="150000"/>
              </a:lnSpc>
            </a:pPr>
            <a:r>
              <a:rPr lang="en-IN" sz="2000" b="1" dirty="0">
                <a:effectLst/>
                <a:latin typeface="Times New Roman" panose="02020603050405020304" pitchFamily="18" charset="0"/>
                <a:ea typeface="Cambria" panose="02040503050406030204" pitchFamily="18" charset="0"/>
                <a:cs typeface="Times New Roman" panose="02020603050405020304" pitchFamily="18" charset="0"/>
              </a:rPr>
              <a:t>OBJECTIVES:</a:t>
            </a:r>
            <a:endParaRPr lang="en-IN" sz="20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CF4B3D0-FCD1-45EB-880E-6D626DB08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196" y="1210235"/>
            <a:ext cx="4676215" cy="4894317"/>
          </a:xfrm>
          <a:prstGeom prst="rect">
            <a:avLst/>
          </a:prstGeom>
          <a:ln>
            <a:noFill/>
          </a:ln>
          <a:effectLst>
            <a:softEdge rad="112500"/>
          </a:effectLst>
        </p:spPr>
      </p:pic>
      <p:sp>
        <p:nvSpPr>
          <p:cNvPr id="8" name="TextBox 7">
            <a:extLst>
              <a:ext uri="{FF2B5EF4-FFF2-40B4-BE49-F238E27FC236}">
                <a16:creationId xmlns:a16="http://schemas.microsoft.com/office/drawing/2014/main" id="{6842A9EC-9FFE-487A-A9A1-469B85EC3400}"/>
              </a:ext>
            </a:extLst>
          </p:cNvPr>
          <p:cNvSpPr txBox="1"/>
          <p:nvPr/>
        </p:nvSpPr>
        <p:spPr>
          <a:xfrm>
            <a:off x="852055" y="1339816"/>
            <a:ext cx="6192982"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Classify dysarthria into these four groups:</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Male with dysarthria</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Male without dysarthria</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Female with dysarthria</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Female without dysarthria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It Does: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audio features to study speech patterns.</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the type of dysarthria.</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It’s Important: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understand how severe the condition is.</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Gives useful insights for treatment.</a:t>
            </a:r>
          </a:p>
          <a:p>
            <a:pPr marL="742950" lvl="1" indent="-285750" eaLnBrk="0" fontAlgn="base" hangingPunct="0">
              <a:spcBef>
                <a:spcPct val="0"/>
              </a:spcBef>
              <a:spcAft>
                <a:spcPct val="0"/>
              </a:spcAft>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It Helps:</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dysarthria early.</a:t>
            </a:r>
            <a:endParaRPr lang="en-US" altLang="en-US" dirty="0">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Guides therapy for better care.</a:t>
            </a:r>
          </a:p>
          <a:p>
            <a:pPr marL="742950" lvl="1" indent="-28575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life for people with dysarthria.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15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FC7D87-E387-464D-9DAC-FD7F33FBD5D1}"/>
              </a:ext>
            </a:extLst>
          </p:cNvPr>
          <p:cNvSpPr txBox="1"/>
          <p:nvPr/>
        </p:nvSpPr>
        <p:spPr>
          <a:xfrm>
            <a:off x="682439" y="403135"/>
            <a:ext cx="6098240" cy="457754"/>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SCOPE OF THE PROJECT:</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0C48358-AC56-4358-A05E-906ADCC74481}"/>
              </a:ext>
            </a:extLst>
          </p:cNvPr>
          <p:cNvSpPr txBox="1"/>
          <p:nvPr/>
        </p:nvSpPr>
        <p:spPr>
          <a:xfrm>
            <a:off x="682439" y="1246164"/>
            <a:ext cx="5413561" cy="477053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project develops a deep learning system to classify dysarthria into four categories: male dysarthria, male control, female dysarthria, and female control.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Key Focus Areas:</a:t>
            </a: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Training Optimization:</a:t>
            </a:r>
            <a:r>
              <a:rPr lang="en-US" dirty="0">
                <a:latin typeface="Times New Roman" panose="02020603050405020304" pitchFamily="18" charset="0"/>
                <a:cs typeface="Times New Roman" panose="02020603050405020304" pitchFamily="18" charset="0"/>
              </a:rPr>
              <a:t> Reduce training time for efficient resource use.</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Overfitting Prevention:</a:t>
            </a:r>
            <a:r>
              <a:rPr lang="en-US" dirty="0">
                <a:latin typeface="Times New Roman" panose="02020603050405020304" pitchFamily="18" charset="0"/>
                <a:cs typeface="Times New Roman" panose="02020603050405020304" pitchFamily="18" charset="0"/>
              </a:rPr>
              <a:t> Apply data augmentation and regularization techniques.</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Extract meaningful audio features to boost accuracy.</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Advanced Optimizers:</a:t>
            </a:r>
            <a:r>
              <a:rPr lang="en-US" dirty="0">
                <a:latin typeface="Times New Roman" panose="02020603050405020304" pitchFamily="18" charset="0"/>
                <a:cs typeface="Times New Roman" panose="02020603050405020304" pitchFamily="18" charset="0"/>
              </a:rPr>
              <a:t> Use optimizers like </a:t>
            </a:r>
            <a:r>
              <a:rPr lang="en-US" dirty="0" err="1">
                <a:latin typeface="Times New Roman" panose="02020603050405020304" pitchFamily="18" charset="0"/>
                <a:cs typeface="Times New Roman" panose="02020603050405020304" pitchFamily="18" charset="0"/>
              </a:rPr>
              <a:t>AdamW</a:t>
            </a:r>
            <a:r>
              <a:rPr lang="en-US" dirty="0">
                <a:latin typeface="Times New Roman" panose="02020603050405020304" pitchFamily="18" charset="0"/>
                <a:cs typeface="Times New Roman" panose="02020603050405020304" pitchFamily="18" charset="0"/>
              </a:rPr>
              <a:t> for better performance.</a:t>
            </a:r>
          </a:p>
          <a:p>
            <a:pPr marL="285750" indent="-285750" algn="just">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Ensure consistent and reliable results across diverse audio samples.</a:t>
            </a:r>
          </a:p>
          <a:p>
            <a:pPr indent="228600" algn="just"/>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88263C-D35D-4CEB-9A22-3BB241DB3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744" y="1246164"/>
            <a:ext cx="5238750" cy="4524315"/>
          </a:xfrm>
          <a:prstGeom prst="rect">
            <a:avLst/>
          </a:prstGeom>
          <a:ln>
            <a:noFill/>
          </a:ln>
          <a:effectLst>
            <a:softEdge rad="112500"/>
          </a:effectLst>
        </p:spPr>
      </p:pic>
    </p:spTree>
    <p:extLst>
      <p:ext uri="{BB962C8B-B14F-4D97-AF65-F5344CB8AC3E}">
        <p14:creationId xmlns:p14="http://schemas.microsoft.com/office/powerpoint/2010/main" val="260636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627765-C24A-4E3A-9CFC-92F8CE0906EF}"/>
              </a:ext>
            </a:extLst>
          </p:cNvPr>
          <p:cNvSpPr txBox="1"/>
          <p:nvPr/>
        </p:nvSpPr>
        <p:spPr>
          <a:xfrm>
            <a:off x="749674" y="925232"/>
            <a:ext cx="6098240" cy="369332"/>
          </a:xfrm>
          <a:prstGeom prst="rect">
            <a:avLst/>
          </a:prstGeom>
          <a:noFill/>
        </p:spPr>
        <p:txBody>
          <a:bodyPr wrap="square">
            <a:spAutoFit/>
          </a:bodyPr>
          <a:lstStyle/>
          <a:p>
            <a:pPr algn="just"/>
            <a:r>
              <a:rPr lang="en-IN" sz="1800" b="1" dirty="0">
                <a:effectLst/>
                <a:latin typeface="Times New Roman" panose="02020603050405020304" pitchFamily="18" charset="0"/>
                <a:ea typeface="Cambria" panose="02040503050406030204" pitchFamily="18" charset="0"/>
              </a:rPr>
              <a:t>PROPOSED SYSTEM:</a:t>
            </a:r>
            <a:r>
              <a:rPr lang="en-IN" sz="1800"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BF7023D3-7094-46E4-AE83-40963B73EB66}"/>
              </a:ext>
            </a:extLst>
          </p:cNvPr>
          <p:cNvSpPr txBox="1"/>
          <p:nvPr/>
        </p:nvSpPr>
        <p:spPr>
          <a:xfrm>
            <a:off x="749674" y="1294564"/>
            <a:ext cx="4346761" cy="369332"/>
          </a:xfrm>
          <a:prstGeom prst="rect">
            <a:avLst/>
          </a:prstGeom>
          <a:noFill/>
        </p:spPr>
        <p:txBody>
          <a:bodyPr wrap="square">
            <a:spAutoFit/>
          </a:bodyPr>
          <a:lstStyle/>
          <a:p>
            <a:pPr indent="457200" algn="just"/>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7484A28-6331-46AE-BB78-B8F4B4CD36A9}"/>
              </a:ext>
            </a:extLst>
          </p:cNvPr>
          <p:cNvSpPr txBox="1"/>
          <p:nvPr/>
        </p:nvSpPr>
        <p:spPr>
          <a:xfrm>
            <a:off x="749674" y="1696998"/>
            <a:ext cx="5449420" cy="3970318"/>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Times New Roman" panose="02020603050405020304" pitchFamily="18" charset="0"/>
                <a:cs typeface="Times New Roman" panose="02020603050405020304" pitchFamily="18" charset="0"/>
              </a:rPr>
              <a:t>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Introduces a new Deep Stacking Fusion Model (DSFM) for classifying dysarthria into 4 categories: male dysarthria, female dysarthria, male control, female control.</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Audio data is augmented, normalized, and features are extracted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VGGish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YAMNet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DSFM uses L2 regularization and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AdamW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optimizer for improved performance.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precision, recall, F1-score, confusion matrix, and ROC curve are used for reliability.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accurate, automated classification for better diagnosis and therapy planning. </a:t>
            </a:r>
          </a:p>
        </p:txBody>
      </p:sp>
      <p:pic>
        <p:nvPicPr>
          <p:cNvPr id="8" name="Picture 7">
            <a:extLst>
              <a:ext uri="{FF2B5EF4-FFF2-40B4-BE49-F238E27FC236}">
                <a16:creationId xmlns:a16="http://schemas.microsoft.com/office/drawing/2014/main" id="{63160016-6E64-48D2-8EA1-AAAB220A7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663895"/>
            <a:ext cx="4760259" cy="3970317"/>
          </a:xfrm>
          <a:prstGeom prst="rect">
            <a:avLst/>
          </a:prstGeom>
          <a:ln>
            <a:noFill/>
          </a:ln>
          <a:effectLst>
            <a:softEdge rad="112500"/>
          </a:effectLst>
        </p:spPr>
      </p:pic>
    </p:spTree>
    <p:extLst>
      <p:ext uri="{BB962C8B-B14F-4D97-AF65-F5344CB8AC3E}">
        <p14:creationId xmlns:p14="http://schemas.microsoft.com/office/powerpoint/2010/main" val="8565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03C71D-4447-4F59-918D-23E6A1984277}"/>
              </a:ext>
            </a:extLst>
          </p:cNvPr>
          <p:cNvSpPr txBox="1"/>
          <p:nvPr/>
        </p:nvSpPr>
        <p:spPr>
          <a:xfrm>
            <a:off x="695886" y="358817"/>
            <a:ext cx="6098240" cy="457754"/>
          </a:xfrm>
          <a:prstGeom prst="rect">
            <a:avLst/>
          </a:prstGeom>
          <a:noFill/>
        </p:spPr>
        <p:txBody>
          <a:bodyPr wrap="square">
            <a:spAutoFit/>
          </a:bodyPr>
          <a:lstStyle/>
          <a:p>
            <a:pPr algn="just">
              <a:lnSpc>
                <a:spcPct val="150000"/>
              </a:lnSpc>
            </a:pPr>
            <a:r>
              <a:rPr lang="en-IN" sz="1800" b="1" dirty="0">
                <a:effectLst/>
                <a:latin typeface="Times New Roman" panose="02020603050405020304" pitchFamily="18" charset="0"/>
                <a:ea typeface="Cambria" panose="02040503050406030204" pitchFamily="18" charset="0"/>
                <a:cs typeface="Times New Roman" panose="02020603050405020304" pitchFamily="18" charset="0"/>
              </a:rPr>
              <a:t>LITERATURE SURVEY:</a:t>
            </a:r>
            <a:endParaRPr lang="en-IN"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33ECFF15-76B2-4BF1-AB96-F287E08E5F5B}"/>
              </a:ext>
            </a:extLst>
          </p:cNvPr>
          <p:cNvGraphicFramePr>
            <a:graphicFrameLocks noGrp="1"/>
          </p:cNvGraphicFramePr>
          <p:nvPr>
            <p:extLst>
              <p:ext uri="{D42A27DB-BD31-4B8C-83A1-F6EECF244321}">
                <p14:modId xmlns:p14="http://schemas.microsoft.com/office/powerpoint/2010/main" val="3867761771"/>
              </p:ext>
            </p:extLst>
          </p:nvPr>
        </p:nvGraphicFramePr>
        <p:xfrm>
          <a:off x="695886" y="1000114"/>
          <a:ext cx="8448114" cy="5553708"/>
        </p:xfrm>
        <a:graphic>
          <a:graphicData uri="http://schemas.openxmlformats.org/drawingml/2006/table">
            <a:tbl>
              <a:tblPr firstRow="1" bandRow="1">
                <a:tableStyleId>{5C22544A-7EE6-4342-B048-85BDC9FD1C3A}</a:tableStyleId>
              </a:tblPr>
              <a:tblGrid>
                <a:gridCol w="810186">
                  <a:extLst>
                    <a:ext uri="{9D8B030D-6E8A-4147-A177-3AD203B41FA5}">
                      <a16:colId xmlns:a16="http://schemas.microsoft.com/office/drawing/2014/main" val="2064314285"/>
                    </a:ext>
                  </a:extLst>
                </a:gridCol>
                <a:gridCol w="1734669">
                  <a:extLst>
                    <a:ext uri="{9D8B030D-6E8A-4147-A177-3AD203B41FA5}">
                      <a16:colId xmlns:a16="http://schemas.microsoft.com/office/drawing/2014/main" val="2093982641"/>
                    </a:ext>
                  </a:extLst>
                </a:gridCol>
                <a:gridCol w="2956927">
                  <a:extLst>
                    <a:ext uri="{9D8B030D-6E8A-4147-A177-3AD203B41FA5}">
                      <a16:colId xmlns:a16="http://schemas.microsoft.com/office/drawing/2014/main" val="500527324"/>
                    </a:ext>
                  </a:extLst>
                </a:gridCol>
                <a:gridCol w="2946332">
                  <a:extLst>
                    <a:ext uri="{9D8B030D-6E8A-4147-A177-3AD203B41FA5}">
                      <a16:colId xmlns:a16="http://schemas.microsoft.com/office/drawing/2014/main" val="3190670763"/>
                    </a:ext>
                  </a:extLst>
                </a:gridCol>
              </a:tblGrid>
              <a:tr h="353838">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2627628">
                <a:tc>
                  <a:txBody>
                    <a:bodyPr/>
                    <a:lstStyle/>
                    <a:p>
                      <a:pPr algn="ctr"/>
                      <a:r>
                        <a:rPr lang="en-IN" dirty="0"/>
                        <a:t>1</a:t>
                      </a:r>
                    </a:p>
                  </a:txBody>
                  <a:tcPr/>
                </a:tc>
                <a:tc>
                  <a:txBody>
                    <a:bodyPr/>
                    <a:lstStyle/>
                    <a:p>
                      <a:pPr algn="just"/>
                      <a:r>
                        <a:rPr lang="en-IN" sz="1800" kern="1200" dirty="0">
                          <a:solidFill>
                            <a:schemeClr val="dk1"/>
                          </a:solidFill>
                          <a:effectLst/>
                          <a:latin typeface="+mn-lt"/>
                          <a:ea typeface="+mn-ea"/>
                          <a:cs typeface="+mn-cs"/>
                        </a:rPr>
                        <a:t>Dysarthria Detection Using Convolution Neural Network (M. Mahendran et al., 2023)</a:t>
                      </a:r>
                      <a:endParaRPr lang="en-IN" dirty="0"/>
                    </a:p>
                  </a:txBody>
                  <a:tcPr/>
                </a:tc>
                <a:tc>
                  <a:txBody>
                    <a:bodyPr/>
                    <a:lstStyle/>
                    <a:p>
                      <a:pPr algn="just"/>
                      <a:r>
                        <a:rPr lang="en-IN" sz="1800" kern="1200" dirty="0">
                          <a:solidFill>
                            <a:schemeClr val="dk1"/>
                          </a:solidFill>
                          <a:effectLst/>
                          <a:latin typeface="+mn-lt"/>
                          <a:ea typeface="+mn-ea"/>
                          <a:cs typeface="+mn-cs"/>
                        </a:rPr>
                        <a:t>This paper proposes a CNN-based model that achieves an accuracy score of 93.87% in early detection of dysarthria using features like MFCCs and spectral centroids from the TORGO database.</a:t>
                      </a:r>
                      <a:endParaRPr lang="en-IN" dirty="0"/>
                    </a:p>
                  </a:txBody>
                  <a:tcPr/>
                </a:tc>
                <a:tc>
                  <a:txBody>
                    <a:bodyPr/>
                    <a:lstStyle/>
                    <a:p>
                      <a:pPr algn="just"/>
                      <a:r>
                        <a:rPr lang="en-IN" sz="1800" kern="1200" dirty="0">
                          <a:solidFill>
                            <a:schemeClr val="dk1"/>
                          </a:solidFill>
                          <a:effectLst/>
                          <a:latin typeface="+mn-lt"/>
                          <a:ea typeface="+mn-ea"/>
                          <a:cs typeface="+mn-cs"/>
                        </a:rPr>
                        <a:t>This paper emphasizes early detection but lacks extensive consideration for varying severity levels among patients, which could affect treatment planning and understanding of disease progression..</a:t>
                      </a:r>
                      <a:endParaRPr lang="en-IN" dirty="0"/>
                    </a:p>
                  </a:txBody>
                  <a:tcPr/>
                </a:tc>
                <a:extLst>
                  <a:ext uri="{0D108BD9-81ED-4DB2-BD59-A6C34878D82A}">
                    <a16:rowId xmlns:a16="http://schemas.microsoft.com/office/drawing/2014/main" val="365804682"/>
                  </a:ext>
                </a:extLst>
              </a:tr>
              <a:tr h="1946108">
                <a:tc>
                  <a:txBody>
                    <a:bodyPr/>
                    <a:lstStyle/>
                    <a:p>
                      <a:pPr algn="ctr"/>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Automated Dysarthria Severity Classification Using Deep Learning Frameworks (2020)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a:tc>
                <a:tc>
                  <a:txBody>
                    <a:bodyPr/>
                    <a:lstStyle/>
                    <a:p>
                      <a:pPr algn="just"/>
                      <a:r>
                        <a:rPr lang="en-IN" sz="1800" kern="1200" dirty="0">
                          <a:solidFill>
                            <a:schemeClr val="dk1"/>
                          </a:solidFill>
                          <a:effectLst/>
                          <a:latin typeface="+mn-lt"/>
                          <a:ea typeface="+mn-ea"/>
                          <a:cs typeface="+mn-cs"/>
                        </a:rPr>
                        <a:t>This paper is notable for achieving high classification accuracy of 96.18% and 93.24% on the TORGO and UA-Speech datasets using DNN, CNN, and LSTM architectures.</a:t>
                      </a:r>
                      <a:endParaRPr lang="en-IN" dirty="0"/>
                    </a:p>
                  </a:txBody>
                  <a:tcPr/>
                </a:tc>
                <a:tc>
                  <a:txBody>
                    <a:bodyPr/>
                    <a:lstStyle/>
                    <a:p>
                      <a:pPr algn="just"/>
                      <a:r>
                        <a:rPr lang="en-IN" sz="1800" kern="1200" dirty="0">
                          <a:solidFill>
                            <a:schemeClr val="dk1"/>
                          </a:solidFill>
                          <a:effectLst/>
                          <a:latin typeface="+mn-lt"/>
                          <a:ea typeface="+mn-ea"/>
                          <a:cs typeface="+mn-cs"/>
                        </a:rPr>
                        <a:t>This paper is limited by the need for careful model handling to prevent overfitting, which can reduce its generalizability to real-world applications.</a:t>
                      </a:r>
                      <a:endParaRPr lang="en-IN" dirty="0"/>
                    </a:p>
                  </a:txBody>
                  <a:tcPr/>
                </a:tc>
                <a:extLst>
                  <a:ext uri="{0D108BD9-81ED-4DB2-BD59-A6C34878D82A}">
                    <a16:rowId xmlns:a16="http://schemas.microsoft.com/office/drawing/2014/main" val="3312874040"/>
                  </a:ext>
                </a:extLst>
              </a:tr>
            </a:tbl>
          </a:graphicData>
        </a:graphic>
      </p:graphicFrame>
      <p:pic>
        <p:nvPicPr>
          <p:cNvPr id="9" name="Picture 8">
            <a:extLst>
              <a:ext uri="{FF2B5EF4-FFF2-40B4-BE49-F238E27FC236}">
                <a16:creationId xmlns:a16="http://schemas.microsoft.com/office/drawing/2014/main" id="{F69C91B0-55AD-4DCB-BCFF-95DADFF30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3537" y="1000114"/>
            <a:ext cx="2672883" cy="5799384"/>
          </a:xfrm>
          <a:prstGeom prst="rect">
            <a:avLst/>
          </a:prstGeom>
        </p:spPr>
      </p:pic>
    </p:spTree>
    <p:extLst>
      <p:ext uri="{BB962C8B-B14F-4D97-AF65-F5344CB8AC3E}">
        <p14:creationId xmlns:p14="http://schemas.microsoft.com/office/powerpoint/2010/main" val="429130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a:extLst>
              <a:ext uri="{FF2B5EF4-FFF2-40B4-BE49-F238E27FC236}">
                <a16:creationId xmlns:a16="http://schemas.microsoft.com/office/drawing/2014/main" id="{548E4F4D-5ED6-445C-8E7E-F3F09A32332D}"/>
              </a:ext>
            </a:extLst>
          </p:cNvPr>
          <p:cNvGraphicFramePr>
            <a:graphicFrameLocks noGrp="1"/>
          </p:cNvGraphicFramePr>
          <p:nvPr>
            <p:extLst>
              <p:ext uri="{D42A27DB-BD31-4B8C-83A1-F6EECF244321}">
                <p14:modId xmlns:p14="http://schemas.microsoft.com/office/powerpoint/2010/main" val="1476796861"/>
              </p:ext>
            </p:extLst>
          </p:nvPr>
        </p:nvGraphicFramePr>
        <p:xfrm>
          <a:off x="860612" y="411480"/>
          <a:ext cx="7987553" cy="6035040"/>
        </p:xfrm>
        <a:graphic>
          <a:graphicData uri="http://schemas.openxmlformats.org/drawingml/2006/table">
            <a:tbl>
              <a:tblPr firstRow="1" bandRow="1">
                <a:tableStyleId>{5C22544A-7EE6-4342-B048-85BDC9FD1C3A}</a:tableStyleId>
              </a:tblPr>
              <a:tblGrid>
                <a:gridCol w="650824">
                  <a:extLst>
                    <a:ext uri="{9D8B030D-6E8A-4147-A177-3AD203B41FA5}">
                      <a16:colId xmlns:a16="http://schemas.microsoft.com/office/drawing/2014/main" val="2064314285"/>
                    </a:ext>
                  </a:extLst>
                </a:gridCol>
                <a:gridCol w="1965319">
                  <a:extLst>
                    <a:ext uri="{9D8B030D-6E8A-4147-A177-3AD203B41FA5}">
                      <a16:colId xmlns:a16="http://schemas.microsoft.com/office/drawing/2014/main" val="2093982641"/>
                    </a:ext>
                  </a:extLst>
                </a:gridCol>
                <a:gridCol w="2855702">
                  <a:extLst>
                    <a:ext uri="{9D8B030D-6E8A-4147-A177-3AD203B41FA5}">
                      <a16:colId xmlns:a16="http://schemas.microsoft.com/office/drawing/2014/main" val="500527324"/>
                    </a:ext>
                  </a:extLst>
                </a:gridCol>
                <a:gridCol w="2515708">
                  <a:extLst>
                    <a:ext uri="{9D8B030D-6E8A-4147-A177-3AD203B41FA5}">
                      <a16:colId xmlns:a16="http://schemas.microsoft.com/office/drawing/2014/main" val="3190670763"/>
                    </a:ext>
                  </a:extLst>
                </a:gridCol>
              </a:tblGrid>
              <a:tr h="565602">
                <a:tc>
                  <a:txBody>
                    <a:bodyPr/>
                    <a:lstStyle/>
                    <a:p>
                      <a:pPr algn="ctr"/>
                      <a:r>
                        <a:rPr lang="en-IN" sz="1800" b="1" kern="1200" dirty="0">
                          <a:solidFill>
                            <a:schemeClr val="lt1"/>
                          </a:solidFill>
                          <a:effectLst/>
                          <a:latin typeface="+mn-lt"/>
                          <a:ea typeface="+mn-ea"/>
                          <a:cs typeface="+mn-cs"/>
                        </a:rPr>
                        <a:t>S.NO</a:t>
                      </a:r>
                      <a:endParaRPr lang="en-IN" dirty="0"/>
                    </a:p>
                  </a:txBody>
                  <a:tcPr/>
                </a:tc>
                <a:tc>
                  <a:txBody>
                    <a:bodyPr/>
                    <a:lstStyle/>
                    <a:p>
                      <a:pPr algn="ctr"/>
                      <a:r>
                        <a:rPr lang="en-IN" sz="1800" b="1" kern="1200" dirty="0">
                          <a:solidFill>
                            <a:schemeClr val="lt1"/>
                          </a:solidFill>
                          <a:effectLst/>
                          <a:latin typeface="+mn-lt"/>
                          <a:ea typeface="+mn-ea"/>
                          <a:cs typeface="+mn-cs"/>
                        </a:rPr>
                        <a:t>TITLE</a:t>
                      </a:r>
                      <a:endParaRPr lang="en-IN" dirty="0"/>
                    </a:p>
                  </a:txBody>
                  <a:tcPr/>
                </a:tc>
                <a:tc>
                  <a:txBody>
                    <a:bodyPr/>
                    <a:lstStyle/>
                    <a:p>
                      <a:pPr algn="ctr"/>
                      <a:r>
                        <a:rPr lang="en-IN" sz="1800" b="1" kern="1200" dirty="0">
                          <a:solidFill>
                            <a:schemeClr val="lt1"/>
                          </a:solidFill>
                          <a:effectLst/>
                          <a:latin typeface="+mn-lt"/>
                          <a:ea typeface="+mn-ea"/>
                          <a:cs typeface="+mn-cs"/>
                        </a:rPr>
                        <a:t>MERITS</a:t>
                      </a:r>
                      <a:endParaRPr lang="en-IN" dirty="0"/>
                    </a:p>
                  </a:txBody>
                  <a:tcPr/>
                </a:tc>
                <a:tc>
                  <a:txBody>
                    <a:bodyPr/>
                    <a:lstStyle/>
                    <a:p>
                      <a:pPr algn="ctr"/>
                      <a:r>
                        <a:rPr lang="en-IN" sz="1800" b="1" kern="1200" dirty="0">
                          <a:solidFill>
                            <a:schemeClr val="lt1"/>
                          </a:solidFill>
                          <a:effectLst/>
                          <a:latin typeface="+mn-lt"/>
                          <a:ea typeface="+mn-ea"/>
                          <a:cs typeface="+mn-cs"/>
                        </a:rPr>
                        <a:t>DEMERITS</a:t>
                      </a:r>
                      <a:endParaRPr lang="en-IN" dirty="0"/>
                    </a:p>
                  </a:txBody>
                  <a:tcPr/>
                </a:tc>
                <a:extLst>
                  <a:ext uri="{0D108BD9-81ED-4DB2-BD59-A6C34878D82A}">
                    <a16:rowId xmlns:a16="http://schemas.microsoft.com/office/drawing/2014/main" val="1495658770"/>
                  </a:ext>
                </a:extLst>
              </a:tr>
              <a:tr h="2262410">
                <a:tc>
                  <a:txBody>
                    <a:bodyPr/>
                    <a:lstStyle/>
                    <a:p>
                      <a:pPr algn="ctr"/>
                      <a:r>
                        <a:rPr lang="en-IN" dirty="0"/>
                        <a:t>3</a:t>
                      </a:r>
                    </a:p>
                  </a:txBody>
                  <a:tcPr/>
                </a:tc>
                <a:tc>
                  <a:txBody>
                    <a:bodyPr/>
                    <a:lstStyle/>
                    <a:p>
                      <a:pPr algn="just"/>
                      <a:r>
                        <a:rPr lang="en-IN" sz="1800" kern="1200" dirty="0">
                          <a:solidFill>
                            <a:schemeClr val="dk1"/>
                          </a:solidFill>
                          <a:effectLst/>
                          <a:latin typeface="+mn-lt"/>
                          <a:ea typeface="+mn-ea"/>
                          <a:cs typeface="+mn-cs"/>
                        </a:rPr>
                        <a:t>Voice-Based SVM Model Reliability for Identifying Parkinson’s Disease (2023)</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This paper investigates voice features using SVM models to identify Parkinson’s disease, contributing to understanding dysarthria's impact on speech.</a:t>
                      </a:r>
                      <a:endParaRPr lang="en-IN" dirty="0"/>
                    </a:p>
                    <a:p>
                      <a:pPr algn="just"/>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This paper's focus on Parkinson’s disease limits its applicability to other forms of dysarthria without further validation. It may not address all aspects of dysarthric speech effectively.</a:t>
                      </a:r>
                      <a:endParaRPr lang="en-IN" dirty="0"/>
                    </a:p>
                  </a:txBody>
                  <a:tcPr/>
                </a:tc>
                <a:extLst>
                  <a:ext uri="{0D108BD9-81ED-4DB2-BD59-A6C34878D82A}">
                    <a16:rowId xmlns:a16="http://schemas.microsoft.com/office/drawing/2014/main" val="365804682"/>
                  </a:ext>
                </a:extLst>
              </a:tr>
              <a:tr h="2504811">
                <a:tc>
                  <a:txBody>
                    <a:bodyPr/>
                    <a:lstStyle/>
                    <a:p>
                      <a:pPr algn="ctr"/>
                      <a:r>
                        <a:rPr lang="en-IN" dirty="0"/>
                        <a:t>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Robust Estimation of Hypernasality in Dysarthria With Acoustic Model Likelihood Features (2020)</a:t>
                      </a:r>
                    </a:p>
                  </a:txBody>
                  <a:tcPr/>
                </a:tc>
                <a:tc>
                  <a:txBody>
                    <a:bodyPr/>
                    <a:lstStyle/>
                    <a:p>
                      <a:pPr algn="just"/>
                      <a:r>
                        <a:rPr lang="en-IN" sz="1800" kern="1200" dirty="0">
                          <a:solidFill>
                            <a:schemeClr val="dk1"/>
                          </a:solidFill>
                          <a:effectLst/>
                          <a:latin typeface="+mn-lt"/>
                          <a:ea typeface="+mn-ea"/>
                          <a:cs typeface="+mn-cs"/>
                        </a:rPr>
                        <a:t>This paper introduces new acoustic features that generalize well across different dysarthria types, enhancing the reliability of hypernasality estimation.</a:t>
                      </a:r>
                      <a:endParaRPr lang="en-IN" dirty="0"/>
                    </a:p>
                  </a:txBody>
                  <a:tcPr/>
                </a:tc>
                <a:tc>
                  <a:txBody>
                    <a:bodyPr/>
                    <a:lstStyle/>
                    <a:p>
                      <a:pPr algn="just"/>
                      <a:r>
                        <a:rPr lang="en-IN" sz="1800" kern="1200" dirty="0">
                          <a:solidFill>
                            <a:schemeClr val="dk1"/>
                          </a:solidFill>
                          <a:effectLst/>
                          <a:latin typeface="+mn-lt"/>
                          <a:ea typeface="+mn-ea"/>
                          <a:cs typeface="+mn-cs"/>
                        </a:rPr>
                        <a:t>This paper faces challenges due to variability in acoustic manifestations, complicating training processes. Engineered features may fail to capture the complex patterns associated with hypernasality.</a:t>
                      </a:r>
                      <a:endParaRPr lang="en-IN" dirty="0"/>
                    </a:p>
                  </a:txBody>
                  <a:tcPr/>
                </a:tc>
                <a:extLst>
                  <a:ext uri="{0D108BD9-81ED-4DB2-BD59-A6C34878D82A}">
                    <a16:rowId xmlns:a16="http://schemas.microsoft.com/office/drawing/2014/main" val="3312874040"/>
                  </a:ext>
                </a:extLst>
              </a:tr>
            </a:tbl>
          </a:graphicData>
        </a:graphic>
      </p:graphicFrame>
      <p:pic>
        <p:nvPicPr>
          <p:cNvPr id="4" name="Picture 3">
            <a:extLst>
              <a:ext uri="{FF2B5EF4-FFF2-40B4-BE49-F238E27FC236}">
                <a16:creationId xmlns:a16="http://schemas.microsoft.com/office/drawing/2014/main" id="{95D883F6-384B-4217-BB3F-0C6CF9D0B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2635" y="411480"/>
            <a:ext cx="2672883" cy="6035040"/>
          </a:xfrm>
          <a:prstGeom prst="rect">
            <a:avLst/>
          </a:prstGeom>
        </p:spPr>
      </p:pic>
    </p:spTree>
    <p:extLst>
      <p:ext uri="{BB962C8B-B14F-4D97-AF65-F5344CB8AC3E}">
        <p14:creationId xmlns:p14="http://schemas.microsoft.com/office/powerpoint/2010/main" val="327230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2203</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Madhavan P</dc:creator>
  <cp:lastModifiedBy>Madhavan P</cp:lastModifiedBy>
  <cp:revision>35</cp:revision>
  <dcterms:created xsi:type="dcterms:W3CDTF">2024-09-03T00:48:52Z</dcterms:created>
  <dcterms:modified xsi:type="dcterms:W3CDTF">2025-07-09T04:52:03Z</dcterms:modified>
</cp:coreProperties>
</file>