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0" r:id="rId3"/>
    <p:sldId id="271" r:id="rId4"/>
    <p:sldId id="261" r:id="rId5"/>
    <p:sldId id="276" r:id="rId6"/>
    <p:sldId id="260" r:id="rId7"/>
    <p:sldId id="262" r:id="rId8"/>
    <p:sldId id="272" r:id="rId9"/>
    <p:sldId id="273" r:id="rId10"/>
    <p:sldId id="275" r:id="rId11"/>
    <p:sldId id="263" r:id="rId12"/>
    <p:sldId id="264" r:id="rId13"/>
    <p:sldId id="267" r:id="rId14"/>
    <p:sldId id="269" r:id="rId15"/>
    <p:sldId id="268"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B18918-A3D5-445B-8692-4E8178F65CEB}"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276AE1-C6B2-4E64-9B2F-4F266D3B3DC1}" type="slidenum">
              <a:rPr lang="en-US" smtClean="0"/>
              <a:t>‹#›</a:t>
            </a:fld>
            <a:endParaRPr lang="en-US"/>
          </a:p>
        </p:txBody>
      </p:sp>
    </p:spTree>
    <p:extLst>
      <p:ext uri="{BB962C8B-B14F-4D97-AF65-F5344CB8AC3E}">
        <p14:creationId xmlns:p14="http://schemas.microsoft.com/office/powerpoint/2010/main" val="157861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18918-A3D5-445B-8692-4E8178F65CEB}"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276AE1-C6B2-4E64-9B2F-4F266D3B3DC1}" type="slidenum">
              <a:rPr lang="en-US" smtClean="0"/>
              <a:t>‹#›</a:t>
            </a:fld>
            <a:endParaRPr lang="en-US"/>
          </a:p>
        </p:txBody>
      </p:sp>
    </p:spTree>
    <p:extLst>
      <p:ext uri="{BB962C8B-B14F-4D97-AF65-F5344CB8AC3E}">
        <p14:creationId xmlns:p14="http://schemas.microsoft.com/office/powerpoint/2010/main" val="1348351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18918-A3D5-445B-8692-4E8178F65CEB}"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276AE1-C6B2-4E64-9B2F-4F266D3B3DC1}" type="slidenum">
              <a:rPr lang="en-US" smtClean="0"/>
              <a:t>‹#›</a:t>
            </a:fld>
            <a:endParaRPr lang="en-US"/>
          </a:p>
        </p:txBody>
      </p:sp>
    </p:spTree>
    <p:extLst>
      <p:ext uri="{BB962C8B-B14F-4D97-AF65-F5344CB8AC3E}">
        <p14:creationId xmlns:p14="http://schemas.microsoft.com/office/powerpoint/2010/main" val="461806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18918-A3D5-445B-8692-4E8178F65CEB}"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276AE1-C6B2-4E64-9B2F-4F266D3B3DC1}" type="slidenum">
              <a:rPr lang="en-US" smtClean="0"/>
              <a:t>‹#›</a:t>
            </a:fld>
            <a:endParaRPr lang="en-US"/>
          </a:p>
        </p:txBody>
      </p:sp>
    </p:spTree>
    <p:extLst>
      <p:ext uri="{BB962C8B-B14F-4D97-AF65-F5344CB8AC3E}">
        <p14:creationId xmlns:p14="http://schemas.microsoft.com/office/powerpoint/2010/main" val="3069610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B18918-A3D5-445B-8692-4E8178F65CEB}"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276AE1-C6B2-4E64-9B2F-4F266D3B3DC1}" type="slidenum">
              <a:rPr lang="en-US" smtClean="0"/>
              <a:t>‹#›</a:t>
            </a:fld>
            <a:endParaRPr lang="en-US"/>
          </a:p>
        </p:txBody>
      </p:sp>
    </p:spTree>
    <p:extLst>
      <p:ext uri="{BB962C8B-B14F-4D97-AF65-F5344CB8AC3E}">
        <p14:creationId xmlns:p14="http://schemas.microsoft.com/office/powerpoint/2010/main" val="2315789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B18918-A3D5-445B-8692-4E8178F65CEB}"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276AE1-C6B2-4E64-9B2F-4F266D3B3DC1}" type="slidenum">
              <a:rPr lang="en-US" smtClean="0"/>
              <a:t>‹#›</a:t>
            </a:fld>
            <a:endParaRPr lang="en-US"/>
          </a:p>
        </p:txBody>
      </p:sp>
    </p:spTree>
    <p:extLst>
      <p:ext uri="{BB962C8B-B14F-4D97-AF65-F5344CB8AC3E}">
        <p14:creationId xmlns:p14="http://schemas.microsoft.com/office/powerpoint/2010/main" val="1625581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B18918-A3D5-445B-8692-4E8178F65CEB}" type="datetimeFigureOut">
              <a:rPr lang="en-US" smtClean="0"/>
              <a:t>2/18/2024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276AE1-C6B2-4E64-9B2F-4F266D3B3DC1}" type="slidenum">
              <a:rPr lang="en-US" smtClean="0"/>
              <a:t>‹#›</a:t>
            </a:fld>
            <a:endParaRPr lang="en-US"/>
          </a:p>
        </p:txBody>
      </p:sp>
    </p:spTree>
    <p:extLst>
      <p:ext uri="{BB962C8B-B14F-4D97-AF65-F5344CB8AC3E}">
        <p14:creationId xmlns:p14="http://schemas.microsoft.com/office/powerpoint/2010/main" val="2824377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B18918-A3D5-445B-8692-4E8178F65CEB}" type="datetimeFigureOut">
              <a:rPr lang="en-US" smtClean="0"/>
              <a:t>2/18/2024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276AE1-C6B2-4E64-9B2F-4F266D3B3DC1}" type="slidenum">
              <a:rPr lang="en-US" smtClean="0"/>
              <a:t>‹#›</a:t>
            </a:fld>
            <a:endParaRPr lang="en-US"/>
          </a:p>
        </p:txBody>
      </p:sp>
    </p:spTree>
    <p:extLst>
      <p:ext uri="{BB962C8B-B14F-4D97-AF65-F5344CB8AC3E}">
        <p14:creationId xmlns:p14="http://schemas.microsoft.com/office/powerpoint/2010/main" val="2778503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B18918-A3D5-445B-8692-4E8178F65CEB}" type="datetimeFigureOut">
              <a:rPr lang="en-US" smtClean="0"/>
              <a:t>2/18/2024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276AE1-C6B2-4E64-9B2F-4F266D3B3DC1}" type="slidenum">
              <a:rPr lang="en-US" smtClean="0"/>
              <a:t>‹#›</a:t>
            </a:fld>
            <a:endParaRPr lang="en-US"/>
          </a:p>
        </p:txBody>
      </p:sp>
    </p:spTree>
    <p:extLst>
      <p:ext uri="{BB962C8B-B14F-4D97-AF65-F5344CB8AC3E}">
        <p14:creationId xmlns:p14="http://schemas.microsoft.com/office/powerpoint/2010/main" val="3751170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B18918-A3D5-445B-8692-4E8178F65CEB}"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276AE1-C6B2-4E64-9B2F-4F266D3B3DC1}" type="slidenum">
              <a:rPr lang="en-US" smtClean="0"/>
              <a:t>‹#›</a:t>
            </a:fld>
            <a:endParaRPr lang="en-US"/>
          </a:p>
        </p:txBody>
      </p:sp>
    </p:spTree>
    <p:extLst>
      <p:ext uri="{BB962C8B-B14F-4D97-AF65-F5344CB8AC3E}">
        <p14:creationId xmlns:p14="http://schemas.microsoft.com/office/powerpoint/2010/main" val="8940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B18918-A3D5-445B-8692-4E8178F65CEB}"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276AE1-C6B2-4E64-9B2F-4F266D3B3DC1}" type="slidenum">
              <a:rPr lang="en-US" smtClean="0"/>
              <a:t>‹#›</a:t>
            </a:fld>
            <a:endParaRPr lang="en-US"/>
          </a:p>
        </p:txBody>
      </p:sp>
    </p:spTree>
    <p:extLst>
      <p:ext uri="{BB962C8B-B14F-4D97-AF65-F5344CB8AC3E}">
        <p14:creationId xmlns:p14="http://schemas.microsoft.com/office/powerpoint/2010/main" val="3637083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B18918-A3D5-445B-8692-4E8178F65CEB}" type="datetimeFigureOut">
              <a:rPr lang="en-US" smtClean="0"/>
              <a:t>2/18/2024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276AE1-C6B2-4E64-9B2F-4F266D3B3DC1}" type="slidenum">
              <a:rPr lang="en-US" smtClean="0"/>
              <a:t>‹#›</a:t>
            </a:fld>
            <a:endParaRPr lang="en-US"/>
          </a:p>
        </p:txBody>
      </p:sp>
    </p:spTree>
    <p:extLst>
      <p:ext uri="{BB962C8B-B14F-4D97-AF65-F5344CB8AC3E}">
        <p14:creationId xmlns:p14="http://schemas.microsoft.com/office/powerpoint/2010/main" val="3238614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93A0-902F-5413-C02B-B756ECD58C6A}"/>
              </a:ext>
            </a:extLst>
          </p:cNvPr>
          <p:cNvSpPr>
            <a:spLocks noGrp="1"/>
          </p:cNvSpPr>
          <p:nvPr>
            <p:ph type="ctrTitle"/>
          </p:nvPr>
        </p:nvSpPr>
        <p:spPr>
          <a:xfrm>
            <a:off x="1524000" y="0"/>
            <a:ext cx="9144000" cy="2387600"/>
          </a:xfrm>
        </p:spPr>
        <p:txBody>
          <a:bodyPr>
            <a:normAutofit/>
          </a:bodyPr>
          <a:lstStyle/>
          <a:p>
            <a:r>
              <a:rPr lang="en-US" sz="4400" b="1" dirty="0" smtClean="0">
                <a:latin typeface="Times New Roman" pitchFamily="18" charset="0"/>
                <a:cs typeface="Times New Roman" pitchFamily="18" charset="0"/>
              </a:rPr>
              <a:t>Rosacea Classification Using Deep Stacking Multi-Layer Model (DSMLM)</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166BC9B-C8C2-9D06-9F7E-D0BCB39F274B}"/>
              </a:ext>
            </a:extLst>
          </p:cNvPr>
          <p:cNvSpPr>
            <a:spLocks noGrp="1"/>
          </p:cNvSpPr>
          <p:nvPr>
            <p:ph type="subTitle" idx="1"/>
          </p:nvPr>
        </p:nvSpPr>
        <p:spPr>
          <a:xfrm>
            <a:off x="273269" y="2500969"/>
            <a:ext cx="11046372" cy="2168236"/>
          </a:xfrm>
        </p:spPr>
        <p:txBody>
          <a:bodyPr>
            <a:noAutofit/>
          </a:bodyPr>
          <a:lstStyle/>
          <a:p>
            <a:r>
              <a:rPr lang="en-GB" sz="1600" b="1" spc="-1" dirty="0">
                <a:solidFill>
                  <a:srgbClr val="4C4C4C"/>
                </a:solidFill>
                <a:latin typeface="Times New Roman" pitchFamily="18" charset="0"/>
                <a:cs typeface="Times New Roman" pitchFamily="18" charset="0"/>
              </a:rPr>
              <a:t>Paper </a:t>
            </a:r>
            <a:r>
              <a:rPr lang="en-GB" sz="1600" b="1" spc="-1" dirty="0" smtClean="0">
                <a:solidFill>
                  <a:srgbClr val="4C4C4C"/>
                </a:solidFill>
                <a:latin typeface="Times New Roman" pitchFamily="18" charset="0"/>
                <a:cs typeface="Times New Roman" pitchFamily="18" charset="0"/>
              </a:rPr>
              <a:t>ID: </a:t>
            </a:r>
            <a:endParaRPr lang="en-GB" sz="1600" b="1" spc="-1" dirty="0">
              <a:solidFill>
                <a:srgbClr val="4C4C4C"/>
              </a:solidFill>
              <a:latin typeface="Times New Roman" pitchFamily="18" charset="0"/>
              <a:cs typeface="Times New Roman" pitchFamily="18" charset="0"/>
            </a:endParaRPr>
          </a:p>
          <a:p>
            <a:pPr>
              <a:lnSpc>
                <a:spcPct val="100000"/>
              </a:lnSpc>
              <a:spcBef>
                <a:spcPts val="0"/>
              </a:spcBef>
            </a:pPr>
            <a:endParaRPr lang="en-IN" sz="1600" dirty="0" smtClean="0">
              <a:latin typeface="Calibri (Body)"/>
            </a:endParaRPr>
          </a:p>
          <a:p>
            <a:pPr>
              <a:lnSpc>
                <a:spcPct val="100000"/>
              </a:lnSpc>
              <a:spcBef>
                <a:spcPts val="0"/>
              </a:spcBef>
            </a:pPr>
            <a:r>
              <a:rPr lang="en-IN" sz="1600" dirty="0" err="1" smtClean="0">
                <a:latin typeface="Calibri (Body)"/>
              </a:rPr>
              <a:t>Dr.</a:t>
            </a:r>
            <a:r>
              <a:rPr lang="en-IN" sz="1600" dirty="0" smtClean="0">
                <a:latin typeface="Calibri (Body)"/>
              </a:rPr>
              <a:t> Antony Sophia N, Assistant Professor </a:t>
            </a:r>
          </a:p>
          <a:p>
            <a:pPr>
              <a:lnSpc>
                <a:spcPct val="100000"/>
              </a:lnSpc>
              <a:spcBef>
                <a:spcPts val="0"/>
              </a:spcBef>
            </a:pPr>
            <a:r>
              <a:rPr lang="en-IN" sz="1600" dirty="0" err="1" smtClean="0">
                <a:latin typeface="Calibri (Body)"/>
              </a:rPr>
              <a:t>Dr.T</a:t>
            </a:r>
            <a:r>
              <a:rPr lang="en-IN" sz="1600" dirty="0" smtClean="0">
                <a:latin typeface="Calibri (Body)"/>
              </a:rPr>
              <a:t> R </a:t>
            </a:r>
            <a:r>
              <a:rPr lang="en-IN" sz="1600" dirty="0" err="1" smtClean="0">
                <a:latin typeface="Calibri (Body)"/>
              </a:rPr>
              <a:t>Saravanan</a:t>
            </a:r>
            <a:r>
              <a:rPr lang="en-IN" sz="1600" dirty="0" smtClean="0">
                <a:latin typeface="Calibri (Body)"/>
              </a:rPr>
              <a:t>, Associate </a:t>
            </a:r>
            <a:r>
              <a:rPr lang="en-IN" sz="1600" dirty="0">
                <a:latin typeface="Calibri (Body)"/>
              </a:rPr>
              <a:t>Professor </a:t>
            </a:r>
            <a:r>
              <a:rPr lang="en-GB" sz="1600" b="1" spc="-1" dirty="0">
                <a:solidFill>
                  <a:srgbClr val="4C4C4C"/>
                </a:solidFill>
                <a:latin typeface="Calibri (Body)"/>
                <a:cs typeface="Times New Roman" pitchFamily="18" charset="0"/>
              </a:rPr>
              <a:t> </a:t>
            </a:r>
            <a:endParaRPr lang="en-IN" sz="1600" dirty="0">
              <a:latin typeface="Calibri (Body)"/>
            </a:endParaRPr>
          </a:p>
          <a:p>
            <a:pPr>
              <a:lnSpc>
                <a:spcPct val="100000"/>
              </a:lnSpc>
              <a:spcBef>
                <a:spcPts val="0"/>
              </a:spcBef>
            </a:pPr>
            <a:r>
              <a:rPr lang="en-IN" sz="1600" dirty="0">
                <a:latin typeface="Calibri (Body)"/>
              </a:rPr>
              <a:t>Department of Computational Intelligence , </a:t>
            </a:r>
            <a:r>
              <a:rPr lang="en-US" sz="1600" dirty="0">
                <a:latin typeface="Calibri (Body)"/>
              </a:rPr>
              <a:t>SRM Institute of Science and Technology , Chennai</a:t>
            </a:r>
            <a:r>
              <a:rPr lang="en-IN" sz="1600" dirty="0">
                <a:latin typeface="Calibri (Body)"/>
              </a:rPr>
              <a:t/>
            </a:r>
            <a:br>
              <a:rPr lang="en-IN" sz="1600" dirty="0">
                <a:latin typeface="Calibri (Body)"/>
              </a:rPr>
            </a:br>
            <a:endParaRPr lang="en-IN" sz="1600" dirty="0" smtClean="0">
              <a:latin typeface="Calibri (Body)"/>
            </a:endParaRPr>
          </a:p>
          <a:p>
            <a:pPr>
              <a:lnSpc>
                <a:spcPct val="100000"/>
              </a:lnSpc>
              <a:spcBef>
                <a:spcPts val="0"/>
              </a:spcBef>
            </a:pPr>
            <a:r>
              <a:rPr lang="en-IN" sz="1600" dirty="0" smtClean="0">
                <a:latin typeface="Calibri (Body)"/>
              </a:rPr>
              <a:t>Ms. </a:t>
            </a:r>
            <a:r>
              <a:rPr lang="en-IN" sz="1600" dirty="0" err="1" smtClean="0">
                <a:latin typeface="Calibri (Body)"/>
              </a:rPr>
              <a:t>Vigneshwari</a:t>
            </a:r>
            <a:r>
              <a:rPr lang="en-IN" sz="1600" dirty="0" smtClean="0">
                <a:latin typeface="Calibri (Body)"/>
              </a:rPr>
              <a:t> M, Assistant Professor, </a:t>
            </a:r>
          </a:p>
          <a:p>
            <a:pPr>
              <a:lnSpc>
                <a:spcPct val="100000"/>
              </a:lnSpc>
              <a:spcBef>
                <a:spcPts val="0"/>
              </a:spcBef>
            </a:pPr>
            <a:r>
              <a:rPr lang="en-IN" sz="1600" dirty="0" smtClean="0">
                <a:latin typeface="Calibri (Body)"/>
              </a:rPr>
              <a:t>Department of Information Technology,  </a:t>
            </a:r>
            <a:r>
              <a:rPr lang="en-IN" sz="1600" dirty="0" err="1" smtClean="0">
                <a:latin typeface="Calibri (Body)"/>
              </a:rPr>
              <a:t>Vel</a:t>
            </a:r>
            <a:r>
              <a:rPr lang="en-IN" sz="1600" dirty="0" smtClean="0">
                <a:latin typeface="Calibri (Body)"/>
              </a:rPr>
              <a:t> Tech Multi Tech </a:t>
            </a:r>
            <a:r>
              <a:rPr lang="en-IN" sz="1600" dirty="0" err="1" smtClean="0">
                <a:latin typeface="Calibri (Body)"/>
              </a:rPr>
              <a:t>Dr.Rangarajan</a:t>
            </a:r>
            <a:r>
              <a:rPr lang="en-IN" sz="1600" dirty="0" smtClean="0">
                <a:latin typeface="Calibri (Body)"/>
              </a:rPr>
              <a:t> </a:t>
            </a:r>
            <a:r>
              <a:rPr lang="en-IN" sz="1600" dirty="0" err="1" smtClean="0">
                <a:latin typeface="Calibri (Body)"/>
              </a:rPr>
              <a:t>Dr.Sakunthala</a:t>
            </a:r>
            <a:r>
              <a:rPr lang="en-IN" sz="1600" dirty="0" smtClean="0">
                <a:latin typeface="Calibri (Body)"/>
              </a:rPr>
              <a:t> Engineering College </a:t>
            </a:r>
          </a:p>
          <a:p>
            <a:pPr>
              <a:lnSpc>
                <a:spcPct val="100000"/>
              </a:lnSpc>
              <a:spcBef>
                <a:spcPts val="0"/>
              </a:spcBef>
            </a:pPr>
            <a:endParaRPr lang="en-IN" sz="1600" dirty="0">
              <a:latin typeface="Calibri (Body)"/>
            </a:endParaRPr>
          </a:p>
          <a:p>
            <a:pPr>
              <a:lnSpc>
                <a:spcPct val="100000"/>
              </a:lnSpc>
              <a:spcBef>
                <a:spcPts val="0"/>
              </a:spcBef>
            </a:pPr>
            <a:r>
              <a:rPr lang="en-US" sz="1600" dirty="0" err="1" smtClean="0">
                <a:latin typeface="Calibri (Body)"/>
              </a:rPr>
              <a:t>Ms.Deepika</a:t>
            </a:r>
            <a:r>
              <a:rPr lang="en-US" sz="1600" dirty="0" smtClean="0">
                <a:latin typeface="Calibri (Body)"/>
              </a:rPr>
              <a:t> N, Assistant Professor, , Department of Computer science and engineering, </a:t>
            </a:r>
          </a:p>
          <a:p>
            <a:pPr>
              <a:lnSpc>
                <a:spcPct val="100000"/>
              </a:lnSpc>
              <a:spcBef>
                <a:spcPts val="0"/>
              </a:spcBef>
            </a:pPr>
            <a:r>
              <a:rPr lang="en-US" sz="1600" dirty="0" smtClean="0">
                <a:latin typeface="Calibri (Body)"/>
              </a:rPr>
              <a:t>Sri </a:t>
            </a:r>
            <a:r>
              <a:rPr lang="en-US" sz="1600" dirty="0" err="1" smtClean="0">
                <a:latin typeface="Calibri (Body)"/>
              </a:rPr>
              <a:t>Venkateswara</a:t>
            </a:r>
            <a:r>
              <a:rPr lang="en-US" sz="1600" dirty="0" smtClean="0">
                <a:latin typeface="Calibri (Body)"/>
              </a:rPr>
              <a:t> College of Engineering </a:t>
            </a:r>
          </a:p>
          <a:p>
            <a:pPr>
              <a:lnSpc>
                <a:spcPct val="100000"/>
              </a:lnSpc>
              <a:spcBef>
                <a:spcPts val="0"/>
              </a:spcBef>
            </a:pPr>
            <a:endParaRPr lang="en-US" sz="1600" dirty="0" smtClean="0">
              <a:latin typeface="Calibri (Body)"/>
            </a:endParaRPr>
          </a:p>
          <a:p>
            <a:pPr>
              <a:lnSpc>
                <a:spcPct val="100000"/>
              </a:lnSpc>
              <a:spcBef>
                <a:spcPts val="0"/>
              </a:spcBef>
            </a:pPr>
            <a:r>
              <a:rPr lang="en-US" sz="1600" dirty="0" smtClean="0">
                <a:latin typeface="Calibri (Body)"/>
              </a:rPr>
              <a:t>Dr. </a:t>
            </a:r>
            <a:r>
              <a:rPr lang="en-US" sz="1600" dirty="0" err="1" smtClean="0">
                <a:latin typeface="Calibri (Body)"/>
              </a:rPr>
              <a:t>K.Uma</a:t>
            </a:r>
            <a:r>
              <a:rPr lang="en-US" sz="1600" dirty="0" smtClean="0">
                <a:latin typeface="Calibri (Body)"/>
              </a:rPr>
              <a:t>, </a:t>
            </a:r>
            <a:r>
              <a:rPr lang="en-US" sz="1600" dirty="0" smtClean="0">
                <a:latin typeface="Calibri (Body)"/>
              </a:rPr>
              <a:t>Associate Professor, </a:t>
            </a:r>
            <a:r>
              <a:rPr lang="en-US" sz="1600" dirty="0" err="1" smtClean="0">
                <a:latin typeface="Calibri (Body)"/>
              </a:rPr>
              <a:t>Madhavan</a:t>
            </a:r>
            <a:r>
              <a:rPr lang="en-US" sz="1600" dirty="0" smtClean="0">
                <a:latin typeface="Calibri (Body)"/>
              </a:rPr>
              <a:t> P, UG Student, </a:t>
            </a:r>
          </a:p>
          <a:p>
            <a:pPr>
              <a:lnSpc>
                <a:spcPct val="100000"/>
              </a:lnSpc>
              <a:spcBef>
                <a:spcPts val="0"/>
              </a:spcBef>
            </a:pPr>
            <a:r>
              <a:rPr lang="en-US" sz="1600" dirty="0" smtClean="0">
                <a:latin typeface="Calibri (Body)"/>
              </a:rPr>
              <a:t>School of Computer Science Engineering and Information System</a:t>
            </a:r>
          </a:p>
          <a:p>
            <a:pPr>
              <a:lnSpc>
                <a:spcPct val="100000"/>
              </a:lnSpc>
              <a:spcBef>
                <a:spcPts val="0"/>
              </a:spcBef>
            </a:pPr>
            <a:r>
              <a:rPr lang="en-US" sz="1600" dirty="0" smtClean="0">
                <a:latin typeface="Calibri (Body)"/>
              </a:rPr>
              <a:t>Vellore institute of technology.</a:t>
            </a:r>
          </a:p>
          <a:p>
            <a:pPr>
              <a:lnSpc>
                <a:spcPct val="100000"/>
              </a:lnSpc>
              <a:spcBef>
                <a:spcPts val="0"/>
              </a:spcBef>
            </a:pPr>
            <a:endParaRPr lang="en-US" sz="1600" dirty="0" smtClean="0">
              <a:latin typeface="Calibri (Body)"/>
            </a:endParaRPr>
          </a:p>
          <a:p>
            <a:pPr>
              <a:lnSpc>
                <a:spcPct val="100000"/>
              </a:lnSpc>
              <a:spcBef>
                <a:spcPts val="0"/>
              </a:spcBef>
            </a:pPr>
            <a:endParaRPr lang="en-US" sz="1600" dirty="0" smtClean="0">
              <a:latin typeface="Calibri (Body)"/>
            </a:endParaRPr>
          </a:p>
          <a:p>
            <a:pPr>
              <a:lnSpc>
                <a:spcPct val="100000"/>
              </a:lnSpc>
              <a:spcBef>
                <a:spcPts val="0"/>
              </a:spcBef>
            </a:pPr>
            <a:endParaRPr lang="en-US" sz="1600" dirty="0" smtClean="0">
              <a:latin typeface="Calibri (Body)"/>
            </a:endParaRPr>
          </a:p>
          <a:p>
            <a:pPr>
              <a:lnSpc>
                <a:spcPct val="100000"/>
              </a:lnSpc>
              <a:spcBef>
                <a:spcPts val="0"/>
              </a:spcBef>
            </a:pPr>
            <a:endParaRPr lang="en-US" sz="1600" dirty="0" smtClean="0">
              <a:latin typeface="Calibri (Body)"/>
            </a:endParaRPr>
          </a:p>
          <a:p>
            <a:pPr>
              <a:lnSpc>
                <a:spcPct val="100000"/>
              </a:lnSpc>
              <a:spcBef>
                <a:spcPts val="0"/>
              </a:spcBef>
            </a:pPr>
            <a:endParaRPr lang="en-IN" sz="1600" dirty="0" smtClean="0">
              <a:latin typeface="Calibri (Body)"/>
            </a:endParaRPr>
          </a:p>
          <a:p>
            <a:pPr>
              <a:lnSpc>
                <a:spcPct val="100000"/>
              </a:lnSpc>
              <a:spcBef>
                <a:spcPts val="0"/>
              </a:spcBef>
            </a:pPr>
            <a:endParaRPr lang="en-IN" sz="1600" b="1" spc="-1" dirty="0">
              <a:solidFill>
                <a:srgbClr val="4C4C4C"/>
              </a:solidFill>
              <a:latin typeface="Calibri (Body)"/>
              <a:cs typeface="Times New Roman" pitchFamily="18" charset="0"/>
            </a:endParaRPr>
          </a:p>
          <a:p>
            <a:pPr>
              <a:lnSpc>
                <a:spcPct val="100000"/>
              </a:lnSpc>
              <a:spcBef>
                <a:spcPts val="0"/>
              </a:spcBef>
            </a:pPr>
            <a:endParaRPr lang="en-GB" sz="1600" b="1" spc="-1" dirty="0">
              <a:solidFill>
                <a:srgbClr val="4C4C4C"/>
              </a:solidFill>
              <a:latin typeface="Calibri (Body)"/>
              <a:cs typeface="Times New Roman" pitchFamily="18" charset="0"/>
            </a:endParaRPr>
          </a:p>
        </p:txBody>
      </p:sp>
    </p:spTree>
    <p:extLst>
      <p:ext uri="{BB962C8B-B14F-4D97-AF65-F5344CB8AC3E}">
        <p14:creationId xmlns:p14="http://schemas.microsoft.com/office/powerpoint/2010/main" val="3017518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smtClean="0">
                <a:latin typeface="Cambria" panose="02040503050406030204" pitchFamily="18" charset="0"/>
                <a:ea typeface="Cambria" panose="02040503050406030204" pitchFamily="18" charset="0"/>
              </a:rPr>
              <a:t>DSMLM Classifier </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346842" y="1058369"/>
            <a:ext cx="11372192" cy="4351338"/>
          </a:xfrm>
        </p:spPr>
        <p:txBody>
          <a:bodyPr>
            <a:noAutofit/>
          </a:bodyPr>
          <a:lstStyle/>
          <a:p>
            <a:pPr algn="just">
              <a:lnSpc>
                <a:spcPct val="150000"/>
              </a:lnSpc>
            </a:pPr>
            <a:r>
              <a:rPr lang="en-US" sz="2000" dirty="0">
                <a:latin typeface="Cambria" panose="02040503050406030204" pitchFamily="18" charset="0"/>
                <a:ea typeface="Cambria" panose="02040503050406030204" pitchFamily="18" charset="0"/>
              </a:rPr>
              <a:t>Apply logistic regression as the meta-learner to process the stacked meta-features. The meta-learner combines predictions from base models, weighing each model's contribution to make a final, precise classification determination</a:t>
            </a:r>
            <a:r>
              <a:rPr lang="en-US" sz="2000" dirty="0" smtClean="0">
                <a:latin typeface="Cambria" panose="02040503050406030204" pitchFamily="18" charset="0"/>
                <a:ea typeface="Cambria" panose="02040503050406030204" pitchFamily="18" charset="0"/>
              </a:rPr>
              <a:t>.</a:t>
            </a:r>
          </a:p>
          <a:p>
            <a:pPr algn="just">
              <a:lnSpc>
                <a:spcPct val="150000"/>
              </a:lnSpc>
            </a:pPr>
            <a:endParaRPr lang="en-US" sz="2000" dirty="0">
              <a:latin typeface="Cambria" panose="02040503050406030204" pitchFamily="18" charset="0"/>
              <a:ea typeface="Cambria" panose="02040503050406030204" pitchFamily="18" charset="0"/>
            </a:endParaRPr>
          </a:p>
          <a:p>
            <a:pPr algn="just">
              <a:lnSpc>
                <a:spcPct val="150000"/>
              </a:lnSpc>
            </a:pPr>
            <a:r>
              <a:rPr lang="en-US" sz="2000" dirty="0" smtClean="0">
                <a:latin typeface="Cambria" panose="02040503050406030204" pitchFamily="18" charset="0"/>
                <a:ea typeface="Cambria" panose="02040503050406030204" pitchFamily="18" charset="0"/>
              </a:rPr>
              <a:t>Train </a:t>
            </a:r>
            <a:r>
              <a:rPr lang="en-US" sz="2000" dirty="0">
                <a:latin typeface="Cambria" panose="02040503050406030204" pitchFamily="18" charset="0"/>
                <a:ea typeface="Cambria" panose="02040503050406030204" pitchFamily="18" charset="0"/>
              </a:rPr>
              <a:t>the logistic regression meta-learner using a labeled dataset with known ground truth labels, incorporating an evaluation set for training. The validation set, containing images not used in base models' training, helps determine optimal weights for each base model's predictions</a:t>
            </a:r>
            <a:r>
              <a:rPr lang="en-US" sz="2000" dirty="0" smtClean="0">
                <a:latin typeface="Cambria" panose="02040503050406030204" pitchFamily="18" charset="0"/>
                <a:ea typeface="Cambria" panose="02040503050406030204" pitchFamily="18" charset="0"/>
              </a:rPr>
              <a:t>.</a:t>
            </a:r>
          </a:p>
          <a:p>
            <a:pPr algn="just">
              <a:lnSpc>
                <a:spcPct val="150000"/>
              </a:lnSpc>
            </a:pPr>
            <a:endParaRPr lang="en-US" sz="2000" dirty="0">
              <a:latin typeface="Cambria" panose="02040503050406030204" pitchFamily="18" charset="0"/>
              <a:ea typeface="Cambria" panose="02040503050406030204" pitchFamily="18" charset="0"/>
            </a:endParaRPr>
          </a:p>
          <a:p>
            <a:pPr algn="just">
              <a:lnSpc>
                <a:spcPct val="150000"/>
              </a:lnSpc>
            </a:pPr>
            <a:r>
              <a:rPr lang="en-US" sz="2000" dirty="0" smtClean="0">
                <a:latin typeface="Cambria" panose="02040503050406030204" pitchFamily="18" charset="0"/>
                <a:ea typeface="Cambria" panose="02040503050406030204" pitchFamily="18" charset="0"/>
              </a:rPr>
              <a:t>The </a:t>
            </a:r>
            <a:r>
              <a:rPr lang="en-US" sz="2000" dirty="0">
                <a:latin typeface="Cambria" panose="02040503050406030204" pitchFamily="18" charset="0"/>
                <a:ea typeface="Cambria" panose="02040503050406030204" pitchFamily="18" charset="0"/>
              </a:rPr>
              <a:t>DSMLM classifier produces final predictions for each input image, accurately categorizing it into </a:t>
            </a:r>
            <a:r>
              <a:rPr lang="en-US" sz="2000" dirty="0" err="1">
                <a:latin typeface="Cambria" panose="02040503050406030204" pitchFamily="18" charset="0"/>
                <a:ea typeface="Cambria" panose="02040503050406030204" pitchFamily="18" charset="0"/>
              </a:rPr>
              <a:t>Erythematotelangiectatic</a:t>
            </a:r>
            <a:r>
              <a:rPr lang="en-US" sz="2000" dirty="0">
                <a:latin typeface="Cambria" panose="02040503050406030204" pitchFamily="18" charset="0"/>
                <a:ea typeface="Cambria" panose="02040503050406030204" pitchFamily="18" charset="0"/>
              </a:rPr>
              <a:t> Rosacea, Normal, </a:t>
            </a:r>
            <a:r>
              <a:rPr lang="en-US" sz="2000" dirty="0" err="1">
                <a:latin typeface="Cambria" panose="02040503050406030204" pitchFamily="18" charset="0"/>
                <a:ea typeface="Cambria" panose="02040503050406030204" pitchFamily="18" charset="0"/>
              </a:rPr>
              <a:t>Papulopustular</a:t>
            </a:r>
            <a:r>
              <a:rPr lang="en-US" sz="2000" dirty="0">
                <a:latin typeface="Cambria" panose="02040503050406030204" pitchFamily="18" charset="0"/>
                <a:ea typeface="Cambria" panose="02040503050406030204" pitchFamily="18" charset="0"/>
              </a:rPr>
              <a:t> Rosacea, or </a:t>
            </a:r>
            <a:r>
              <a:rPr lang="en-US" sz="2000" dirty="0" err="1">
                <a:latin typeface="Cambria" panose="02040503050406030204" pitchFamily="18" charset="0"/>
                <a:ea typeface="Cambria" panose="02040503050406030204" pitchFamily="18" charset="0"/>
              </a:rPr>
              <a:t>Phymatous</a:t>
            </a:r>
            <a:r>
              <a:rPr lang="en-US" sz="2000" dirty="0">
                <a:latin typeface="Cambria" panose="02040503050406030204" pitchFamily="18" charset="0"/>
                <a:ea typeface="Cambria" panose="02040503050406030204" pitchFamily="18" charset="0"/>
              </a:rPr>
              <a:t> Rosacea based on the weighted contributions of the base models.</a:t>
            </a:r>
          </a:p>
          <a:p>
            <a:pPr algn="just">
              <a:lnSpc>
                <a:spcPct val="150000"/>
              </a:lnSpc>
            </a:pP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12973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4A74-65E6-A364-87E7-F23D2D09D55C}"/>
              </a:ext>
            </a:extLst>
          </p:cNvPr>
          <p:cNvSpPr>
            <a:spLocks noGrp="1"/>
          </p:cNvSpPr>
          <p:nvPr>
            <p:ph type="title"/>
          </p:nvPr>
        </p:nvSpPr>
        <p:spPr>
          <a:xfrm>
            <a:off x="2006600" y="40480"/>
            <a:ext cx="7570076" cy="1281113"/>
          </a:xfrm>
        </p:spPr>
        <p:txBody>
          <a:bodyPr>
            <a:normAutofit fontScale="90000"/>
          </a:bodyPr>
          <a:lstStyle/>
          <a:p>
            <a:pPr algn="ctr"/>
            <a:r>
              <a:rPr lang="en-US" dirty="0">
                <a:latin typeface="Cambria" panose="02040503050406030204" pitchFamily="18" charset="0"/>
                <a:ea typeface="Cambria" panose="02040503050406030204" pitchFamily="18" charset="0"/>
              </a:rPr>
              <a:t>Results and Discussion</a:t>
            </a:r>
            <a:br>
              <a:rPr lang="en-US" dirty="0">
                <a:latin typeface="Cambria" panose="02040503050406030204" pitchFamily="18" charset="0"/>
                <a:ea typeface="Cambria" panose="02040503050406030204" pitchFamily="18" charset="0"/>
              </a:rPr>
            </a:br>
            <a:endParaRPr lang="en-IN"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43CCC1EA-F8DF-7AFF-27BC-5A6E088B45C9}"/>
              </a:ext>
            </a:extLst>
          </p:cNvPr>
          <p:cNvSpPr>
            <a:spLocks noGrp="1"/>
          </p:cNvSpPr>
          <p:nvPr>
            <p:ph type="sldNum" sz="quarter" idx="12"/>
          </p:nvPr>
        </p:nvSpPr>
        <p:spPr/>
        <p:txBody>
          <a:bodyPr/>
          <a:lstStyle/>
          <a:p>
            <a:fld id="{DC9573C0-5B18-4226-8C75-18AAD6E5D205}" type="slidenum">
              <a:rPr lang="en-IN" smtClean="0"/>
              <a:pPr/>
              <a:t>11</a:t>
            </a:fld>
            <a:endParaRPr lang="en-IN"/>
          </a:p>
        </p:txBody>
      </p:sp>
      <p:pic>
        <p:nvPicPr>
          <p:cNvPr id="5" name="Picture 4"/>
          <p:cNvPicPr>
            <a:picLocks noChangeAspect="1"/>
          </p:cNvPicPr>
          <p:nvPr/>
        </p:nvPicPr>
        <p:blipFill>
          <a:blip r:embed="rId2"/>
          <a:stretch>
            <a:fillRect/>
          </a:stretch>
        </p:blipFill>
        <p:spPr>
          <a:xfrm>
            <a:off x="179975" y="1321593"/>
            <a:ext cx="8123197" cy="4867513"/>
          </a:xfrm>
          <a:prstGeom prst="rect">
            <a:avLst/>
          </a:prstGeom>
        </p:spPr>
      </p:pic>
      <p:sp>
        <p:nvSpPr>
          <p:cNvPr id="7" name="Rectangle 6"/>
          <p:cNvSpPr/>
          <p:nvPr/>
        </p:nvSpPr>
        <p:spPr>
          <a:xfrm>
            <a:off x="8702566" y="1321593"/>
            <a:ext cx="3489434" cy="5078313"/>
          </a:xfrm>
          <a:prstGeom prst="rect">
            <a:avLst/>
          </a:prstGeom>
        </p:spPr>
        <p:txBody>
          <a:bodyPr wrap="square">
            <a:spAutoFit/>
          </a:bodyPr>
          <a:lstStyle/>
          <a:p>
            <a:pPr marL="342900" indent="-342900">
              <a:lnSpc>
                <a:spcPct val="200000"/>
              </a:lnSpc>
              <a:buAutoNum type="alphaLcParenBoth"/>
            </a:pPr>
            <a:r>
              <a:rPr lang="en-US" b="1" dirty="0" smtClean="0">
                <a:latin typeface="Times New Roman" panose="02020603050405020304" pitchFamily="18" charset="0"/>
                <a:ea typeface="SimSun" panose="02010600030101010101" pitchFamily="2" charset="-122"/>
              </a:rPr>
              <a:t>Input Image</a:t>
            </a:r>
          </a:p>
          <a:p>
            <a:pPr>
              <a:lnSpc>
                <a:spcPct val="200000"/>
              </a:lnSpc>
            </a:pPr>
            <a:r>
              <a:rPr lang="en-US" b="1" dirty="0" smtClean="0">
                <a:latin typeface="Times New Roman" panose="02020603050405020304" pitchFamily="18" charset="0"/>
                <a:ea typeface="SimSun" panose="02010600030101010101" pitchFamily="2" charset="-122"/>
              </a:rPr>
              <a:t>(</a:t>
            </a:r>
            <a:r>
              <a:rPr lang="en-US" b="1" dirty="0">
                <a:latin typeface="Times New Roman" panose="02020603050405020304" pitchFamily="18" charset="0"/>
                <a:ea typeface="SimSun" panose="02010600030101010101" pitchFamily="2" charset="-122"/>
              </a:rPr>
              <a:t>b) Swap </a:t>
            </a:r>
            <a:r>
              <a:rPr lang="en-US" b="1" dirty="0" smtClean="0">
                <a:latin typeface="Times New Roman" panose="02020603050405020304" pitchFamily="18" charset="0"/>
                <a:ea typeface="SimSun" panose="02010600030101010101" pitchFamily="2" charset="-122"/>
              </a:rPr>
              <a:t>Quadrants</a:t>
            </a:r>
          </a:p>
          <a:p>
            <a:pPr>
              <a:lnSpc>
                <a:spcPct val="200000"/>
              </a:lnSpc>
            </a:pPr>
            <a:r>
              <a:rPr lang="en-US" b="1" dirty="0" smtClean="0">
                <a:latin typeface="Times New Roman" panose="02020603050405020304" pitchFamily="18" charset="0"/>
                <a:ea typeface="SimSun" panose="02010600030101010101" pitchFamily="2" charset="-122"/>
              </a:rPr>
              <a:t>(</a:t>
            </a:r>
            <a:r>
              <a:rPr lang="en-US" b="1" dirty="0">
                <a:latin typeface="Times New Roman" panose="02020603050405020304" pitchFamily="18" charset="0"/>
                <a:ea typeface="SimSun" panose="02010600030101010101" pitchFamily="2" charset="-122"/>
              </a:rPr>
              <a:t>c) </a:t>
            </a:r>
            <a:r>
              <a:rPr lang="en-US" b="1" dirty="0" smtClean="0">
                <a:latin typeface="Times New Roman" panose="02020603050405020304" pitchFamily="18" charset="0"/>
                <a:ea typeface="SimSun" panose="02010600030101010101" pitchFamily="2" charset="-122"/>
              </a:rPr>
              <a:t>CLAHE</a:t>
            </a:r>
          </a:p>
          <a:p>
            <a:pPr>
              <a:lnSpc>
                <a:spcPct val="200000"/>
              </a:lnSpc>
            </a:pPr>
            <a:r>
              <a:rPr lang="en-US" b="1" dirty="0" smtClean="0">
                <a:latin typeface="Times New Roman" panose="02020603050405020304" pitchFamily="18" charset="0"/>
                <a:ea typeface="SimSun" panose="02010600030101010101" pitchFamily="2" charset="-122"/>
              </a:rPr>
              <a:t>(</a:t>
            </a:r>
            <a:r>
              <a:rPr lang="en-US" b="1" dirty="0">
                <a:latin typeface="Times New Roman" panose="02020603050405020304" pitchFamily="18" charset="0"/>
                <a:ea typeface="SimSun" panose="02010600030101010101" pitchFamily="2" charset="-122"/>
              </a:rPr>
              <a:t>d) Directionality of </a:t>
            </a:r>
            <a:r>
              <a:rPr lang="en-US" b="1" dirty="0" smtClean="0">
                <a:latin typeface="Times New Roman" panose="02020603050405020304" pitchFamily="18" charset="0"/>
                <a:ea typeface="SimSun" panose="02010600030101010101" pitchFamily="2" charset="-122"/>
              </a:rPr>
              <a:t>color</a:t>
            </a:r>
          </a:p>
          <a:p>
            <a:pPr>
              <a:lnSpc>
                <a:spcPct val="200000"/>
              </a:lnSpc>
            </a:pPr>
            <a:r>
              <a:rPr lang="en-US" b="1" dirty="0" smtClean="0">
                <a:latin typeface="Times New Roman" panose="02020603050405020304" pitchFamily="18" charset="0"/>
                <a:ea typeface="SimSun" panose="02010600030101010101" pitchFamily="2" charset="-122"/>
              </a:rPr>
              <a:t>(</a:t>
            </a:r>
            <a:r>
              <a:rPr lang="en-US" b="1" dirty="0">
                <a:latin typeface="Times New Roman" panose="02020603050405020304" pitchFamily="18" charset="0"/>
                <a:ea typeface="SimSun" panose="02010600030101010101" pitchFamily="2" charset="-122"/>
              </a:rPr>
              <a:t>e) Color Segment </a:t>
            </a:r>
            <a:endParaRPr lang="en-US" b="1" dirty="0" smtClean="0">
              <a:latin typeface="Times New Roman" panose="02020603050405020304" pitchFamily="18" charset="0"/>
              <a:ea typeface="SimSun" panose="02010600030101010101" pitchFamily="2" charset="-122"/>
            </a:endParaRPr>
          </a:p>
          <a:p>
            <a:pPr>
              <a:lnSpc>
                <a:spcPct val="200000"/>
              </a:lnSpc>
            </a:pPr>
            <a:r>
              <a:rPr lang="en-US" b="1" dirty="0" smtClean="0">
                <a:latin typeface="Times New Roman" panose="02020603050405020304" pitchFamily="18" charset="0"/>
                <a:ea typeface="SimSun" panose="02010600030101010101" pitchFamily="2" charset="-122"/>
              </a:rPr>
              <a:t>(</a:t>
            </a:r>
            <a:r>
              <a:rPr lang="en-US" b="1" dirty="0">
                <a:latin typeface="Times New Roman" panose="02020603050405020304" pitchFamily="18" charset="0"/>
                <a:ea typeface="SimSun" panose="02010600030101010101" pitchFamily="2" charset="-122"/>
              </a:rPr>
              <a:t>f) KLT/PCA of color </a:t>
            </a:r>
            <a:r>
              <a:rPr lang="en-US" b="1" dirty="0" smtClean="0">
                <a:latin typeface="Times New Roman" panose="02020603050405020304" pitchFamily="18" charset="0"/>
                <a:ea typeface="SimSun" panose="02010600030101010101" pitchFamily="2" charset="-122"/>
              </a:rPr>
              <a:t>Segmentation  </a:t>
            </a:r>
          </a:p>
          <a:p>
            <a:pPr>
              <a:lnSpc>
                <a:spcPct val="200000"/>
              </a:lnSpc>
            </a:pPr>
            <a:r>
              <a:rPr lang="en-US" b="1" dirty="0" smtClean="0">
                <a:latin typeface="Times New Roman" panose="02020603050405020304" pitchFamily="18" charset="0"/>
                <a:ea typeface="SimSun" panose="02010600030101010101" pitchFamily="2" charset="-122"/>
              </a:rPr>
              <a:t>(</a:t>
            </a:r>
            <a:r>
              <a:rPr lang="en-US" b="1" dirty="0">
                <a:latin typeface="Times New Roman" panose="02020603050405020304" pitchFamily="18" charset="0"/>
                <a:ea typeface="SimSun" panose="02010600030101010101" pitchFamily="2" charset="-122"/>
              </a:rPr>
              <a:t>g) RATS </a:t>
            </a:r>
            <a:endParaRPr lang="en-US" b="1" dirty="0" smtClean="0">
              <a:latin typeface="Times New Roman" panose="02020603050405020304" pitchFamily="18" charset="0"/>
              <a:ea typeface="SimSun" panose="02010600030101010101" pitchFamily="2" charset="-122"/>
            </a:endParaRPr>
          </a:p>
          <a:p>
            <a:pPr>
              <a:lnSpc>
                <a:spcPct val="200000"/>
              </a:lnSpc>
            </a:pPr>
            <a:r>
              <a:rPr lang="en-US" b="1" dirty="0" smtClean="0">
                <a:latin typeface="Times New Roman" panose="02020603050405020304" pitchFamily="18" charset="0"/>
                <a:ea typeface="SimSun" panose="02010600030101010101" pitchFamily="2" charset="-122"/>
              </a:rPr>
              <a:t>(</a:t>
            </a:r>
            <a:r>
              <a:rPr lang="en-US" b="1" dirty="0">
                <a:latin typeface="Times New Roman" panose="02020603050405020304" pitchFamily="18" charset="0"/>
                <a:ea typeface="SimSun" panose="02010600030101010101" pitchFamily="2" charset="-122"/>
              </a:rPr>
              <a:t>h) KLT/PCA of RATS</a:t>
            </a:r>
            <a:endParaRPr lang="en-US" b="1" dirty="0"/>
          </a:p>
        </p:txBody>
      </p:sp>
    </p:spTree>
    <p:extLst>
      <p:ext uri="{BB962C8B-B14F-4D97-AF65-F5344CB8AC3E}">
        <p14:creationId xmlns:p14="http://schemas.microsoft.com/office/powerpoint/2010/main" val="610859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08FA-E803-09FA-EB80-67BFE7254274}"/>
              </a:ext>
            </a:extLst>
          </p:cNvPr>
          <p:cNvSpPr>
            <a:spLocks noGrp="1"/>
          </p:cNvSpPr>
          <p:nvPr>
            <p:ph type="title"/>
          </p:nvPr>
        </p:nvSpPr>
        <p:spPr>
          <a:xfrm>
            <a:off x="1935129" y="0"/>
            <a:ext cx="7570076" cy="1281113"/>
          </a:xfrm>
        </p:spPr>
        <p:txBody>
          <a:bodyPr>
            <a:normAutofit/>
          </a:bodyPr>
          <a:lstStyle/>
          <a:p>
            <a:pPr lvl="0" algn="ctr"/>
            <a:r>
              <a:rPr lang="en-US" cap="small" dirty="0">
                <a:latin typeface="Cambria" panose="02040503050406030204" pitchFamily="18" charset="0"/>
                <a:ea typeface="Cambria" panose="02040503050406030204" pitchFamily="18" charset="0"/>
              </a:rPr>
              <a:t>Performance Analysis </a:t>
            </a:r>
          </a:p>
        </p:txBody>
      </p:sp>
      <p:sp>
        <p:nvSpPr>
          <p:cNvPr id="4" name="Slide Number Placeholder 3">
            <a:extLst>
              <a:ext uri="{FF2B5EF4-FFF2-40B4-BE49-F238E27FC236}">
                <a16:creationId xmlns:a16="http://schemas.microsoft.com/office/drawing/2014/main" id="{99463F44-5A3D-F562-0066-E7F4FFA427BF}"/>
              </a:ext>
            </a:extLst>
          </p:cNvPr>
          <p:cNvSpPr>
            <a:spLocks noGrp="1"/>
          </p:cNvSpPr>
          <p:nvPr>
            <p:ph type="sldNum" sz="quarter" idx="12"/>
          </p:nvPr>
        </p:nvSpPr>
        <p:spPr/>
        <p:txBody>
          <a:bodyPr/>
          <a:lstStyle/>
          <a:p>
            <a:fld id="{DC9573C0-5B18-4226-8C75-18AAD6E5D205}" type="slidenum">
              <a:rPr lang="en-IN" smtClean="0"/>
              <a:pPr/>
              <a:t>12</a:t>
            </a:fld>
            <a:endParaRPr lang="en-IN"/>
          </a:p>
        </p:txBody>
      </p:sp>
      <p:graphicFrame>
        <p:nvGraphicFramePr>
          <p:cNvPr id="3" name="Table 2"/>
          <p:cNvGraphicFramePr>
            <a:graphicFrameLocks noGrp="1"/>
          </p:cNvGraphicFramePr>
          <p:nvPr>
            <p:extLst>
              <p:ext uri="{D42A27DB-BD31-4B8C-83A1-F6EECF244321}">
                <p14:modId xmlns:p14="http://schemas.microsoft.com/office/powerpoint/2010/main" val="1030773240"/>
              </p:ext>
            </p:extLst>
          </p:nvPr>
        </p:nvGraphicFramePr>
        <p:xfrm>
          <a:off x="1542393" y="1087300"/>
          <a:ext cx="8526518" cy="2170908"/>
        </p:xfrm>
        <a:graphic>
          <a:graphicData uri="http://schemas.openxmlformats.org/drawingml/2006/table">
            <a:tbl>
              <a:tblPr firstRow="1" firstCol="1" bandRow="1">
                <a:tableStyleId>{5940675A-B579-460E-94D1-54222C63F5DA}</a:tableStyleId>
              </a:tblPr>
              <a:tblGrid>
                <a:gridCol w="3338984">
                  <a:extLst>
                    <a:ext uri="{9D8B030D-6E8A-4147-A177-3AD203B41FA5}">
                      <a16:colId xmlns:a16="http://schemas.microsoft.com/office/drawing/2014/main" val="3363700716"/>
                    </a:ext>
                  </a:extLst>
                </a:gridCol>
                <a:gridCol w="1519425">
                  <a:extLst>
                    <a:ext uri="{9D8B030D-6E8A-4147-A177-3AD203B41FA5}">
                      <a16:colId xmlns:a16="http://schemas.microsoft.com/office/drawing/2014/main" val="594870386"/>
                    </a:ext>
                  </a:extLst>
                </a:gridCol>
                <a:gridCol w="1487025">
                  <a:extLst>
                    <a:ext uri="{9D8B030D-6E8A-4147-A177-3AD203B41FA5}">
                      <a16:colId xmlns:a16="http://schemas.microsoft.com/office/drawing/2014/main" val="101845515"/>
                    </a:ext>
                  </a:extLst>
                </a:gridCol>
                <a:gridCol w="1128911">
                  <a:extLst>
                    <a:ext uri="{9D8B030D-6E8A-4147-A177-3AD203B41FA5}">
                      <a16:colId xmlns:a16="http://schemas.microsoft.com/office/drawing/2014/main" val="3407908636"/>
                    </a:ext>
                  </a:extLst>
                </a:gridCol>
                <a:gridCol w="1052173">
                  <a:extLst>
                    <a:ext uri="{9D8B030D-6E8A-4147-A177-3AD203B41FA5}">
                      <a16:colId xmlns:a16="http://schemas.microsoft.com/office/drawing/2014/main" val="625969473"/>
                    </a:ext>
                  </a:extLst>
                </a:gridCol>
              </a:tblGrid>
              <a:tr h="361818">
                <a:tc>
                  <a:txBody>
                    <a:bodyPr/>
                    <a:lstStyle/>
                    <a:p>
                      <a:pPr marL="0" marR="0" algn="ctr">
                        <a:spcBef>
                          <a:spcPts val="0"/>
                        </a:spcBef>
                        <a:spcAft>
                          <a:spcPts val="0"/>
                        </a:spcAft>
                      </a:pPr>
                      <a:r>
                        <a:rPr lang="en-US" sz="1600" b="1" dirty="0">
                          <a:effectLst/>
                          <a:latin typeface="Cambria" panose="02040503050406030204" pitchFamily="18" charset="0"/>
                          <a:ea typeface="Cambria" panose="02040503050406030204" pitchFamily="18" charset="0"/>
                        </a:rPr>
                        <a:t>Model</a:t>
                      </a:r>
                      <a:endParaRPr lang="en-US" sz="1600" b="1" dirty="0">
                        <a:solidFill>
                          <a:schemeClr val="tx1"/>
                        </a:solidFill>
                        <a:effectLst/>
                        <a:latin typeface="Cambria" panose="02040503050406030204" pitchFamily="18" charset="0"/>
                        <a:ea typeface="Cambria" panose="02040503050406030204" pitchFamily="18" charset="0"/>
                      </a:endParaRPr>
                    </a:p>
                  </a:txBody>
                  <a:tcPr marL="68580" marR="68580" marT="0" marB="0"/>
                </a:tc>
                <a:tc>
                  <a:txBody>
                    <a:bodyPr/>
                    <a:lstStyle/>
                    <a:p>
                      <a:pPr marL="0" marR="0" algn="ctr">
                        <a:spcBef>
                          <a:spcPts val="0"/>
                        </a:spcBef>
                        <a:spcAft>
                          <a:spcPts val="0"/>
                        </a:spcAft>
                      </a:pPr>
                      <a:r>
                        <a:rPr lang="en-US" sz="1600" b="1" dirty="0">
                          <a:effectLst/>
                          <a:latin typeface="Cambria" panose="02040503050406030204" pitchFamily="18" charset="0"/>
                          <a:ea typeface="Cambria" panose="02040503050406030204" pitchFamily="18" charset="0"/>
                        </a:rPr>
                        <a:t>Accuracy</a:t>
                      </a:r>
                      <a:endParaRPr lang="en-US" sz="1600" b="1" dirty="0">
                        <a:solidFill>
                          <a:schemeClr val="tx1"/>
                        </a:solidFill>
                        <a:effectLst/>
                        <a:latin typeface="Cambria" panose="02040503050406030204" pitchFamily="18" charset="0"/>
                        <a:ea typeface="Cambria" panose="02040503050406030204" pitchFamily="18" charset="0"/>
                      </a:endParaRPr>
                    </a:p>
                  </a:txBody>
                  <a:tcPr marL="68580" marR="68580" marT="0" marB="0"/>
                </a:tc>
                <a:tc>
                  <a:txBody>
                    <a:bodyPr/>
                    <a:lstStyle/>
                    <a:p>
                      <a:pPr marL="0" marR="0" algn="ctr">
                        <a:spcBef>
                          <a:spcPts val="0"/>
                        </a:spcBef>
                        <a:spcAft>
                          <a:spcPts val="0"/>
                        </a:spcAft>
                      </a:pPr>
                      <a:r>
                        <a:rPr lang="en-US" sz="1600" b="1" dirty="0">
                          <a:effectLst/>
                          <a:latin typeface="Cambria" panose="02040503050406030204" pitchFamily="18" charset="0"/>
                          <a:ea typeface="Cambria" panose="02040503050406030204" pitchFamily="18" charset="0"/>
                        </a:rPr>
                        <a:t>Precision</a:t>
                      </a:r>
                      <a:endParaRPr lang="en-US" sz="1600" b="1" dirty="0">
                        <a:solidFill>
                          <a:schemeClr val="tx1"/>
                        </a:solidFill>
                        <a:effectLst/>
                        <a:latin typeface="Cambria" panose="02040503050406030204" pitchFamily="18" charset="0"/>
                        <a:ea typeface="Cambria" panose="02040503050406030204" pitchFamily="18" charset="0"/>
                      </a:endParaRPr>
                    </a:p>
                  </a:txBody>
                  <a:tcPr marL="68580" marR="68580" marT="0" marB="0"/>
                </a:tc>
                <a:tc>
                  <a:txBody>
                    <a:bodyPr/>
                    <a:lstStyle/>
                    <a:p>
                      <a:pPr marL="0" marR="0" algn="ctr">
                        <a:spcBef>
                          <a:spcPts val="0"/>
                        </a:spcBef>
                        <a:spcAft>
                          <a:spcPts val="0"/>
                        </a:spcAft>
                      </a:pPr>
                      <a:r>
                        <a:rPr lang="en-US" sz="1600" b="1" dirty="0">
                          <a:effectLst/>
                          <a:latin typeface="Cambria" panose="02040503050406030204" pitchFamily="18" charset="0"/>
                          <a:ea typeface="Cambria" panose="02040503050406030204" pitchFamily="18" charset="0"/>
                        </a:rPr>
                        <a:t>Recall</a:t>
                      </a:r>
                      <a:endParaRPr lang="en-US" sz="1600" b="1" dirty="0">
                        <a:solidFill>
                          <a:schemeClr val="tx1"/>
                        </a:solidFill>
                        <a:effectLst/>
                        <a:latin typeface="Cambria" panose="02040503050406030204" pitchFamily="18" charset="0"/>
                        <a:ea typeface="Cambria" panose="02040503050406030204" pitchFamily="18" charset="0"/>
                      </a:endParaRPr>
                    </a:p>
                  </a:txBody>
                  <a:tcPr marL="68580" marR="68580" marT="0" marB="0"/>
                </a:tc>
                <a:tc>
                  <a:txBody>
                    <a:bodyPr/>
                    <a:lstStyle/>
                    <a:p>
                      <a:pPr marL="0" marR="0" algn="ctr">
                        <a:spcBef>
                          <a:spcPts val="0"/>
                        </a:spcBef>
                        <a:spcAft>
                          <a:spcPts val="0"/>
                        </a:spcAft>
                      </a:pPr>
                      <a:r>
                        <a:rPr lang="en-US" sz="1600" b="1" dirty="0">
                          <a:effectLst/>
                          <a:latin typeface="Cambria" panose="02040503050406030204" pitchFamily="18" charset="0"/>
                          <a:ea typeface="Cambria" panose="02040503050406030204" pitchFamily="18" charset="0"/>
                        </a:rPr>
                        <a:t>F1-Score</a:t>
                      </a:r>
                      <a:endParaRPr lang="en-US" sz="1600" b="1" dirty="0">
                        <a:solidFill>
                          <a:schemeClr val="tx1"/>
                        </a:solidFill>
                        <a:effectLst/>
                        <a:latin typeface="Cambria" panose="02040503050406030204" pitchFamily="18" charset="0"/>
                        <a:ea typeface="Cambria" panose="02040503050406030204" pitchFamily="18" charset="0"/>
                      </a:endParaRPr>
                    </a:p>
                  </a:txBody>
                  <a:tcPr marL="68580" marR="68580" marT="0" marB="0"/>
                </a:tc>
                <a:extLst>
                  <a:ext uri="{0D108BD9-81ED-4DB2-BD59-A6C34878D82A}">
                    <a16:rowId xmlns:a16="http://schemas.microsoft.com/office/drawing/2014/main" val="2144300001"/>
                  </a:ext>
                </a:extLst>
              </a:tr>
              <a:tr h="361818">
                <a:tc>
                  <a:txBody>
                    <a:bodyPr/>
                    <a:lstStyle/>
                    <a:p>
                      <a:pPr marL="0" marR="0" algn="ctr">
                        <a:spcBef>
                          <a:spcPts val="0"/>
                        </a:spcBef>
                        <a:spcAft>
                          <a:spcPts val="0"/>
                        </a:spcAft>
                      </a:pPr>
                      <a:r>
                        <a:rPr lang="en-US" sz="1600">
                          <a:effectLst/>
                          <a:latin typeface="Cambria" panose="02040503050406030204" pitchFamily="18" charset="0"/>
                          <a:ea typeface="Cambria" panose="02040503050406030204" pitchFamily="18" charset="0"/>
                        </a:rPr>
                        <a:t>DSMLM with Logistic Regression</a:t>
                      </a:r>
                      <a:endParaRPr lang="en-US" sz="1600">
                        <a:solidFill>
                          <a:schemeClr val="tx1"/>
                        </a:solidFill>
                        <a:effectLst/>
                        <a:latin typeface="Cambria" panose="020405030504060302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600">
                          <a:effectLst/>
                          <a:latin typeface="Cambria" panose="02040503050406030204" pitchFamily="18" charset="0"/>
                          <a:ea typeface="Cambria" panose="02040503050406030204" pitchFamily="18" charset="0"/>
                        </a:rPr>
                        <a:t>0.92</a:t>
                      </a:r>
                      <a:endParaRPr lang="en-US" sz="1600">
                        <a:solidFill>
                          <a:schemeClr val="tx1"/>
                        </a:solidFill>
                        <a:effectLst/>
                        <a:latin typeface="Cambria" panose="020405030504060302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600">
                          <a:effectLst/>
                          <a:latin typeface="Cambria" panose="02040503050406030204" pitchFamily="18" charset="0"/>
                          <a:ea typeface="Cambria" panose="02040503050406030204" pitchFamily="18" charset="0"/>
                        </a:rPr>
                        <a:t>0.91</a:t>
                      </a:r>
                      <a:endParaRPr lang="en-US" sz="1600">
                        <a:solidFill>
                          <a:schemeClr val="tx1"/>
                        </a:solidFill>
                        <a:effectLst/>
                        <a:latin typeface="Cambria" panose="020405030504060302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600">
                          <a:effectLst/>
                          <a:latin typeface="Cambria" panose="02040503050406030204" pitchFamily="18" charset="0"/>
                          <a:ea typeface="Cambria" panose="02040503050406030204" pitchFamily="18" charset="0"/>
                        </a:rPr>
                        <a:t>0.93</a:t>
                      </a:r>
                      <a:endParaRPr lang="en-US" sz="1600">
                        <a:solidFill>
                          <a:schemeClr val="tx1"/>
                        </a:solidFill>
                        <a:effectLst/>
                        <a:latin typeface="Cambria" panose="020405030504060302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600">
                          <a:effectLst/>
                          <a:latin typeface="Cambria" panose="02040503050406030204" pitchFamily="18" charset="0"/>
                          <a:ea typeface="Cambria" panose="02040503050406030204" pitchFamily="18" charset="0"/>
                        </a:rPr>
                        <a:t>0.92</a:t>
                      </a:r>
                      <a:endParaRPr lang="en-US" sz="1600">
                        <a:solidFill>
                          <a:schemeClr val="tx1"/>
                        </a:solidFill>
                        <a:effectLst/>
                        <a:latin typeface="Cambria" panose="02040503050406030204" pitchFamily="18" charset="0"/>
                        <a:ea typeface="Cambria" panose="02040503050406030204" pitchFamily="18" charset="0"/>
                      </a:endParaRPr>
                    </a:p>
                  </a:txBody>
                  <a:tcPr marL="68580" marR="68580" marT="0" marB="0" anchor="ctr"/>
                </a:tc>
                <a:extLst>
                  <a:ext uri="{0D108BD9-81ED-4DB2-BD59-A6C34878D82A}">
                    <a16:rowId xmlns:a16="http://schemas.microsoft.com/office/drawing/2014/main" val="3672060707"/>
                  </a:ext>
                </a:extLst>
              </a:tr>
              <a:tr h="361818">
                <a:tc>
                  <a:txBody>
                    <a:bodyPr/>
                    <a:lstStyle/>
                    <a:p>
                      <a:pPr marL="0" marR="0" algn="ctr">
                        <a:spcBef>
                          <a:spcPts val="0"/>
                        </a:spcBef>
                        <a:spcAft>
                          <a:spcPts val="0"/>
                        </a:spcAft>
                      </a:pPr>
                      <a:r>
                        <a:rPr lang="en-US" sz="1600">
                          <a:effectLst/>
                          <a:latin typeface="Cambria" panose="02040503050406030204" pitchFamily="18" charset="0"/>
                          <a:ea typeface="Cambria" panose="02040503050406030204" pitchFamily="18" charset="0"/>
                        </a:rPr>
                        <a:t>CNN</a:t>
                      </a:r>
                      <a:endParaRPr lang="en-US" sz="1600">
                        <a:solidFill>
                          <a:schemeClr val="tx1"/>
                        </a:solidFill>
                        <a:effectLst/>
                        <a:latin typeface="Cambria" panose="020405030504060302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600">
                          <a:effectLst/>
                          <a:latin typeface="Cambria" panose="02040503050406030204" pitchFamily="18" charset="0"/>
                          <a:ea typeface="Cambria" panose="02040503050406030204" pitchFamily="18" charset="0"/>
                        </a:rPr>
                        <a:t>0.88</a:t>
                      </a:r>
                      <a:endParaRPr lang="en-US" sz="1600">
                        <a:solidFill>
                          <a:schemeClr val="tx1"/>
                        </a:solidFill>
                        <a:effectLst/>
                        <a:latin typeface="Cambria" panose="020405030504060302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600">
                          <a:effectLst/>
                          <a:latin typeface="Cambria" panose="02040503050406030204" pitchFamily="18" charset="0"/>
                          <a:ea typeface="Cambria" panose="02040503050406030204" pitchFamily="18" charset="0"/>
                        </a:rPr>
                        <a:t>0.87</a:t>
                      </a:r>
                      <a:endParaRPr lang="en-US" sz="1600">
                        <a:solidFill>
                          <a:schemeClr val="tx1"/>
                        </a:solidFill>
                        <a:effectLst/>
                        <a:latin typeface="Cambria" panose="020405030504060302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600">
                          <a:effectLst/>
                          <a:latin typeface="Cambria" panose="02040503050406030204" pitchFamily="18" charset="0"/>
                          <a:ea typeface="Cambria" panose="02040503050406030204" pitchFamily="18" charset="0"/>
                        </a:rPr>
                        <a:t>0.89</a:t>
                      </a:r>
                      <a:endParaRPr lang="en-US" sz="1600">
                        <a:solidFill>
                          <a:schemeClr val="tx1"/>
                        </a:solidFill>
                        <a:effectLst/>
                        <a:latin typeface="Cambria" panose="020405030504060302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600">
                          <a:effectLst/>
                          <a:latin typeface="Cambria" panose="02040503050406030204" pitchFamily="18" charset="0"/>
                          <a:ea typeface="Cambria" panose="02040503050406030204" pitchFamily="18" charset="0"/>
                        </a:rPr>
                        <a:t>0.88</a:t>
                      </a:r>
                      <a:endParaRPr lang="en-US" sz="1600">
                        <a:solidFill>
                          <a:schemeClr val="tx1"/>
                        </a:solidFill>
                        <a:effectLst/>
                        <a:latin typeface="Cambria" panose="02040503050406030204" pitchFamily="18" charset="0"/>
                        <a:ea typeface="Cambria" panose="02040503050406030204" pitchFamily="18" charset="0"/>
                      </a:endParaRPr>
                    </a:p>
                  </a:txBody>
                  <a:tcPr marL="68580" marR="68580" marT="0" marB="0" anchor="ctr"/>
                </a:tc>
                <a:extLst>
                  <a:ext uri="{0D108BD9-81ED-4DB2-BD59-A6C34878D82A}">
                    <a16:rowId xmlns:a16="http://schemas.microsoft.com/office/drawing/2014/main" val="1732942624"/>
                  </a:ext>
                </a:extLst>
              </a:tr>
              <a:tr h="361818">
                <a:tc>
                  <a:txBody>
                    <a:bodyPr/>
                    <a:lstStyle/>
                    <a:p>
                      <a:pPr marL="0" marR="0" algn="ctr">
                        <a:spcBef>
                          <a:spcPts val="0"/>
                        </a:spcBef>
                        <a:spcAft>
                          <a:spcPts val="0"/>
                        </a:spcAft>
                      </a:pPr>
                      <a:r>
                        <a:rPr lang="en-US" sz="1600">
                          <a:effectLst/>
                          <a:latin typeface="Cambria" panose="02040503050406030204" pitchFamily="18" charset="0"/>
                          <a:ea typeface="Cambria" panose="02040503050406030204" pitchFamily="18" charset="0"/>
                        </a:rPr>
                        <a:t>DCNN</a:t>
                      </a:r>
                      <a:endParaRPr lang="en-US" sz="1600">
                        <a:solidFill>
                          <a:schemeClr val="tx1"/>
                        </a:solidFill>
                        <a:effectLst/>
                        <a:latin typeface="Cambria" panose="020405030504060302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600">
                          <a:effectLst/>
                          <a:latin typeface="Cambria" panose="02040503050406030204" pitchFamily="18" charset="0"/>
                          <a:ea typeface="Cambria" panose="02040503050406030204" pitchFamily="18" charset="0"/>
                        </a:rPr>
                        <a:t>0.89</a:t>
                      </a:r>
                      <a:endParaRPr lang="en-US" sz="1600">
                        <a:solidFill>
                          <a:schemeClr val="tx1"/>
                        </a:solidFill>
                        <a:effectLst/>
                        <a:latin typeface="Cambria" panose="020405030504060302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600">
                          <a:effectLst/>
                          <a:latin typeface="Cambria" panose="02040503050406030204" pitchFamily="18" charset="0"/>
                          <a:ea typeface="Cambria" panose="02040503050406030204" pitchFamily="18" charset="0"/>
                        </a:rPr>
                        <a:t>0.88</a:t>
                      </a:r>
                      <a:endParaRPr lang="en-US" sz="1600">
                        <a:solidFill>
                          <a:schemeClr val="tx1"/>
                        </a:solidFill>
                        <a:effectLst/>
                        <a:latin typeface="Cambria" panose="020405030504060302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600">
                          <a:effectLst/>
                          <a:latin typeface="Cambria" panose="02040503050406030204" pitchFamily="18" charset="0"/>
                          <a:ea typeface="Cambria" panose="02040503050406030204" pitchFamily="18" charset="0"/>
                        </a:rPr>
                        <a:t>0.90</a:t>
                      </a:r>
                      <a:endParaRPr lang="en-US" sz="1600">
                        <a:solidFill>
                          <a:schemeClr val="tx1"/>
                        </a:solidFill>
                        <a:effectLst/>
                        <a:latin typeface="Cambria" panose="020405030504060302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600">
                          <a:effectLst/>
                          <a:latin typeface="Cambria" panose="02040503050406030204" pitchFamily="18" charset="0"/>
                          <a:ea typeface="Cambria" panose="02040503050406030204" pitchFamily="18" charset="0"/>
                        </a:rPr>
                        <a:t>0.89</a:t>
                      </a:r>
                      <a:endParaRPr lang="en-US" sz="1600">
                        <a:solidFill>
                          <a:schemeClr val="tx1"/>
                        </a:solidFill>
                        <a:effectLst/>
                        <a:latin typeface="Cambria" panose="02040503050406030204" pitchFamily="18" charset="0"/>
                        <a:ea typeface="Cambria" panose="02040503050406030204" pitchFamily="18" charset="0"/>
                      </a:endParaRPr>
                    </a:p>
                  </a:txBody>
                  <a:tcPr marL="68580" marR="68580" marT="0" marB="0" anchor="ctr"/>
                </a:tc>
                <a:extLst>
                  <a:ext uri="{0D108BD9-81ED-4DB2-BD59-A6C34878D82A}">
                    <a16:rowId xmlns:a16="http://schemas.microsoft.com/office/drawing/2014/main" val="168256609"/>
                  </a:ext>
                </a:extLst>
              </a:tr>
              <a:tr h="361818">
                <a:tc>
                  <a:txBody>
                    <a:bodyPr/>
                    <a:lstStyle/>
                    <a:p>
                      <a:pPr marL="0" marR="0" algn="ctr">
                        <a:spcBef>
                          <a:spcPts val="0"/>
                        </a:spcBef>
                        <a:spcAft>
                          <a:spcPts val="0"/>
                        </a:spcAft>
                      </a:pPr>
                      <a:r>
                        <a:rPr lang="en-US" sz="1600">
                          <a:effectLst/>
                          <a:latin typeface="Cambria" panose="02040503050406030204" pitchFamily="18" charset="0"/>
                          <a:ea typeface="Cambria" panose="02040503050406030204" pitchFamily="18" charset="0"/>
                        </a:rPr>
                        <a:t>MobileNetV2</a:t>
                      </a:r>
                      <a:endParaRPr lang="en-US" sz="1600">
                        <a:solidFill>
                          <a:schemeClr val="tx1"/>
                        </a:solidFill>
                        <a:effectLst/>
                        <a:latin typeface="Cambria" panose="020405030504060302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600">
                          <a:effectLst/>
                          <a:latin typeface="Cambria" panose="02040503050406030204" pitchFamily="18" charset="0"/>
                          <a:ea typeface="Cambria" panose="02040503050406030204" pitchFamily="18" charset="0"/>
                        </a:rPr>
                        <a:t>0.90</a:t>
                      </a:r>
                      <a:endParaRPr lang="en-US" sz="1600">
                        <a:solidFill>
                          <a:schemeClr val="tx1"/>
                        </a:solidFill>
                        <a:effectLst/>
                        <a:latin typeface="Cambria" panose="020405030504060302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600">
                          <a:effectLst/>
                          <a:latin typeface="Cambria" panose="02040503050406030204" pitchFamily="18" charset="0"/>
                          <a:ea typeface="Cambria" panose="02040503050406030204" pitchFamily="18" charset="0"/>
                        </a:rPr>
                        <a:t>0.89</a:t>
                      </a:r>
                      <a:endParaRPr lang="en-US" sz="1600">
                        <a:solidFill>
                          <a:schemeClr val="tx1"/>
                        </a:solidFill>
                        <a:effectLst/>
                        <a:latin typeface="Cambria" panose="020405030504060302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600">
                          <a:effectLst/>
                          <a:latin typeface="Cambria" panose="02040503050406030204" pitchFamily="18" charset="0"/>
                          <a:ea typeface="Cambria" panose="02040503050406030204" pitchFamily="18" charset="0"/>
                        </a:rPr>
                        <a:t>0.91</a:t>
                      </a:r>
                      <a:endParaRPr lang="en-US" sz="1600">
                        <a:solidFill>
                          <a:schemeClr val="tx1"/>
                        </a:solidFill>
                        <a:effectLst/>
                        <a:latin typeface="Cambria" panose="020405030504060302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600">
                          <a:effectLst/>
                          <a:latin typeface="Cambria" panose="02040503050406030204" pitchFamily="18" charset="0"/>
                          <a:ea typeface="Cambria" panose="02040503050406030204" pitchFamily="18" charset="0"/>
                        </a:rPr>
                        <a:t>0.90</a:t>
                      </a:r>
                      <a:endParaRPr lang="en-US" sz="1600">
                        <a:solidFill>
                          <a:schemeClr val="tx1"/>
                        </a:solidFill>
                        <a:effectLst/>
                        <a:latin typeface="Cambria" panose="02040503050406030204" pitchFamily="18" charset="0"/>
                        <a:ea typeface="Cambria" panose="02040503050406030204" pitchFamily="18" charset="0"/>
                      </a:endParaRPr>
                    </a:p>
                  </a:txBody>
                  <a:tcPr marL="68580" marR="68580" marT="0" marB="0" anchor="ctr"/>
                </a:tc>
                <a:extLst>
                  <a:ext uri="{0D108BD9-81ED-4DB2-BD59-A6C34878D82A}">
                    <a16:rowId xmlns:a16="http://schemas.microsoft.com/office/drawing/2014/main" val="1662822799"/>
                  </a:ext>
                </a:extLst>
              </a:tr>
              <a:tr h="361818">
                <a:tc>
                  <a:txBody>
                    <a:bodyPr/>
                    <a:lstStyle/>
                    <a:p>
                      <a:pPr marL="0" marR="0" algn="ctr">
                        <a:spcBef>
                          <a:spcPts val="0"/>
                        </a:spcBef>
                        <a:spcAft>
                          <a:spcPts val="0"/>
                        </a:spcAft>
                      </a:pPr>
                      <a:r>
                        <a:rPr lang="en-US" sz="1600">
                          <a:effectLst/>
                          <a:latin typeface="Cambria" panose="02040503050406030204" pitchFamily="18" charset="0"/>
                          <a:ea typeface="Cambria" panose="02040503050406030204" pitchFamily="18" charset="0"/>
                        </a:rPr>
                        <a:t>ResNet50</a:t>
                      </a:r>
                      <a:endParaRPr lang="en-US" sz="1600">
                        <a:solidFill>
                          <a:schemeClr val="tx1"/>
                        </a:solidFill>
                        <a:effectLst/>
                        <a:latin typeface="Cambria" panose="020405030504060302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600">
                          <a:effectLst/>
                          <a:latin typeface="Cambria" panose="02040503050406030204" pitchFamily="18" charset="0"/>
                          <a:ea typeface="Cambria" panose="02040503050406030204" pitchFamily="18" charset="0"/>
                        </a:rPr>
                        <a:t>0.91</a:t>
                      </a:r>
                      <a:endParaRPr lang="en-US" sz="1600">
                        <a:solidFill>
                          <a:schemeClr val="tx1"/>
                        </a:solidFill>
                        <a:effectLst/>
                        <a:latin typeface="Cambria" panose="020405030504060302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600">
                          <a:effectLst/>
                          <a:latin typeface="Cambria" panose="02040503050406030204" pitchFamily="18" charset="0"/>
                          <a:ea typeface="Cambria" panose="02040503050406030204" pitchFamily="18" charset="0"/>
                        </a:rPr>
                        <a:t>0.90</a:t>
                      </a:r>
                      <a:endParaRPr lang="en-US" sz="1600">
                        <a:solidFill>
                          <a:schemeClr val="tx1"/>
                        </a:solidFill>
                        <a:effectLst/>
                        <a:latin typeface="Cambria" panose="020405030504060302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600">
                          <a:effectLst/>
                          <a:latin typeface="Cambria" panose="02040503050406030204" pitchFamily="18" charset="0"/>
                          <a:ea typeface="Cambria" panose="02040503050406030204" pitchFamily="18" charset="0"/>
                        </a:rPr>
                        <a:t>0.92</a:t>
                      </a:r>
                      <a:endParaRPr lang="en-US" sz="1600">
                        <a:solidFill>
                          <a:schemeClr val="tx1"/>
                        </a:solidFill>
                        <a:effectLst/>
                        <a:latin typeface="Cambria" panose="020405030504060302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600" dirty="0">
                          <a:effectLst/>
                          <a:latin typeface="Cambria" panose="02040503050406030204" pitchFamily="18" charset="0"/>
                          <a:ea typeface="Cambria" panose="02040503050406030204" pitchFamily="18" charset="0"/>
                        </a:rPr>
                        <a:t>0.91</a:t>
                      </a:r>
                      <a:endParaRPr lang="en-US" sz="1600" dirty="0">
                        <a:solidFill>
                          <a:schemeClr val="tx1"/>
                        </a:solidFill>
                        <a:effectLst/>
                        <a:latin typeface="Cambria" panose="02040503050406030204" pitchFamily="18" charset="0"/>
                        <a:ea typeface="Cambria" panose="02040503050406030204" pitchFamily="18" charset="0"/>
                      </a:endParaRPr>
                    </a:p>
                  </a:txBody>
                  <a:tcPr marL="68580" marR="68580" marT="0" marB="0" anchor="ctr"/>
                </a:tc>
                <a:extLst>
                  <a:ext uri="{0D108BD9-81ED-4DB2-BD59-A6C34878D82A}">
                    <a16:rowId xmlns:a16="http://schemas.microsoft.com/office/drawing/2014/main" val="1435644275"/>
                  </a:ext>
                </a:extLst>
              </a:tr>
            </a:tbl>
          </a:graphicData>
        </a:graphic>
      </p:graphicFrame>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915514" y="3363430"/>
            <a:ext cx="5219493" cy="3494570"/>
          </a:xfrm>
          <a:prstGeom prst="rect">
            <a:avLst/>
          </a:prstGeom>
          <a:noFill/>
        </p:spPr>
      </p:pic>
    </p:spTree>
    <p:extLst>
      <p:ext uri="{BB962C8B-B14F-4D97-AF65-F5344CB8AC3E}">
        <p14:creationId xmlns:p14="http://schemas.microsoft.com/office/powerpoint/2010/main" val="449684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770CE-44E1-B079-0B9A-CD1F4E9899B4}"/>
              </a:ext>
            </a:extLst>
          </p:cNvPr>
          <p:cNvSpPr>
            <a:spLocks noGrp="1"/>
          </p:cNvSpPr>
          <p:nvPr>
            <p:ph type="title"/>
          </p:nvPr>
        </p:nvSpPr>
        <p:spPr>
          <a:xfrm>
            <a:off x="1752600" y="263525"/>
            <a:ext cx="7570076" cy="1281113"/>
          </a:xfrm>
        </p:spPr>
        <p:txBody>
          <a:bodyPr/>
          <a:lstStyle/>
          <a:p>
            <a:pPr algn="ctr"/>
            <a:r>
              <a:rPr lang="en-US" dirty="0">
                <a:latin typeface="Cambria" panose="02040503050406030204" pitchFamily="18" charset="0"/>
                <a:ea typeface="Cambria" panose="02040503050406030204" pitchFamily="18" charset="0"/>
              </a:rPr>
              <a:t>Conclusion</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E953BBBA-2863-14F2-2A77-662844D4064A}"/>
              </a:ext>
            </a:extLst>
          </p:cNvPr>
          <p:cNvSpPr>
            <a:spLocks noGrp="1"/>
          </p:cNvSpPr>
          <p:nvPr>
            <p:ph idx="1"/>
          </p:nvPr>
        </p:nvSpPr>
        <p:spPr>
          <a:xfrm>
            <a:off x="838200" y="1544638"/>
            <a:ext cx="10515600" cy="4351338"/>
          </a:xfrm>
        </p:spPr>
        <p:txBody>
          <a:bodyPr>
            <a:normAutofit fontScale="92500"/>
          </a:bodyPr>
          <a:lstStyle/>
          <a:p>
            <a:pPr algn="just">
              <a:lnSpc>
                <a:spcPct val="150000"/>
              </a:lnSpc>
            </a:pPr>
            <a:r>
              <a:rPr lang="en-US" sz="2000" dirty="0">
                <a:latin typeface="Cambria" panose="02040503050406030204" pitchFamily="18" charset="0"/>
                <a:ea typeface="Cambria" panose="02040503050406030204" pitchFamily="18" charset="0"/>
              </a:rPr>
              <a:t>The DSMLM, a Rosacea classification model, consistently performs better than others, achieving high accuracy, precision, recall, and F1-score. </a:t>
            </a:r>
            <a:endParaRPr lang="en-US" sz="2000" dirty="0" smtClean="0">
              <a:latin typeface="Cambria" panose="02040503050406030204" pitchFamily="18" charset="0"/>
              <a:ea typeface="Cambria" panose="02040503050406030204" pitchFamily="18" charset="0"/>
            </a:endParaRPr>
          </a:p>
          <a:p>
            <a:pPr algn="just">
              <a:lnSpc>
                <a:spcPct val="150000"/>
              </a:lnSpc>
            </a:pPr>
            <a:r>
              <a:rPr lang="en-US" sz="2000" dirty="0" smtClean="0">
                <a:latin typeface="Cambria" panose="02040503050406030204" pitchFamily="18" charset="0"/>
                <a:ea typeface="Cambria" panose="02040503050406030204" pitchFamily="18" charset="0"/>
              </a:rPr>
              <a:t>Opportunities </a:t>
            </a:r>
            <a:r>
              <a:rPr lang="en-US" sz="2000" dirty="0">
                <a:latin typeface="Cambria" panose="02040503050406030204" pitchFamily="18" charset="0"/>
                <a:ea typeface="Cambria" panose="02040503050406030204" pitchFamily="18" charset="0"/>
              </a:rPr>
              <a:t>for improvement include using larger datasets and exploring advanced techniques</a:t>
            </a:r>
            <a:r>
              <a:rPr lang="en-US" sz="2000" dirty="0" smtClean="0">
                <a:latin typeface="Cambria" panose="02040503050406030204" pitchFamily="18" charset="0"/>
                <a:ea typeface="Cambria" panose="02040503050406030204" pitchFamily="18" charset="0"/>
              </a:rPr>
              <a:t>.</a:t>
            </a:r>
          </a:p>
          <a:p>
            <a:pPr algn="just">
              <a:lnSpc>
                <a:spcPct val="150000"/>
              </a:lnSpc>
            </a:pPr>
            <a:r>
              <a:rPr lang="en-US" sz="2000" dirty="0" smtClean="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Enhancing DSMLM's efficiency for real-time diagnosis is crucial for practical use. </a:t>
            </a:r>
            <a:endParaRPr lang="en-US" sz="2000" dirty="0" smtClean="0">
              <a:latin typeface="Cambria" panose="02040503050406030204" pitchFamily="18" charset="0"/>
              <a:ea typeface="Cambria" panose="02040503050406030204" pitchFamily="18" charset="0"/>
            </a:endParaRPr>
          </a:p>
          <a:p>
            <a:pPr algn="just">
              <a:lnSpc>
                <a:spcPct val="150000"/>
              </a:lnSpc>
            </a:pPr>
            <a:r>
              <a:rPr lang="en-US" sz="2000" dirty="0" smtClean="0">
                <a:latin typeface="Cambria" panose="02040503050406030204" pitchFamily="18" charset="0"/>
                <a:ea typeface="Cambria" panose="02040503050406030204" pitchFamily="18" charset="0"/>
              </a:rPr>
              <a:t>Collaboration </a:t>
            </a:r>
            <a:r>
              <a:rPr lang="en-US" sz="2000" dirty="0">
                <a:latin typeface="Cambria" panose="02040503050406030204" pitchFamily="18" charset="0"/>
                <a:ea typeface="Cambria" panose="02040503050406030204" pitchFamily="18" charset="0"/>
              </a:rPr>
              <a:t>between dermatologists and data scientists is essential for refining and optimizing the model. </a:t>
            </a:r>
            <a:endParaRPr lang="en-US" sz="2000" dirty="0" smtClean="0">
              <a:latin typeface="Cambria" panose="02040503050406030204" pitchFamily="18" charset="0"/>
              <a:ea typeface="Cambria" panose="02040503050406030204" pitchFamily="18" charset="0"/>
            </a:endParaRPr>
          </a:p>
          <a:p>
            <a:pPr algn="just">
              <a:lnSpc>
                <a:spcPct val="150000"/>
              </a:lnSpc>
            </a:pPr>
            <a:r>
              <a:rPr lang="en-US" sz="2000" dirty="0" smtClean="0">
                <a:latin typeface="Cambria" panose="02040503050406030204" pitchFamily="18" charset="0"/>
                <a:ea typeface="Cambria" panose="02040503050406030204" pitchFamily="18" charset="0"/>
              </a:rPr>
              <a:t>The </a:t>
            </a:r>
            <a:r>
              <a:rPr lang="en-US" sz="2000" dirty="0">
                <a:latin typeface="Cambria" panose="02040503050406030204" pitchFamily="18" charset="0"/>
                <a:ea typeface="Cambria" panose="02040503050406030204" pitchFamily="18" charset="0"/>
              </a:rPr>
              <a:t>success of DSMLM opens the door for ongoing advancements in dermatological diagnostics, promising better precision and efficiency for patient care.</a:t>
            </a:r>
            <a:endParaRPr lang="en-IN" sz="2000"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D5D10FC3-51D4-6945-1C42-5C0D217D16E8}"/>
              </a:ext>
            </a:extLst>
          </p:cNvPr>
          <p:cNvSpPr>
            <a:spLocks noGrp="1"/>
          </p:cNvSpPr>
          <p:nvPr>
            <p:ph type="sldNum" sz="quarter" idx="12"/>
          </p:nvPr>
        </p:nvSpPr>
        <p:spPr/>
        <p:txBody>
          <a:bodyPr/>
          <a:lstStyle/>
          <a:p>
            <a:fld id="{DC9573C0-5B18-4226-8C75-18AAD6E5D205}" type="slidenum">
              <a:rPr lang="en-IN" smtClean="0"/>
              <a:pPr/>
              <a:t>13</a:t>
            </a:fld>
            <a:endParaRPr lang="en-IN"/>
          </a:p>
        </p:txBody>
      </p:sp>
    </p:spTree>
    <p:extLst>
      <p:ext uri="{BB962C8B-B14F-4D97-AF65-F5344CB8AC3E}">
        <p14:creationId xmlns:p14="http://schemas.microsoft.com/office/powerpoint/2010/main" val="1759540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01167-AF96-BB1B-8C76-2012DB4B2526}"/>
              </a:ext>
            </a:extLst>
          </p:cNvPr>
          <p:cNvSpPr>
            <a:spLocks noGrp="1"/>
          </p:cNvSpPr>
          <p:nvPr>
            <p:ph type="title"/>
          </p:nvPr>
        </p:nvSpPr>
        <p:spPr>
          <a:xfrm>
            <a:off x="1640840" y="0"/>
            <a:ext cx="7570076" cy="829169"/>
          </a:xfrm>
        </p:spPr>
        <p:txBody>
          <a:bodyPr/>
          <a:lstStyle/>
          <a:p>
            <a:pPr algn="ctr"/>
            <a:r>
              <a:rPr lang="en-US" dirty="0">
                <a:latin typeface="Cambria" panose="02040503050406030204" pitchFamily="18" charset="0"/>
                <a:ea typeface="Cambria" panose="02040503050406030204" pitchFamily="18" charset="0"/>
              </a:rPr>
              <a:t>References</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B8F92625-BBD7-144E-E2C5-276516A1ED5F}"/>
              </a:ext>
            </a:extLst>
          </p:cNvPr>
          <p:cNvSpPr>
            <a:spLocks noGrp="1"/>
          </p:cNvSpPr>
          <p:nvPr>
            <p:ph idx="1"/>
          </p:nvPr>
        </p:nvSpPr>
        <p:spPr>
          <a:xfrm>
            <a:off x="701566" y="829169"/>
            <a:ext cx="10515600" cy="4351338"/>
          </a:xfrm>
        </p:spPr>
        <p:txBody>
          <a:bodyPr>
            <a:noAutofit/>
          </a:bodyPr>
          <a:lstStyle/>
          <a:p>
            <a:pPr algn="just">
              <a:lnSpc>
                <a:spcPct val="100000"/>
              </a:lnSpc>
            </a:pPr>
            <a:r>
              <a:rPr lang="en-US" sz="1800" dirty="0" smtClean="0">
                <a:latin typeface="Cambria" panose="02040503050406030204" pitchFamily="18" charset="0"/>
                <a:ea typeface="Cambria" panose="02040503050406030204" pitchFamily="18" charset="0"/>
              </a:rPr>
              <a:t>  Liu, F. T., et al. (2019). Skin disease recognition using deep convolutional neural network and data augmentation. Computers in Biology and Medicine, 109, 1-7.</a:t>
            </a:r>
          </a:p>
          <a:p>
            <a:pPr algn="just">
              <a:lnSpc>
                <a:spcPct val="100000"/>
              </a:lnSpc>
            </a:pPr>
            <a:endParaRPr lang="en-US" sz="1800" dirty="0" smtClean="0">
              <a:latin typeface="Cambria" panose="02040503050406030204" pitchFamily="18" charset="0"/>
              <a:ea typeface="Cambria" panose="02040503050406030204" pitchFamily="18" charset="0"/>
            </a:endParaRPr>
          </a:p>
          <a:p>
            <a:pPr algn="just">
              <a:lnSpc>
                <a:spcPct val="100000"/>
              </a:lnSpc>
            </a:pPr>
            <a:r>
              <a:rPr lang="en-US" sz="1800" dirty="0" err="1" smtClean="0">
                <a:latin typeface="Cambria" panose="02040503050406030204" pitchFamily="18" charset="0"/>
                <a:ea typeface="Cambria" panose="02040503050406030204" pitchFamily="18" charset="0"/>
              </a:rPr>
              <a:t>Bao</a:t>
            </a:r>
            <a:r>
              <a:rPr lang="en-US" sz="1800" dirty="0" smtClean="0">
                <a:latin typeface="Cambria" panose="02040503050406030204" pitchFamily="18" charset="0"/>
                <a:ea typeface="Cambria" panose="02040503050406030204" pitchFamily="18" charset="0"/>
              </a:rPr>
              <a:t>, S., et al. (2020). Ensemble of deep convolutional neural networks for classification of colorectal cancer images. Journal of Healthcare Engineering, 2020.</a:t>
            </a:r>
          </a:p>
          <a:p>
            <a:pPr marL="0" indent="0" algn="just">
              <a:lnSpc>
                <a:spcPct val="100000"/>
              </a:lnSpc>
              <a:buNone/>
            </a:pPr>
            <a:r>
              <a:rPr lang="en-US" sz="1800" dirty="0" smtClean="0">
                <a:latin typeface="Cambria" panose="02040503050406030204" pitchFamily="18" charset="0"/>
                <a:ea typeface="Cambria" panose="02040503050406030204" pitchFamily="18" charset="0"/>
              </a:rPr>
              <a:t> </a:t>
            </a:r>
          </a:p>
          <a:p>
            <a:pPr algn="just">
              <a:lnSpc>
                <a:spcPct val="100000"/>
              </a:lnSpc>
            </a:pPr>
            <a:r>
              <a:rPr lang="en-US" sz="1800" dirty="0" smtClean="0">
                <a:latin typeface="Cambria" panose="02040503050406030204" pitchFamily="18" charset="0"/>
                <a:ea typeface="Cambria" panose="02040503050406030204" pitchFamily="18" charset="0"/>
              </a:rPr>
              <a:t>Li, Z., et al. (2019). An ensemble model of convolutional neural networks improves the diagnostic accuracy of idiopathic pulmonary fibrosis. Computers in Biology and Medicine, 109, 101-110.</a:t>
            </a:r>
          </a:p>
          <a:p>
            <a:pPr marL="0" indent="0" algn="just">
              <a:lnSpc>
                <a:spcPct val="100000"/>
              </a:lnSpc>
              <a:buNone/>
            </a:pPr>
            <a:r>
              <a:rPr lang="en-US" sz="1800" dirty="0" smtClean="0">
                <a:latin typeface="Cambria" panose="02040503050406030204" pitchFamily="18" charset="0"/>
                <a:ea typeface="Cambria" panose="02040503050406030204" pitchFamily="18" charset="0"/>
              </a:rPr>
              <a:t> </a:t>
            </a:r>
          </a:p>
          <a:p>
            <a:pPr algn="just">
              <a:lnSpc>
                <a:spcPct val="100000"/>
              </a:lnSpc>
            </a:pPr>
            <a:r>
              <a:rPr lang="en-US" sz="1800" dirty="0" smtClean="0">
                <a:latin typeface="Cambria" panose="02040503050406030204" pitchFamily="18" charset="0"/>
                <a:ea typeface="Cambria" panose="02040503050406030204" pitchFamily="18" charset="0"/>
              </a:rPr>
              <a:t>Wang, L., et al. (2020). Deep stacking networks for classification of skin cancer. IEEE Transactions on Neural Networks and Learning Systems.</a:t>
            </a:r>
          </a:p>
          <a:p>
            <a:pPr algn="just"/>
            <a:endParaRPr lang="en-US" sz="1800" dirty="0" smtClean="0">
              <a:latin typeface="Cambria" panose="02040503050406030204" pitchFamily="18" charset="0"/>
              <a:ea typeface="Cambria" panose="02040503050406030204" pitchFamily="18" charset="0"/>
            </a:endParaRPr>
          </a:p>
          <a:p>
            <a:pPr algn="just"/>
            <a:r>
              <a:rPr lang="en-US" sz="1800" dirty="0" smtClean="0">
                <a:latin typeface="Cambria" panose="02040503050406030204" pitchFamily="18" charset="0"/>
                <a:ea typeface="Cambria" panose="02040503050406030204" pitchFamily="18" charset="0"/>
              </a:rPr>
              <a:t>Zhang, B., Zhou, X., Luo, Y., Zhang, H., Yang, H., Ma, J., &amp; Ma, L. (2021). Opportunities and challenges: Classification of skin disease based on deep learning. Chinese Journal of Mechanical Engineering, 34(1), 1-14. </a:t>
            </a:r>
          </a:p>
          <a:p>
            <a:pPr algn="just"/>
            <a:r>
              <a:rPr lang="en-US" sz="1800" dirty="0" err="1" smtClean="0">
                <a:latin typeface="Cambria" panose="02040503050406030204" pitchFamily="18" charset="0"/>
                <a:ea typeface="Cambria" panose="02040503050406030204" pitchFamily="18" charset="0"/>
              </a:rPr>
              <a:t>Rehman</a:t>
            </a:r>
            <a:r>
              <a:rPr lang="en-US" sz="1800" dirty="0" smtClean="0">
                <a:latin typeface="Cambria" panose="02040503050406030204" pitchFamily="18" charset="0"/>
                <a:ea typeface="Cambria" panose="02040503050406030204" pitchFamily="18" charset="0"/>
              </a:rPr>
              <a:t>, A., </a:t>
            </a:r>
            <a:r>
              <a:rPr lang="en-US" sz="1800" dirty="0" err="1" smtClean="0">
                <a:latin typeface="Cambria" panose="02040503050406030204" pitchFamily="18" charset="0"/>
                <a:ea typeface="Cambria" panose="02040503050406030204" pitchFamily="18" charset="0"/>
              </a:rPr>
              <a:t>Naz</a:t>
            </a:r>
            <a:r>
              <a:rPr lang="en-US" sz="1800" dirty="0" smtClean="0">
                <a:latin typeface="Cambria" panose="02040503050406030204" pitchFamily="18" charset="0"/>
                <a:ea typeface="Cambria" panose="02040503050406030204" pitchFamily="18" charset="0"/>
              </a:rPr>
              <a:t>, S., &amp; </a:t>
            </a:r>
            <a:r>
              <a:rPr lang="en-US" sz="1800" dirty="0" err="1" smtClean="0">
                <a:latin typeface="Cambria" panose="02040503050406030204" pitchFamily="18" charset="0"/>
                <a:ea typeface="Cambria" panose="02040503050406030204" pitchFamily="18" charset="0"/>
              </a:rPr>
              <a:t>Razzak</a:t>
            </a:r>
            <a:r>
              <a:rPr lang="en-US" sz="1800" dirty="0" smtClean="0">
                <a:latin typeface="Cambria" panose="02040503050406030204" pitchFamily="18" charset="0"/>
                <a:ea typeface="Cambria" panose="02040503050406030204" pitchFamily="18" charset="0"/>
              </a:rPr>
              <a:t>, I. (2022). Leveraging big data analytics in healthcare enhancement: trends, challenges and opportunities. Multimedia Systems, 28(4), 1339-1371.</a:t>
            </a:r>
          </a:p>
          <a:p>
            <a:pPr marL="0" indent="0" algn="just">
              <a:buNone/>
            </a:pPr>
            <a:r>
              <a:rPr lang="en-US" sz="1800" dirty="0" smtClean="0">
                <a:latin typeface="Cambria" panose="02040503050406030204" pitchFamily="18" charset="0"/>
                <a:ea typeface="Cambria" panose="02040503050406030204" pitchFamily="18" charset="0"/>
              </a:rPr>
              <a:t> </a:t>
            </a:r>
          </a:p>
        </p:txBody>
      </p:sp>
      <p:sp>
        <p:nvSpPr>
          <p:cNvPr id="4" name="Slide Number Placeholder 3">
            <a:extLst>
              <a:ext uri="{FF2B5EF4-FFF2-40B4-BE49-F238E27FC236}">
                <a16:creationId xmlns:a16="http://schemas.microsoft.com/office/drawing/2014/main" id="{4173EE06-7575-5B28-73DC-4612BD807131}"/>
              </a:ext>
            </a:extLst>
          </p:cNvPr>
          <p:cNvSpPr>
            <a:spLocks noGrp="1"/>
          </p:cNvSpPr>
          <p:nvPr>
            <p:ph type="sldNum" sz="quarter" idx="12"/>
          </p:nvPr>
        </p:nvSpPr>
        <p:spPr/>
        <p:txBody>
          <a:bodyPr/>
          <a:lstStyle/>
          <a:p>
            <a:fld id="{DC9573C0-5B18-4226-8C75-18AAD6E5D205}" type="slidenum">
              <a:rPr lang="en-IN" smtClean="0"/>
              <a:pPr/>
              <a:t>14</a:t>
            </a:fld>
            <a:endParaRPr lang="en-IN"/>
          </a:p>
        </p:txBody>
      </p:sp>
    </p:spTree>
    <p:extLst>
      <p:ext uri="{BB962C8B-B14F-4D97-AF65-F5344CB8AC3E}">
        <p14:creationId xmlns:p14="http://schemas.microsoft.com/office/powerpoint/2010/main" val="4177336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01167-AF96-BB1B-8C76-2012DB4B2526}"/>
              </a:ext>
            </a:extLst>
          </p:cNvPr>
          <p:cNvSpPr>
            <a:spLocks noGrp="1"/>
          </p:cNvSpPr>
          <p:nvPr>
            <p:ph type="title"/>
          </p:nvPr>
        </p:nvSpPr>
        <p:spPr>
          <a:xfrm>
            <a:off x="1640840" y="1"/>
            <a:ext cx="7570076" cy="987972"/>
          </a:xfrm>
        </p:spPr>
        <p:txBody>
          <a:bodyPr/>
          <a:lstStyle/>
          <a:p>
            <a:pPr algn="ctr"/>
            <a:r>
              <a:rPr lang="en-US" dirty="0">
                <a:latin typeface="Cambria" panose="02040503050406030204" pitchFamily="18" charset="0"/>
                <a:ea typeface="Cambria" panose="02040503050406030204" pitchFamily="18" charset="0"/>
              </a:rPr>
              <a:t>References</a:t>
            </a:r>
            <a:endParaRPr lang="en-IN"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4173EE06-7575-5B28-73DC-4612BD807131}"/>
              </a:ext>
            </a:extLst>
          </p:cNvPr>
          <p:cNvSpPr>
            <a:spLocks noGrp="1"/>
          </p:cNvSpPr>
          <p:nvPr>
            <p:ph type="sldNum" sz="quarter" idx="12"/>
          </p:nvPr>
        </p:nvSpPr>
        <p:spPr/>
        <p:txBody>
          <a:bodyPr/>
          <a:lstStyle/>
          <a:p>
            <a:fld id="{DC9573C0-5B18-4226-8C75-18AAD6E5D205}" type="slidenum">
              <a:rPr lang="en-IN" smtClean="0"/>
              <a:pPr/>
              <a:t>15</a:t>
            </a:fld>
            <a:endParaRPr lang="en-IN"/>
          </a:p>
        </p:txBody>
      </p:sp>
      <p:sp>
        <p:nvSpPr>
          <p:cNvPr id="5" name="Rectangle 4"/>
          <p:cNvSpPr/>
          <p:nvPr/>
        </p:nvSpPr>
        <p:spPr>
          <a:xfrm>
            <a:off x="357352" y="812368"/>
            <a:ext cx="10846675" cy="5632311"/>
          </a:xfrm>
          <a:prstGeom prst="rect">
            <a:avLst/>
          </a:prstGeom>
        </p:spPr>
        <p:txBody>
          <a:bodyPr wrap="square">
            <a:spAutoFit/>
          </a:bodyPr>
          <a:lstStyle/>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Hang, W, et al. (2023). Deep stacked least square support matrix machine with adaptive multi-layer transfer for EEG classification. Biomedical Signal Processing and Control, 82, 104579.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Pacal</a:t>
            </a:r>
            <a:r>
              <a:rPr lang="en-US" dirty="0">
                <a:latin typeface="Times New Roman" panose="02020603050405020304" pitchFamily="18" charset="0"/>
                <a:cs typeface="Times New Roman" panose="02020603050405020304" pitchFamily="18" charset="0"/>
              </a:rPr>
              <a:t>, I., &amp; </a:t>
            </a:r>
            <a:r>
              <a:rPr lang="en-US" dirty="0" err="1">
                <a:latin typeface="Times New Roman" panose="02020603050405020304" pitchFamily="18" charset="0"/>
                <a:cs typeface="Times New Roman" panose="02020603050405020304" pitchFamily="18" charset="0"/>
              </a:rPr>
              <a:t>Kılıcarslan</a:t>
            </a:r>
            <a:r>
              <a:rPr lang="en-US" dirty="0">
                <a:latin typeface="Times New Roman" panose="02020603050405020304" pitchFamily="18" charset="0"/>
                <a:cs typeface="Times New Roman" panose="02020603050405020304" pitchFamily="18" charset="0"/>
              </a:rPr>
              <a:t>, S. (2023). Deep learning-based approaches for robust classification of cervical cancer. Neural Computing and Applications, 1-16. </a:t>
            </a:r>
          </a:p>
          <a:p>
            <a:pPr algn="just"/>
            <a:r>
              <a:rPr lang="en-US" dirty="0">
                <a:latin typeface="Times New Roman" panose="02020603050405020304" pitchFamily="18" charset="0"/>
                <a:cs typeface="Times New Roman" panose="02020603050405020304" pitchFamily="18" charset="0"/>
              </a:rPr>
              <a:t> </a:t>
            </a:r>
          </a:p>
          <a:p>
            <a:pPr marL="285750" lvl="0" indent="-285750" algn="jus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Sarvamangala</a:t>
            </a:r>
            <a:r>
              <a:rPr lang="en-US" dirty="0">
                <a:latin typeface="Times New Roman" panose="02020603050405020304" pitchFamily="18" charset="0"/>
                <a:cs typeface="Times New Roman" panose="02020603050405020304" pitchFamily="18" charset="0"/>
              </a:rPr>
              <a:t>, D. R., &amp; Kulkarni, R. V. (2022). Convolutional neural networks in medical image understanding: a survey. Evolutionary intelligence, 15(1), 1-22.</a:t>
            </a:r>
          </a:p>
          <a:p>
            <a:pPr algn="just"/>
            <a:r>
              <a:rPr lang="en-US" dirty="0">
                <a:latin typeface="Times New Roman" panose="02020603050405020304" pitchFamily="18" charset="0"/>
                <a:cs typeface="Times New Roman" panose="02020603050405020304" pitchFamily="18" charset="0"/>
              </a:rPr>
              <a:t> </a:t>
            </a:r>
          </a:p>
          <a:p>
            <a:pPr marL="285750" lvl="0" indent="-285750" algn="jus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Navarini</a:t>
            </a:r>
            <a:r>
              <a:rPr lang="en-US" dirty="0">
                <a:latin typeface="Times New Roman" panose="02020603050405020304" pitchFamily="18" charset="0"/>
                <a:cs typeface="Times New Roman" panose="02020603050405020304" pitchFamily="18" charset="0"/>
              </a:rPr>
              <a:t>, A. A., </a:t>
            </a:r>
            <a:r>
              <a:rPr lang="en-US" dirty="0" err="1">
                <a:latin typeface="Times New Roman" panose="02020603050405020304" pitchFamily="18" charset="0"/>
                <a:cs typeface="Times New Roman" panose="02020603050405020304" pitchFamily="18" charset="0"/>
              </a:rPr>
              <a:t>Kolm</a:t>
            </a:r>
            <a:r>
              <a:rPr lang="en-US" dirty="0">
                <a:latin typeface="Times New Roman" panose="02020603050405020304" pitchFamily="18" charset="0"/>
                <a:cs typeface="Times New Roman" panose="02020603050405020304" pitchFamily="18" charset="0"/>
              </a:rPr>
              <a:t>, I., &amp; Pennington, D. J. (2015). The age‐old problem of acne. Clinical and Experimental Dermatology, 40(7), 711-711.</a:t>
            </a:r>
          </a:p>
          <a:p>
            <a:pPr algn="just"/>
            <a:r>
              <a:rPr lang="en-US" dirty="0">
                <a:latin typeface="Times New Roman" panose="02020603050405020304" pitchFamily="18" charset="0"/>
                <a:cs typeface="Times New Roman" panose="02020603050405020304" pitchFamily="18" charset="0"/>
              </a:rPr>
              <a:t> </a:t>
            </a:r>
          </a:p>
          <a:p>
            <a:pPr marL="285750" lvl="0" indent="-285750" algn="jus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Pielaszkiewicz</a:t>
            </a:r>
            <a:r>
              <a:rPr lang="en-US" dirty="0">
                <a:latin typeface="Times New Roman" panose="02020603050405020304" pitchFamily="18" charset="0"/>
                <a:cs typeface="Times New Roman" panose="02020603050405020304" pitchFamily="18" charset="0"/>
              </a:rPr>
              <a:t>, L., </a:t>
            </a:r>
            <a:r>
              <a:rPr lang="en-US" dirty="0" err="1">
                <a:latin typeface="Times New Roman" panose="02020603050405020304" pitchFamily="18" charset="0"/>
                <a:cs typeface="Times New Roman" panose="02020603050405020304" pitchFamily="18" charset="0"/>
              </a:rPr>
              <a:t>Krawczyk</a:t>
            </a:r>
            <a:r>
              <a:rPr lang="en-US" dirty="0">
                <a:latin typeface="Times New Roman" panose="02020603050405020304" pitchFamily="18" charset="0"/>
                <a:cs typeface="Times New Roman" panose="02020603050405020304" pitchFamily="18" charset="0"/>
              </a:rPr>
              <a:t>, B., &amp; </a:t>
            </a:r>
            <a:r>
              <a:rPr lang="en-US" dirty="0" err="1">
                <a:latin typeface="Times New Roman" panose="02020603050405020304" pitchFamily="18" charset="0"/>
                <a:cs typeface="Times New Roman" panose="02020603050405020304" pitchFamily="18" charset="0"/>
              </a:rPr>
              <a:t>Rybarczyk</a:t>
            </a:r>
            <a:r>
              <a:rPr lang="en-US" dirty="0">
                <a:latin typeface="Times New Roman" panose="02020603050405020304" pitchFamily="18" charset="0"/>
                <a:cs typeface="Times New Roman" panose="02020603050405020304" pitchFamily="18" charset="0"/>
              </a:rPr>
              <a:t>, A. (2018). Skin lesion classification based on ensemble of deep models and majority class-aware balancing. Biomedical Engineering Online, 17(1), 1-19.</a:t>
            </a:r>
          </a:p>
          <a:p>
            <a:pPr algn="just"/>
            <a:r>
              <a:rPr lang="en-US" dirty="0">
                <a:latin typeface="Times New Roman" panose="02020603050405020304" pitchFamily="18" charset="0"/>
                <a:cs typeface="Times New Roman" panose="02020603050405020304" pitchFamily="18" charset="0"/>
              </a:rPr>
              <a:t> </a:t>
            </a:r>
          </a:p>
          <a:p>
            <a:pPr marL="285750" lvl="0" indent="-285750" algn="jus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Schomacker</a:t>
            </a:r>
            <a:r>
              <a:rPr lang="en-US" dirty="0">
                <a:latin typeface="Times New Roman" panose="02020603050405020304" pitchFamily="18" charset="0"/>
                <a:cs typeface="Times New Roman" panose="02020603050405020304" pitchFamily="18" charset="0"/>
              </a:rPr>
              <a:t>, K., Wong, J. J., &amp; </a:t>
            </a:r>
            <a:r>
              <a:rPr lang="en-US" dirty="0" err="1">
                <a:latin typeface="Times New Roman" panose="02020603050405020304" pitchFamily="18" charset="0"/>
                <a:cs typeface="Times New Roman" panose="02020603050405020304" pitchFamily="18" charset="0"/>
              </a:rPr>
              <a:t>Shaheen</a:t>
            </a:r>
            <a:r>
              <a:rPr lang="en-US" dirty="0">
                <a:latin typeface="Times New Roman" panose="02020603050405020304" pitchFamily="18" charset="0"/>
                <a:cs typeface="Times New Roman" panose="02020603050405020304" pitchFamily="18" charset="0"/>
              </a:rPr>
              <a:t>, K. Y. (2019). A machine learning-based approach to dermatologic diagnosis. Radiology: Artificial Intelligence, 1(1), e180048.</a:t>
            </a:r>
          </a:p>
          <a:p>
            <a:pPr algn="just"/>
            <a:r>
              <a:rPr lang="en-US" dirty="0">
                <a:latin typeface="Times New Roman" panose="02020603050405020304" pitchFamily="18" charset="0"/>
                <a:cs typeface="Times New Roman" panose="02020603050405020304" pitchFamily="18" charset="0"/>
              </a:rPr>
              <a:t> </a:t>
            </a:r>
          </a:p>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Tan, J., </a:t>
            </a:r>
            <a:r>
              <a:rPr lang="en-US" dirty="0" err="1">
                <a:latin typeface="Times New Roman" panose="02020603050405020304" pitchFamily="18" charset="0"/>
                <a:cs typeface="Times New Roman" panose="02020603050405020304" pitchFamily="18" charset="0"/>
              </a:rPr>
              <a:t>Almazan</a:t>
            </a:r>
            <a:r>
              <a:rPr lang="en-US" dirty="0">
                <a:latin typeface="Times New Roman" panose="02020603050405020304" pitchFamily="18" charset="0"/>
                <a:cs typeface="Times New Roman" panose="02020603050405020304" pitchFamily="18" charset="0"/>
              </a:rPr>
              <a:t>, T. H., &amp; </a:t>
            </a:r>
            <a:r>
              <a:rPr lang="en-US" dirty="0" err="1">
                <a:latin typeface="Times New Roman" panose="02020603050405020304" pitchFamily="18" charset="0"/>
                <a:cs typeface="Times New Roman" panose="02020603050405020304" pitchFamily="18" charset="0"/>
              </a:rPr>
              <a:t>Sobrepeña</a:t>
            </a:r>
            <a:r>
              <a:rPr lang="en-US" dirty="0">
                <a:latin typeface="Times New Roman" panose="02020603050405020304" pitchFamily="18" charset="0"/>
                <a:cs typeface="Times New Roman" panose="02020603050405020304" pitchFamily="18" charset="0"/>
              </a:rPr>
              <a:t>, L. M. (2019). Skin lesion analysis for skin cancer detection. Journal of King Saud University-Computer and Information Sciences</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ea typeface="Cambria" panose="02040503050406030204" pitchFamily="18" charset="0"/>
                <a:cs typeface="Times New Roman" panose="02020603050405020304" pitchFamily="18" charset="0"/>
              </a:rPr>
              <a:t> </a:t>
            </a:r>
            <a:endParaRPr lang="en-IN"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58206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19139"/>
            <a:ext cx="10515600" cy="1325563"/>
          </a:xfrm>
        </p:spPr>
        <p:txBody>
          <a:bodyPr>
            <a:normAutofit/>
          </a:bodyPr>
          <a:lstStyle/>
          <a:p>
            <a:pPr algn="ctr"/>
            <a:r>
              <a:rPr lang="en-US" sz="5000" b="1" dirty="0" smtClean="0">
                <a:latin typeface="Cambria" panose="02040503050406030204" pitchFamily="18" charset="0"/>
                <a:ea typeface="Cambria" panose="02040503050406030204" pitchFamily="18" charset="0"/>
              </a:rPr>
              <a:t>THANK YOU</a:t>
            </a:r>
            <a:endParaRPr lang="en-US" sz="50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691954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smtClean="0">
                <a:latin typeface="Cambria" panose="02040503050406030204" pitchFamily="18" charset="0"/>
                <a:ea typeface="Cambria" panose="02040503050406030204" pitchFamily="18" charset="0"/>
              </a:rPr>
              <a:t>Abstract</a:t>
            </a:r>
            <a:endParaRPr lang="en-US"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295275" y="1571626"/>
            <a:ext cx="11601450" cy="4619624"/>
          </a:xfrm>
        </p:spPr>
        <p:txBody>
          <a:bodyPr>
            <a:normAutofit fontScale="77500" lnSpcReduction="20000"/>
          </a:bodyPr>
          <a:lstStyle/>
          <a:p>
            <a:pPr marL="0" indent="0" algn="just">
              <a:lnSpc>
                <a:spcPct val="160000"/>
              </a:lnSpc>
              <a:buNone/>
            </a:pPr>
            <a:r>
              <a:rPr lang="en-US" dirty="0" smtClean="0">
                <a:latin typeface="Cambria" panose="02040503050406030204" pitchFamily="18" charset="0"/>
                <a:ea typeface="Cambria" panose="02040503050406030204" pitchFamily="18" charset="0"/>
              </a:rPr>
              <a:t>Rosacea, a widespread and complex skin disorder affecting most of the world population, is divided into various subtypes with unique clinical features the complexity of these subtypes makes accurate classification difficult. A unique technique called the Deep Stacking Multi-Layer Model (DSMLM) has been proposed as a solution for this complex classification. To extract microelements from clinical images and patient history data, DSMLM uses a multilayered neural network architecture. Using the stacking ensemble strategy to combine predictions from different base models makes it possible to improve the classification performance. The effectiveness of the DSMLM is evaluated using a large dataset of different rose cases, and it shows remarkable accuracy in distinguishing between different rose subtypes</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38276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92175"/>
          </a:xfrm>
        </p:spPr>
        <p:txBody>
          <a:bodyPr/>
          <a:lstStyle/>
          <a:p>
            <a:pPr algn="ctr"/>
            <a:r>
              <a:rPr lang="en-US" dirty="0" smtClean="0">
                <a:latin typeface="Cambria" panose="02040503050406030204" pitchFamily="18" charset="0"/>
                <a:ea typeface="Cambria" panose="02040503050406030204" pitchFamily="18" charset="0"/>
              </a:rPr>
              <a:t>Introduction</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409575" y="892175"/>
            <a:ext cx="11372850" cy="5562600"/>
          </a:xfrm>
        </p:spPr>
        <p:txBody>
          <a:bodyPr>
            <a:normAutofit fontScale="70000" lnSpcReduction="20000"/>
          </a:bodyPr>
          <a:lstStyle/>
          <a:p>
            <a:pPr algn="just">
              <a:lnSpc>
                <a:spcPct val="170000"/>
              </a:lnSpc>
            </a:pPr>
            <a:r>
              <a:rPr lang="en-US" dirty="0">
                <a:latin typeface="Cambria" panose="02040503050406030204" pitchFamily="18" charset="0"/>
                <a:ea typeface="Cambria" panose="02040503050406030204" pitchFamily="18" charset="0"/>
              </a:rPr>
              <a:t>Rosacea, a prevalent chronic skin disorder affecting </a:t>
            </a:r>
            <a:r>
              <a:rPr lang="en-US" b="1" dirty="0">
                <a:latin typeface="Cambria" panose="02040503050406030204" pitchFamily="18" charset="0"/>
                <a:ea typeface="Cambria" panose="02040503050406030204" pitchFamily="18" charset="0"/>
              </a:rPr>
              <a:t>5-10%</a:t>
            </a:r>
            <a:r>
              <a:rPr lang="en-US" dirty="0">
                <a:latin typeface="Cambria" panose="02040503050406030204" pitchFamily="18" charset="0"/>
                <a:ea typeface="Cambria" panose="02040503050406030204" pitchFamily="18" charset="0"/>
              </a:rPr>
              <a:t> of the global population, presents diagnostic challenges due to its diverse subtypes and complex clinical </a:t>
            </a:r>
            <a:r>
              <a:rPr lang="en-US" dirty="0" smtClean="0">
                <a:latin typeface="Cambria" panose="02040503050406030204" pitchFamily="18" charset="0"/>
                <a:ea typeface="Cambria" panose="02040503050406030204" pitchFamily="18" charset="0"/>
              </a:rPr>
              <a:t>manifestations. </a:t>
            </a:r>
          </a:p>
          <a:p>
            <a:pPr algn="just">
              <a:lnSpc>
                <a:spcPct val="170000"/>
              </a:lnSpc>
            </a:pPr>
            <a:r>
              <a:rPr lang="en-US" dirty="0" smtClean="0">
                <a:latin typeface="Cambria" panose="02040503050406030204" pitchFamily="18" charset="0"/>
                <a:ea typeface="Cambria" panose="02040503050406030204" pitchFamily="18" charset="0"/>
              </a:rPr>
              <a:t>Characterized </a:t>
            </a:r>
            <a:r>
              <a:rPr lang="en-US" dirty="0">
                <a:latin typeface="Cambria" panose="02040503050406030204" pitchFamily="18" charset="0"/>
                <a:ea typeface="Cambria" panose="02040503050406030204" pitchFamily="18" charset="0"/>
              </a:rPr>
              <a:t>by facial redness, visible blood vessels, and various skin irregularities, accurate diagnosis is hindered by the need to distinguish between subtypes, demanding a deeper understanding of its </a:t>
            </a:r>
            <a:r>
              <a:rPr lang="en-US" dirty="0" smtClean="0">
                <a:latin typeface="Cambria" panose="02040503050406030204" pitchFamily="18" charset="0"/>
                <a:ea typeface="Cambria" panose="02040503050406030204" pitchFamily="18" charset="0"/>
              </a:rPr>
              <a:t>pathophysiology. </a:t>
            </a:r>
          </a:p>
          <a:p>
            <a:pPr algn="just">
              <a:lnSpc>
                <a:spcPct val="170000"/>
              </a:lnSpc>
            </a:pPr>
            <a:r>
              <a:rPr lang="en-US" dirty="0" smtClean="0">
                <a:latin typeface="Cambria" panose="02040503050406030204" pitchFamily="18" charset="0"/>
                <a:ea typeface="Cambria" panose="02040503050406030204" pitchFamily="18" charset="0"/>
              </a:rPr>
              <a:t>This study addresses </a:t>
            </a:r>
            <a:r>
              <a:rPr lang="en-US" dirty="0">
                <a:latin typeface="Cambria" panose="02040503050406030204" pitchFamily="18" charset="0"/>
                <a:ea typeface="Cambria" panose="02040503050406030204" pitchFamily="18" charset="0"/>
              </a:rPr>
              <a:t>the diagnostic complexity by introducing the </a:t>
            </a:r>
            <a:r>
              <a:rPr lang="en-US" b="1" dirty="0">
                <a:latin typeface="Cambria" panose="02040503050406030204" pitchFamily="18" charset="0"/>
                <a:ea typeface="Cambria" panose="02040503050406030204" pitchFamily="18" charset="0"/>
              </a:rPr>
              <a:t>Deep Stacking Multi-Layer Model (DSMLM)</a:t>
            </a:r>
            <a:r>
              <a:rPr lang="en-US" dirty="0">
                <a:latin typeface="Cambria" panose="02040503050406030204" pitchFamily="18" charset="0"/>
                <a:ea typeface="Cambria" panose="02040503050406030204" pitchFamily="18" charset="0"/>
              </a:rPr>
              <a:t>, leveraging machine learning and deep learning techniques. </a:t>
            </a:r>
            <a:endParaRPr lang="en-US" dirty="0" smtClean="0">
              <a:latin typeface="Cambria" panose="02040503050406030204" pitchFamily="18" charset="0"/>
              <a:ea typeface="Cambria" panose="02040503050406030204" pitchFamily="18" charset="0"/>
            </a:endParaRPr>
          </a:p>
          <a:p>
            <a:pPr algn="just">
              <a:lnSpc>
                <a:spcPct val="170000"/>
              </a:lnSpc>
            </a:pPr>
            <a:r>
              <a:rPr lang="en-US" dirty="0" smtClean="0">
                <a:latin typeface="Cambria" panose="02040503050406030204" pitchFamily="18" charset="0"/>
                <a:ea typeface="Cambria" panose="02040503050406030204" pitchFamily="18" charset="0"/>
              </a:rPr>
              <a:t>DSMLM </a:t>
            </a:r>
            <a:r>
              <a:rPr lang="en-US" dirty="0">
                <a:latin typeface="Cambria" panose="02040503050406030204" pitchFamily="18" charset="0"/>
                <a:ea typeface="Cambria" panose="02040503050406030204" pitchFamily="18" charset="0"/>
              </a:rPr>
              <a:t>aims to enhance rosacea subtype classification accuracy by combining multiple base models through stacking, utilizing a multi-layer neural network architecture for feature extraction from clinical images and patient history </a:t>
            </a:r>
            <a:r>
              <a:rPr lang="en-US" dirty="0" smtClean="0">
                <a:latin typeface="Cambria" panose="02040503050406030204" pitchFamily="18" charset="0"/>
                <a:ea typeface="Cambria" panose="02040503050406030204" pitchFamily="18" charset="0"/>
              </a:rPr>
              <a:t>data.</a:t>
            </a:r>
          </a:p>
        </p:txBody>
      </p:sp>
    </p:spTree>
    <p:extLst>
      <p:ext uri="{BB962C8B-B14F-4D97-AF65-F5344CB8AC3E}">
        <p14:creationId xmlns:p14="http://schemas.microsoft.com/office/powerpoint/2010/main" val="3965746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ECCED-6055-AD49-2253-214C3A77AC8C}"/>
              </a:ext>
            </a:extLst>
          </p:cNvPr>
          <p:cNvSpPr>
            <a:spLocks noGrp="1"/>
          </p:cNvSpPr>
          <p:nvPr>
            <p:ph type="title"/>
          </p:nvPr>
        </p:nvSpPr>
        <p:spPr>
          <a:xfrm>
            <a:off x="1878725" y="178676"/>
            <a:ext cx="7570076" cy="273269"/>
          </a:xfrm>
        </p:spPr>
        <p:txBody>
          <a:bodyPr>
            <a:normAutofit fontScale="90000"/>
          </a:bodyPr>
          <a:lstStyle/>
          <a:p>
            <a:pPr algn="ctr"/>
            <a:r>
              <a:rPr lang="en-US" dirty="0">
                <a:latin typeface="Times New Roman" pitchFamily="18" charset="0"/>
                <a:cs typeface="Times New Roman" pitchFamily="18" charset="0"/>
              </a:rPr>
              <a:t>Literature Review</a:t>
            </a:r>
            <a:endParaRPr lang="en-IN" dirty="0"/>
          </a:p>
        </p:txBody>
      </p:sp>
      <p:sp>
        <p:nvSpPr>
          <p:cNvPr id="4" name="Slide Number Placeholder 3">
            <a:extLst>
              <a:ext uri="{FF2B5EF4-FFF2-40B4-BE49-F238E27FC236}">
                <a16:creationId xmlns:a16="http://schemas.microsoft.com/office/drawing/2014/main" id="{F1564DF4-6B98-09DA-75AB-1D4953ABA43C}"/>
              </a:ext>
            </a:extLst>
          </p:cNvPr>
          <p:cNvSpPr>
            <a:spLocks noGrp="1"/>
          </p:cNvSpPr>
          <p:nvPr>
            <p:ph type="sldNum" sz="quarter" idx="12"/>
          </p:nvPr>
        </p:nvSpPr>
        <p:spPr/>
        <p:txBody>
          <a:bodyPr/>
          <a:lstStyle/>
          <a:p>
            <a:fld id="{DC9573C0-5B18-4226-8C75-18AAD6E5D205}" type="slidenum">
              <a:rPr lang="en-IN" smtClean="0"/>
              <a:pPr/>
              <a:t>4</a:t>
            </a:fld>
            <a:endParaRPr lang="en-IN"/>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95667542"/>
              </p:ext>
            </p:extLst>
          </p:nvPr>
        </p:nvGraphicFramePr>
        <p:xfrm>
          <a:off x="273269" y="935420"/>
          <a:ext cx="11571891" cy="5205510"/>
        </p:xfrm>
        <a:graphic>
          <a:graphicData uri="http://schemas.openxmlformats.org/drawingml/2006/table">
            <a:tbl>
              <a:tblPr>
                <a:tableStyleId>{616DA210-FB5B-4158-B5E0-FEB733F419BA}</a:tableStyleId>
              </a:tblPr>
              <a:tblGrid>
                <a:gridCol w="1460938">
                  <a:extLst>
                    <a:ext uri="{9D8B030D-6E8A-4147-A177-3AD203B41FA5}">
                      <a16:colId xmlns:a16="http://schemas.microsoft.com/office/drawing/2014/main" val="3934783237"/>
                    </a:ext>
                  </a:extLst>
                </a:gridCol>
                <a:gridCol w="3289738">
                  <a:extLst>
                    <a:ext uri="{9D8B030D-6E8A-4147-A177-3AD203B41FA5}">
                      <a16:colId xmlns:a16="http://schemas.microsoft.com/office/drawing/2014/main" val="3324093942"/>
                    </a:ext>
                  </a:extLst>
                </a:gridCol>
                <a:gridCol w="3394841">
                  <a:extLst>
                    <a:ext uri="{9D8B030D-6E8A-4147-A177-3AD203B41FA5}">
                      <a16:colId xmlns:a16="http://schemas.microsoft.com/office/drawing/2014/main" val="1886720956"/>
                    </a:ext>
                  </a:extLst>
                </a:gridCol>
                <a:gridCol w="3426374">
                  <a:extLst>
                    <a:ext uri="{9D8B030D-6E8A-4147-A177-3AD203B41FA5}">
                      <a16:colId xmlns:a16="http://schemas.microsoft.com/office/drawing/2014/main" val="2934334771"/>
                    </a:ext>
                  </a:extLst>
                </a:gridCol>
              </a:tblGrid>
              <a:tr h="129641">
                <a:tc>
                  <a:txBody>
                    <a:bodyPr/>
                    <a:lstStyle/>
                    <a:p>
                      <a:pPr algn="ctr" fontAlgn="b"/>
                      <a:r>
                        <a:rPr lang="en-US" sz="1800" b="1" dirty="0">
                          <a:effectLst/>
                          <a:latin typeface="Cambria" panose="02040503050406030204" pitchFamily="18" charset="0"/>
                          <a:ea typeface="Cambria" panose="02040503050406030204" pitchFamily="18" charset="0"/>
                        </a:rPr>
                        <a:t>Author</a:t>
                      </a:r>
                    </a:p>
                  </a:txBody>
                  <a:tcPr marL="10878" marR="10878" marT="5439" marB="5439" anchor="b"/>
                </a:tc>
                <a:tc>
                  <a:txBody>
                    <a:bodyPr/>
                    <a:lstStyle/>
                    <a:p>
                      <a:pPr algn="ctr" fontAlgn="b"/>
                      <a:r>
                        <a:rPr lang="en-US" sz="1800" b="1" dirty="0">
                          <a:effectLst/>
                          <a:latin typeface="Cambria" panose="02040503050406030204" pitchFamily="18" charset="0"/>
                          <a:ea typeface="Cambria" panose="02040503050406030204" pitchFamily="18" charset="0"/>
                        </a:rPr>
                        <a:t>Title &amp; Year</a:t>
                      </a:r>
                    </a:p>
                  </a:txBody>
                  <a:tcPr marL="10878" marR="10878" marT="5439" marB="5439" anchor="b"/>
                </a:tc>
                <a:tc>
                  <a:txBody>
                    <a:bodyPr/>
                    <a:lstStyle/>
                    <a:p>
                      <a:pPr algn="ctr" fontAlgn="b"/>
                      <a:r>
                        <a:rPr lang="en-US" sz="1800" b="1" dirty="0">
                          <a:effectLst/>
                          <a:latin typeface="Cambria" panose="02040503050406030204" pitchFamily="18" charset="0"/>
                          <a:ea typeface="Cambria" panose="02040503050406030204" pitchFamily="18" charset="0"/>
                        </a:rPr>
                        <a:t>Method Used</a:t>
                      </a:r>
                    </a:p>
                  </a:txBody>
                  <a:tcPr marL="10878" marR="10878" marT="5439" marB="5439" anchor="b"/>
                </a:tc>
                <a:tc>
                  <a:txBody>
                    <a:bodyPr/>
                    <a:lstStyle/>
                    <a:p>
                      <a:pPr algn="ctr" fontAlgn="b"/>
                      <a:r>
                        <a:rPr lang="en-US" sz="1800" b="1" dirty="0">
                          <a:effectLst/>
                          <a:latin typeface="Cambria" panose="02040503050406030204" pitchFamily="18" charset="0"/>
                          <a:ea typeface="Cambria" panose="02040503050406030204" pitchFamily="18" charset="0"/>
                        </a:rPr>
                        <a:t>Limitations</a:t>
                      </a:r>
                    </a:p>
                  </a:txBody>
                  <a:tcPr marL="10878" marR="10878" marT="5439" marB="5439" anchor="b"/>
                </a:tc>
                <a:extLst>
                  <a:ext uri="{0D108BD9-81ED-4DB2-BD59-A6C34878D82A}">
                    <a16:rowId xmlns:a16="http://schemas.microsoft.com/office/drawing/2014/main" val="1405224551"/>
                  </a:ext>
                </a:extLst>
              </a:tr>
              <a:tr h="458030">
                <a:tc>
                  <a:txBody>
                    <a:bodyPr/>
                    <a:lstStyle/>
                    <a:p>
                      <a:pPr algn="ctr" fontAlgn="base"/>
                      <a:r>
                        <a:rPr lang="da-DK" sz="1600" dirty="0">
                          <a:effectLst/>
                          <a:latin typeface="Cambria" panose="02040503050406030204" pitchFamily="18" charset="0"/>
                          <a:ea typeface="Cambria" panose="02040503050406030204" pitchFamily="18" charset="0"/>
                        </a:rPr>
                        <a:t>Liu, F. T., et al. </a:t>
                      </a:r>
                    </a:p>
                  </a:txBody>
                  <a:tcPr marL="10878" marR="10878" marT="5439" marB="5439" anchor="ctr"/>
                </a:tc>
                <a:tc>
                  <a:txBody>
                    <a:bodyPr/>
                    <a:lstStyle/>
                    <a:p>
                      <a:pPr algn="l" fontAlgn="base"/>
                      <a:r>
                        <a:rPr lang="en-US" sz="1600" dirty="0">
                          <a:effectLst/>
                          <a:latin typeface="Cambria" panose="02040503050406030204" pitchFamily="18" charset="0"/>
                          <a:ea typeface="Cambria" panose="02040503050406030204" pitchFamily="18" charset="0"/>
                        </a:rPr>
                        <a:t>Skin disease recognition using deep convolutional neural network and data augmentation (2019)</a:t>
                      </a:r>
                    </a:p>
                  </a:txBody>
                  <a:tcPr marL="10878" marR="10878" marT="5439" marB="5439" anchor="ctr"/>
                </a:tc>
                <a:tc>
                  <a:txBody>
                    <a:bodyPr/>
                    <a:lstStyle/>
                    <a:p>
                      <a:pPr algn="just" fontAlgn="base"/>
                      <a:r>
                        <a:rPr lang="en-US" sz="1600" dirty="0" smtClean="0">
                          <a:effectLst/>
                          <a:latin typeface="Cambria" panose="02040503050406030204" pitchFamily="18" charset="0"/>
                          <a:ea typeface="Cambria" panose="02040503050406030204" pitchFamily="18" charset="0"/>
                        </a:rPr>
                        <a:t>Deep convolutional neural networks (CNNs) for skin disease recognition, leveraging the network's ability to automatically learn hierarchical features from images. </a:t>
                      </a:r>
                      <a:endParaRPr lang="en-US" sz="1600" dirty="0">
                        <a:effectLst/>
                        <a:latin typeface="Cambria" panose="02040503050406030204" pitchFamily="18" charset="0"/>
                        <a:ea typeface="Cambria" panose="02040503050406030204" pitchFamily="18" charset="0"/>
                      </a:endParaRPr>
                    </a:p>
                  </a:txBody>
                  <a:tcPr marL="10878" marR="10878" marT="5439" marB="5439" anchor="ctr"/>
                </a:tc>
                <a:tc>
                  <a:txBody>
                    <a:bodyPr/>
                    <a:lstStyle/>
                    <a:p>
                      <a:pPr algn="just" fontAlgn="base"/>
                      <a:r>
                        <a:rPr lang="en-US" sz="1800" b="0" i="0" kern="1200" dirty="0" smtClean="0">
                          <a:solidFill>
                            <a:schemeClr val="tx1"/>
                          </a:solidFill>
                          <a:effectLst/>
                          <a:latin typeface="Cambria" panose="02040503050406030204" pitchFamily="18" charset="0"/>
                          <a:ea typeface="Cambria" panose="02040503050406030204" pitchFamily="18" charset="0"/>
                          <a:cs typeface="+mn-cs"/>
                        </a:rPr>
                        <a:t>It is challenging to evaluate the reliability and effectiveness of these models in accurately categorizing Rosacea subtypes.</a:t>
                      </a:r>
                      <a:endParaRPr lang="en-US" sz="1600" dirty="0">
                        <a:effectLst/>
                        <a:latin typeface="Cambria" panose="02040503050406030204" pitchFamily="18" charset="0"/>
                        <a:ea typeface="Cambria" panose="02040503050406030204" pitchFamily="18" charset="0"/>
                      </a:endParaRPr>
                    </a:p>
                  </a:txBody>
                  <a:tcPr marL="10878" marR="10878" marT="5439" marB="5439" anchor="ctr"/>
                </a:tc>
                <a:extLst>
                  <a:ext uri="{0D108BD9-81ED-4DB2-BD59-A6C34878D82A}">
                    <a16:rowId xmlns:a16="http://schemas.microsoft.com/office/drawing/2014/main" val="2270971196"/>
                  </a:ext>
                </a:extLst>
              </a:tr>
              <a:tr h="510869">
                <a:tc>
                  <a:txBody>
                    <a:bodyPr/>
                    <a:lstStyle/>
                    <a:p>
                      <a:pPr algn="ctr" fontAlgn="base"/>
                      <a:r>
                        <a:rPr lang="da-DK" sz="1600" dirty="0">
                          <a:effectLst/>
                          <a:latin typeface="Cambria" panose="02040503050406030204" pitchFamily="18" charset="0"/>
                          <a:ea typeface="Cambria" panose="02040503050406030204" pitchFamily="18" charset="0"/>
                        </a:rPr>
                        <a:t>Bao, S., et al. </a:t>
                      </a:r>
                    </a:p>
                  </a:txBody>
                  <a:tcPr marL="10878" marR="10878" marT="5439" marB="5439" anchor="ctr"/>
                </a:tc>
                <a:tc>
                  <a:txBody>
                    <a:bodyPr/>
                    <a:lstStyle/>
                    <a:p>
                      <a:pPr algn="l" fontAlgn="base"/>
                      <a:r>
                        <a:rPr lang="en-US" sz="1600" dirty="0">
                          <a:effectLst/>
                          <a:latin typeface="Cambria" panose="02040503050406030204" pitchFamily="18" charset="0"/>
                          <a:ea typeface="Cambria" panose="02040503050406030204" pitchFamily="18" charset="0"/>
                        </a:rPr>
                        <a:t>Ensemble of deep convolutional neural networks for classification of colorectal cancer images (2020)</a:t>
                      </a:r>
                    </a:p>
                  </a:txBody>
                  <a:tcPr marL="10878" marR="10878" marT="5439" marB="5439" anchor="ctr"/>
                </a:tc>
                <a:tc>
                  <a:txBody>
                    <a:bodyPr/>
                    <a:lstStyle/>
                    <a:p>
                      <a:pPr algn="just" fontAlgn="base"/>
                      <a:r>
                        <a:rPr lang="en-US" sz="1600" dirty="0" smtClean="0">
                          <a:effectLst/>
                          <a:latin typeface="Cambria" panose="02040503050406030204" pitchFamily="18" charset="0"/>
                          <a:ea typeface="Cambria" panose="02040503050406030204" pitchFamily="18" charset="0"/>
                        </a:rPr>
                        <a:t> Combines multiple deep convolutional neural networks (CNNs) for the classification of colorectal cancer images</a:t>
                      </a:r>
                      <a:endParaRPr lang="en-US" sz="1600" dirty="0">
                        <a:effectLst/>
                        <a:latin typeface="Cambria" panose="02040503050406030204" pitchFamily="18" charset="0"/>
                        <a:ea typeface="Cambria" panose="02040503050406030204" pitchFamily="18" charset="0"/>
                      </a:endParaRPr>
                    </a:p>
                  </a:txBody>
                  <a:tcPr marL="10878" marR="10878" marT="5439" marB="5439" anchor="ctr"/>
                </a:tc>
                <a:tc>
                  <a:txBody>
                    <a:bodyPr/>
                    <a:lstStyle/>
                    <a:p>
                      <a:pPr algn="just" fontAlgn="base"/>
                      <a:r>
                        <a:rPr lang="en-US" sz="1600" dirty="0" smtClean="0">
                          <a:effectLst/>
                          <a:latin typeface="Cambria" panose="02040503050406030204" pitchFamily="18" charset="0"/>
                          <a:ea typeface="Cambria" panose="02040503050406030204" pitchFamily="18" charset="0"/>
                        </a:rPr>
                        <a:t> Limitation raises concerns about the models' applicability to a wide range of real-world cases and varying manifestations of Rosacea.</a:t>
                      </a:r>
                      <a:endParaRPr lang="en-US" sz="1600" dirty="0">
                        <a:effectLst/>
                        <a:latin typeface="Cambria" panose="02040503050406030204" pitchFamily="18" charset="0"/>
                        <a:ea typeface="Cambria" panose="02040503050406030204" pitchFamily="18" charset="0"/>
                      </a:endParaRPr>
                    </a:p>
                  </a:txBody>
                  <a:tcPr marL="10878" marR="10878" marT="5439" marB="5439" anchor="ctr"/>
                </a:tc>
                <a:extLst>
                  <a:ext uri="{0D108BD9-81ED-4DB2-BD59-A6C34878D82A}">
                    <a16:rowId xmlns:a16="http://schemas.microsoft.com/office/drawing/2014/main" val="4152988685"/>
                  </a:ext>
                </a:extLst>
              </a:tr>
              <a:tr h="469446">
                <a:tc>
                  <a:txBody>
                    <a:bodyPr/>
                    <a:lstStyle/>
                    <a:p>
                      <a:pPr algn="ctr" fontAlgn="base"/>
                      <a:r>
                        <a:rPr lang="da-DK" sz="1600" dirty="0">
                          <a:effectLst/>
                          <a:latin typeface="Cambria" panose="02040503050406030204" pitchFamily="18" charset="0"/>
                          <a:ea typeface="Cambria" panose="02040503050406030204" pitchFamily="18" charset="0"/>
                        </a:rPr>
                        <a:t>Wang, L., et al</a:t>
                      </a:r>
                      <a:r>
                        <a:rPr lang="da-DK" sz="1600" dirty="0" smtClean="0">
                          <a:effectLst/>
                          <a:latin typeface="Cambria" panose="02040503050406030204" pitchFamily="18" charset="0"/>
                          <a:ea typeface="Cambria" panose="02040503050406030204" pitchFamily="18" charset="0"/>
                        </a:rPr>
                        <a:t>.</a:t>
                      </a:r>
                      <a:endParaRPr lang="da-DK" sz="1600" dirty="0">
                        <a:effectLst/>
                        <a:latin typeface="Cambria" panose="02040503050406030204" pitchFamily="18" charset="0"/>
                        <a:ea typeface="Cambria" panose="02040503050406030204" pitchFamily="18" charset="0"/>
                      </a:endParaRPr>
                    </a:p>
                  </a:txBody>
                  <a:tcPr marL="10878" marR="10878" marT="5439" marB="5439" anchor="ctr"/>
                </a:tc>
                <a:tc>
                  <a:txBody>
                    <a:bodyPr/>
                    <a:lstStyle/>
                    <a:p>
                      <a:pPr algn="l" fontAlgn="base"/>
                      <a:r>
                        <a:rPr lang="en-US" sz="1600" dirty="0">
                          <a:effectLst/>
                          <a:latin typeface="Cambria" panose="02040503050406030204" pitchFamily="18" charset="0"/>
                          <a:ea typeface="Cambria" panose="02040503050406030204" pitchFamily="18" charset="0"/>
                        </a:rPr>
                        <a:t>Deep stacking networks for classification of skin cancer (2020)</a:t>
                      </a:r>
                    </a:p>
                  </a:txBody>
                  <a:tcPr marL="10878" marR="10878" marT="5439" marB="5439" anchor="ctr"/>
                </a:tc>
                <a:tc>
                  <a:txBody>
                    <a:bodyPr/>
                    <a:lstStyle/>
                    <a:p>
                      <a:pPr algn="just" fontAlgn="base"/>
                      <a:r>
                        <a:rPr lang="en-US" sz="1600" dirty="0" smtClean="0">
                          <a:effectLst/>
                          <a:latin typeface="Cambria" panose="02040503050406030204" pitchFamily="18" charset="0"/>
                          <a:ea typeface="Cambria" panose="02040503050406030204" pitchFamily="18" charset="0"/>
                        </a:rPr>
                        <a:t>Integrates deep learning models, including convolutional neural networks (CNNs)</a:t>
                      </a:r>
                      <a:endParaRPr lang="en-US" sz="1600" dirty="0">
                        <a:effectLst/>
                        <a:latin typeface="Cambria" panose="02040503050406030204" pitchFamily="18" charset="0"/>
                        <a:ea typeface="Cambria" panose="02040503050406030204" pitchFamily="18" charset="0"/>
                      </a:endParaRPr>
                    </a:p>
                  </a:txBody>
                  <a:tcPr marL="10878" marR="10878" marT="5439" marB="5439" anchor="ctr"/>
                </a:tc>
                <a:tc>
                  <a:txBody>
                    <a:bodyPr/>
                    <a:lstStyle/>
                    <a:p>
                      <a:pPr algn="just" fontAlgn="base"/>
                      <a:r>
                        <a:rPr lang="en-US" sz="1600" dirty="0" smtClean="0">
                          <a:effectLst/>
                          <a:latin typeface="Cambria" panose="02040503050406030204" pitchFamily="18" charset="0"/>
                          <a:ea typeface="Cambria" panose="02040503050406030204" pitchFamily="18" charset="0"/>
                        </a:rPr>
                        <a:t> Standalone CNNs not enough for the classification of skin cancer</a:t>
                      </a:r>
                      <a:endParaRPr lang="en-US" sz="1600" dirty="0">
                        <a:effectLst/>
                        <a:latin typeface="Cambria" panose="02040503050406030204" pitchFamily="18" charset="0"/>
                        <a:ea typeface="Cambria" panose="02040503050406030204" pitchFamily="18" charset="0"/>
                      </a:endParaRPr>
                    </a:p>
                  </a:txBody>
                  <a:tcPr marL="10878" marR="10878" marT="5439" marB="5439" anchor="ctr"/>
                </a:tc>
                <a:extLst>
                  <a:ext uri="{0D108BD9-81ED-4DB2-BD59-A6C34878D82A}">
                    <a16:rowId xmlns:a16="http://schemas.microsoft.com/office/drawing/2014/main" val="1410411444"/>
                  </a:ext>
                </a:extLst>
              </a:tr>
              <a:tr h="458030">
                <a:tc>
                  <a:txBody>
                    <a:bodyPr/>
                    <a:lstStyle/>
                    <a:p>
                      <a:pPr algn="ctr" fontAlgn="base"/>
                      <a:r>
                        <a:rPr lang="da-DK" sz="1600" dirty="0">
                          <a:effectLst/>
                          <a:latin typeface="Cambria" panose="02040503050406030204" pitchFamily="18" charset="0"/>
                          <a:ea typeface="Cambria" panose="02040503050406030204" pitchFamily="18" charset="0"/>
                        </a:rPr>
                        <a:t>Yin, X., et al</a:t>
                      </a:r>
                      <a:r>
                        <a:rPr lang="da-DK" sz="1600" dirty="0" smtClean="0">
                          <a:effectLst/>
                          <a:latin typeface="Cambria" panose="02040503050406030204" pitchFamily="18" charset="0"/>
                          <a:ea typeface="Cambria" panose="02040503050406030204" pitchFamily="18" charset="0"/>
                        </a:rPr>
                        <a:t>.</a:t>
                      </a:r>
                      <a:endParaRPr lang="da-DK" sz="1600" dirty="0">
                        <a:effectLst/>
                        <a:latin typeface="Cambria" panose="02040503050406030204" pitchFamily="18" charset="0"/>
                        <a:ea typeface="Cambria" panose="02040503050406030204" pitchFamily="18" charset="0"/>
                      </a:endParaRPr>
                    </a:p>
                  </a:txBody>
                  <a:tcPr marL="10878" marR="10878" marT="5439" marB="5439" anchor="ctr"/>
                </a:tc>
                <a:tc>
                  <a:txBody>
                    <a:bodyPr/>
                    <a:lstStyle/>
                    <a:p>
                      <a:pPr algn="l" fontAlgn="base"/>
                      <a:r>
                        <a:rPr lang="en-US" sz="1600" dirty="0">
                          <a:effectLst/>
                          <a:latin typeface="Cambria" panose="02040503050406030204" pitchFamily="18" charset="0"/>
                          <a:ea typeface="Cambria" panose="02040503050406030204" pitchFamily="18" charset="0"/>
                        </a:rPr>
                        <a:t>A deep stacking model for the early detection of diabetic retinopathy (2021)</a:t>
                      </a:r>
                    </a:p>
                  </a:txBody>
                  <a:tcPr marL="10878" marR="10878" marT="5439" marB="5439" anchor="ctr"/>
                </a:tc>
                <a:tc>
                  <a:txBody>
                    <a:bodyPr/>
                    <a:lstStyle/>
                    <a:p>
                      <a:pPr algn="just" fontAlgn="base"/>
                      <a:r>
                        <a:rPr lang="en-US" sz="1600" dirty="0" smtClean="0">
                          <a:effectLst/>
                          <a:latin typeface="Cambria" panose="02040503050406030204" pitchFamily="18" charset="0"/>
                          <a:ea typeface="Cambria" panose="02040503050406030204" pitchFamily="18" charset="0"/>
                        </a:rPr>
                        <a:t>XGB-Stacking model with the foundation of </a:t>
                      </a:r>
                      <a:r>
                        <a:rPr lang="en-US" sz="1600" dirty="0" err="1" smtClean="0">
                          <a:effectLst/>
                          <a:latin typeface="Cambria" panose="02040503050406030204" pitchFamily="18" charset="0"/>
                          <a:ea typeface="Cambria" panose="02040503050406030204" pitchFamily="18" charset="0"/>
                        </a:rPr>
                        <a:t>XGBoost</a:t>
                      </a:r>
                      <a:r>
                        <a:rPr lang="en-US" sz="1600" dirty="0" smtClean="0">
                          <a:effectLst/>
                          <a:latin typeface="Cambria" panose="02040503050406030204" pitchFamily="18" charset="0"/>
                          <a:ea typeface="Cambria" panose="02040503050406030204" pitchFamily="18" charset="0"/>
                        </a:rPr>
                        <a:t> and stacking</a:t>
                      </a:r>
                      <a:r>
                        <a:rPr lang="en-US" sz="1600" baseline="0" dirty="0" smtClean="0">
                          <a:effectLst/>
                          <a:latin typeface="Cambria" panose="02040503050406030204" pitchFamily="18" charset="0"/>
                          <a:ea typeface="Cambria" panose="02040503050406030204" pitchFamily="18" charset="0"/>
                        </a:rPr>
                        <a:t> was </a:t>
                      </a:r>
                      <a:r>
                        <a:rPr lang="en-US" sz="1600" dirty="0" smtClean="0">
                          <a:effectLst/>
                          <a:latin typeface="Cambria" panose="02040503050406030204" pitchFamily="18" charset="0"/>
                          <a:ea typeface="Cambria" panose="02040503050406030204" pitchFamily="18" charset="0"/>
                        </a:rPr>
                        <a:t> used</a:t>
                      </a:r>
                      <a:r>
                        <a:rPr lang="en-US" sz="1600" baseline="0" dirty="0" smtClean="0">
                          <a:effectLst/>
                          <a:latin typeface="Cambria" panose="02040503050406030204" pitchFamily="18" charset="0"/>
                          <a:ea typeface="Cambria" panose="02040503050406030204" pitchFamily="18" charset="0"/>
                        </a:rPr>
                        <a:t> for </a:t>
                      </a:r>
                      <a:r>
                        <a:rPr lang="en-US" sz="1600" dirty="0" smtClean="0">
                          <a:effectLst/>
                          <a:latin typeface="Cambria" panose="02040503050406030204" pitchFamily="18" charset="0"/>
                          <a:ea typeface="Cambria" panose="02040503050406030204" pitchFamily="18" charset="0"/>
                        </a:rPr>
                        <a:t>a wrapped feature selection al XGBIBS (Improved Backward Search Based on </a:t>
                      </a:r>
                      <a:r>
                        <a:rPr lang="en-US" sz="1600" dirty="0" err="1" smtClean="0">
                          <a:effectLst/>
                          <a:latin typeface="Cambria" panose="02040503050406030204" pitchFamily="18" charset="0"/>
                          <a:ea typeface="Cambria" panose="02040503050406030204" pitchFamily="18" charset="0"/>
                        </a:rPr>
                        <a:t>XGBoost</a:t>
                      </a:r>
                      <a:r>
                        <a:rPr lang="en-US" sz="1600" dirty="0" smtClean="0">
                          <a:effectLst/>
                          <a:latin typeface="Cambria" panose="02040503050406030204" pitchFamily="18" charset="0"/>
                          <a:ea typeface="Cambria" panose="02040503050406030204" pitchFamily="18" charset="0"/>
                        </a:rPr>
                        <a:t>), was used to reduce data feature redundancy and improve the effect of a single ensemble learning classifier. </a:t>
                      </a:r>
                      <a:endParaRPr lang="en-US" sz="1600" dirty="0">
                        <a:effectLst/>
                        <a:latin typeface="Cambria" panose="02040503050406030204" pitchFamily="18" charset="0"/>
                        <a:ea typeface="Cambria" panose="02040503050406030204" pitchFamily="18" charset="0"/>
                      </a:endParaRPr>
                    </a:p>
                  </a:txBody>
                  <a:tcPr marL="10878" marR="10878" marT="5439" marB="5439" anchor="ctr"/>
                </a:tc>
                <a:tc>
                  <a:txBody>
                    <a:bodyPr/>
                    <a:lstStyle/>
                    <a:p>
                      <a:pPr algn="just" fontAlgn="base"/>
                      <a:r>
                        <a:rPr lang="en-US" sz="1600" dirty="0" smtClean="0">
                          <a:effectLst/>
                          <a:latin typeface="Cambria" panose="02040503050406030204" pitchFamily="18" charset="0"/>
                          <a:ea typeface="Cambria" panose="02040503050406030204" pitchFamily="18" charset="0"/>
                        </a:rPr>
                        <a:t>Potential limitations could include the dependence on the effectiveness of </a:t>
                      </a:r>
                      <a:r>
                        <a:rPr lang="en-US" sz="1600" dirty="0" err="1" smtClean="0">
                          <a:effectLst/>
                          <a:latin typeface="Cambria" panose="02040503050406030204" pitchFamily="18" charset="0"/>
                          <a:ea typeface="Cambria" panose="02040503050406030204" pitchFamily="18" charset="0"/>
                        </a:rPr>
                        <a:t>XGBoost</a:t>
                      </a:r>
                      <a:r>
                        <a:rPr lang="en-US" sz="1600" dirty="0" smtClean="0">
                          <a:effectLst/>
                          <a:latin typeface="Cambria" panose="02040503050406030204" pitchFamily="18" charset="0"/>
                          <a:ea typeface="Cambria" panose="02040503050406030204" pitchFamily="18" charset="0"/>
                        </a:rPr>
                        <a:t> as the foundational model </a:t>
                      </a:r>
                      <a:endParaRPr lang="en-US" sz="1600" dirty="0">
                        <a:effectLst/>
                        <a:latin typeface="Cambria" panose="02040503050406030204" pitchFamily="18" charset="0"/>
                        <a:ea typeface="Cambria" panose="02040503050406030204" pitchFamily="18" charset="0"/>
                      </a:endParaRPr>
                    </a:p>
                  </a:txBody>
                  <a:tcPr marL="10878" marR="10878" marT="5439" marB="5439" anchor="ctr"/>
                </a:tc>
                <a:extLst>
                  <a:ext uri="{0D108BD9-81ED-4DB2-BD59-A6C34878D82A}">
                    <a16:rowId xmlns:a16="http://schemas.microsoft.com/office/drawing/2014/main" val="1838923091"/>
                  </a:ext>
                </a:extLst>
              </a:tr>
            </a:tbl>
          </a:graphicData>
        </a:graphic>
      </p:graphicFrame>
    </p:spTree>
    <p:extLst>
      <p:ext uri="{BB962C8B-B14F-4D97-AF65-F5344CB8AC3E}">
        <p14:creationId xmlns:p14="http://schemas.microsoft.com/office/powerpoint/2010/main" val="2293732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ECCED-6055-AD49-2253-214C3A77AC8C}"/>
              </a:ext>
            </a:extLst>
          </p:cNvPr>
          <p:cNvSpPr>
            <a:spLocks noGrp="1"/>
          </p:cNvSpPr>
          <p:nvPr>
            <p:ph type="title"/>
          </p:nvPr>
        </p:nvSpPr>
        <p:spPr>
          <a:xfrm>
            <a:off x="1878725" y="178676"/>
            <a:ext cx="7570076" cy="273269"/>
          </a:xfrm>
        </p:spPr>
        <p:txBody>
          <a:bodyPr>
            <a:normAutofit fontScale="90000"/>
          </a:bodyPr>
          <a:lstStyle/>
          <a:p>
            <a:pPr algn="ctr"/>
            <a:r>
              <a:rPr lang="en-US" dirty="0">
                <a:latin typeface="Times New Roman" pitchFamily="18" charset="0"/>
                <a:cs typeface="Times New Roman" pitchFamily="18" charset="0"/>
              </a:rPr>
              <a:t>Literature Review</a:t>
            </a:r>
            <a:endParaRPr lang="en-IN" dirty="0"/>
          </a:p>
        </p:txBody>
      </p:sp>
      <p:sp>
        <p:nvSpPr>
          <p:cNvPr id="4" name="Slide Number Placeholder 3">
            <a:extLst>
              <a:ext uri="{FF2B5EF4-FFF2-40B4-BE49-F238E27FC236}">
                <a16:creationId xmlns:a16="http://schemas.microsoft.com/office/drawing/2014/main" id="{F1564DF4-6B98-09DA-75AB-1D4953ABA43C}"/>
              </a:ext>
            </a:extLst>
          </p:cNvPr>
          <p:cNvSpPr>
            <a:spLocks noGrp="1"/>
          </p:cNvSpPr>
          <p:nvPr>
            <p:ph type="sldNum" sz="quarter" idx="12"/>
          </p:nvPr>
        </p:nvSpPr>
        <p:spPr/>
        <p:txBody>
          <a:bodyPr/>
          <a:lstStyle/>
          <a:p>
            <a:fld id="{DC9573C0-5B18-4226-8C75-18AAD6E5D205}" type="slidenum">
              <a:rPr lang="en-IN" smtClean="0"/>
              <a:pPr/>
              <a:t>5</a:t>
            </a:fld>
            <a:endParaRPr lang="en-IN"/>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86926167"/>
              </p:ext>
            </p:extLst>
          </p:nvPr>
        </p:nvGraphicFramePr>
        <p:xfrm>
          <a:off x="273269" y="935420"/>
          <a:ext cx="11571891" cy="5438472"/>
        </p:xfrm>
        <a:graphic>
          <a:graphicData uri="http://schemas.openxmlformats.org/drawingml/2006/table">
            <a:tbl>
              <a:tblPr>
                <a:tableStyleId>{616DA210-FB5B-4158-B5E0-FEB733F419BA}</a:tableStyleId>
              </a:tblPr>
              <a:tblGrid>
                <a:gridCol w="1460938">
                  <a:extLst>
                    <a:ext uri="{9D8B030D-6E8A-4147-A177-3AD203B41FA5}">
                      <a16:colId xmlns:a16="http://schemas.microsoft.com/office/drawing/2014/main" val="3934783237"/>
                    </a:ext>
                  </a:extLst>
                </a:gridCol>
                <a:gridCol w="2144110">
                  <a:extLst>
                    <a:ext uri="{9D8B030D-6E8A-4147-A177-3AD203B41FA5}">
                      <a16:colId xmlns:a16="http://schemas.microsoft.com/office/drawing/2014/main" val="3324093942"/>
                    </a:ext>
                  </a:extLst>
                </a:gridCol>
                <a:gridCol w="3794235">
                  <a:extLst>
                    <a:ext uri="{9D8B030D-6E8A-4147-A177-3AD203B41FA5}">
                      <a16:colId xmlns:a16="http://schemas.microsoft.com/office/drawing/2014/main" val="1886720956"/>
                    </a:ext>
                  </a:extLst>
                </a:gridCol>
                <a:gridCol w="4172608">
                  <a:extLst>
                    <a:ext uri="{9D8B030D-6E8A-4147-A177-3AD203B41FA5}">
                      <a16:colId xmlns:a16="http://schemas.microsoft.com/office/drawing/2014/main" val="2934334771"/>
                    </a:ext>
                  </a:extLst>
                </a:gridCol>
              </a:tblGrid>
              <a:tr h="129641">
                <a:tc>
                  <a:txBody>
                    <a:bodyPr/>
                    <a:lstStyle/>
                    <a:p>
                      <a:pPr algn="ctr" fontAlgn="b"/>
                      <a:r>
                        <a:rPr lang="en-US" sz="1800" b="1" dirty="0">
                          <a:effectLst/>
                          <a:latin typeface="Cambria" panose="02040503050406030204" pitchFamily="18" charset="0"/>
                          <a:ea typeface="Cambria" panose="02040503050406030204" pitchFamily="18" charset="0"/>
                        </a:rPr>
                        <a:t>Author</a:t>
                      </a:r>
                    </a:p>
                  </a:txBody>
                  <a:tcPr marL="10878" marR="10878" marT="5439" marB="5439" anchor="b"/>
                </a:tc>
                <a:tc>
                  <a:txBody>
                    <a:bodyPr/>
                    <a:lstStyle/>
                    <a:p>
                      <a:pPr algn="ctr" fontAlgn="b"/>
                      <a:r>
                        <a:rPr lang="en-US" sz="1800" b="1" dirty="0">
                          <a:effectLst/>
                          <a:latin typeface="Cambria" panose="02040503050406030204" pitchFamily="18" charset="0"/>
                          <a:ea typeface="Cambria" panose="02040503050406030204" pitchFamily="18" charset="0"/>
                        </a:rPr>
                        <a:t>Title &amp; Year</a:t>
                      </a:r>
                    </a:p>
                  </a:txBody>
                  <a:tcPr marL="10878" marR="10878" marT="5439" marB="5439" anchor="b"/>
                </a:tc>
                <a:tc>
                  <a:txBody>
                    <a:bodyPr/>
                    <a:lstStyle/>
                    <a:p>
                      <a:pPr algn="ctr" fontAlgn="b"/>
                      <a:r>
                        <a:rPr lang="en-US" sz="1800" b="1" dirty="0">
                          <a:effectLst/>
                          <a:latin typeface="Cambria" panose="02040503050406030204" pitchFamily="18" charset="0"/>
                          <a:ea typeface="Cambria" panose="02040503050406030204" pitchFamily="18" charset="0"/>
                        </a:rPr>
                        <a:t>Method Used</a:t>
                      </a:r>
                    </a:p>
                  </a:txBody>
                  <a:tcPr marL="10878" marR="10878" marT="5439" marB="5439" anchor="b"/>
                </a:tc>
                <a:tc>
                  <a:txBody>
                    <a:bodyPr/>
                    <a:lstStyle/>
                    <a:p>
                      <a:pPr algn="ctr" fontAlgn="b"/>
                      <a:r>
                        <a:rPr lang="en-US" sz="1800" b="1" dirty="0">
                          <a:effectLst/>
                          <a:latin typeface="Cambria" panose="02040503050406030204" pitchFamily="18" charset="0"/>
                          <a:ea typeface="Cambria" panose="02040503050406030204" pitchFamily="18" charset="0"/>
                        </a:rPr>
                        <a:t>Limitations</a:t>
                      </a:r>
                    </a:p>
                  </a:txBody>
                  <a:tcPr marL="10878" marR="10878" marT="5439" marB="5439" anchor="b"/>
                </a:tc>
                <a:extLst>
                  <a:ext uri="{0D108BD9-81ED-4DB2-BD59-A6C34878D82A}">
                    <a16:rowId xmlns:a16="http://schemas.microsoft.com/office/drawing/2014/main" val="1405224551"/>
                  </a:ext>
                </a:extLst>
              </a:tr>
              <a:tr h="458030">
                <a:tc>
                  <a:txBody>
                    <a:bodyPr/>
                    <a:lstStyle/>
                    <a:p>
                      <a:pPr algn="ctr" fontAlgn="base"/>
                      <a:r>
                        <a:rPr lang="en-US" sz="1600" dirty="0">
                          <a:effectLst/>
                          <a:latin typeface="Cambria" panose="02040503050406030204" pitchFamily="18" charset="0"/>
                          <a:ea typeface="Cambria" panose="02040503050406030204" pitchFamily="18" charset="0"/>
                        </a:rPr>
                        <a:t>Yousef, S., et al. </a:t>
                      </a:r>
                    </a:p>
                  </a:txBody>
                  <a:tcPr marL="10878" marR="10878" marT="5439" marB="5439" anchor="ctr"/>
                </a:tc>
                <a:tc>
                  <a:txBody>
                    <a:bodyPr/>
                    <a:lstStyle/>
                    <a:p>
                      <a:pPr algn="l" fontAlgn="base"/>
                      <a:r>
                        <a:rPr lang="en-US" sz="1600" dirty="0">
                          <a:effectLst/>
                          <a:latin typeface="Cambria" panose="02040503050406030204" pitchFamily="18" charset="0"/>
                          <a:ea typeface="Cambria" panose="02040503050406030204" pitchFamily="18" charset="0"/>
                        </a:rPr>
                        <a:t>A hybrid deep learning model for skin lesion classification (2021)</a:t>
                      </a:r>
                    </a:p>
                  </a:txBody>
                  <a:tcPr marL="10878" marR="10878" marT="5439" marB="5439" anchor="ctr"/>
                </a:tc>
                <a:tc>
                  <a:txBody>
                    <a:bodyPr/>
                    <a:lstStyle/>
                    <a:p>
                      <a:pPr algn="just" fontAlgn="base"/>
                      <a:r>
                        <a:rPr lang="en-US" sz="1600" dirty="0" smtClean="0">
                          <a:effectLst/>
                          <a:latin typeface="Cambria" panose="02040503050406030204" pitchFamily="18" charset="0"/>
                          <a:ea typeface="Cambria" panose="02040503050406030204" pitchFamily="18" charset="0"/>
                        </a:rPr>
                        <a:t>K-means with GOA-based segmentation, SURF-based feature extraction, and SURF-based feature extraction are the five steps of the described model's operation and feature selection using GOA and CNN-based training as well as classification.</a:t>
                      </a:r>
                      <a:endParaRPr lang="en-US" sz="1600" dirty="0">
                        <a:effectLst/>
                        <a:latin typeface="Cambria" panose="02040503050406030204" pitchFamily="18" charset="0"/>
                        <a:ea typeface="Cambria" panose="02040503050406030204" pitchFamily="18" charset="0"/>
                      </a:endParaRPr>
                    </a:p>
                  </a:txBody>
                  <a:tcPr marL="10878" marR="10878" marT="5439" marB="5439" anchor="ctr"/>
                </a:tc>
                <a:tc>
                  <a:txBody>
                    <a:bodyPr/>
                    <a:lstStyle/>
                    <a:p>
                      <a:pPr algn="just" fontAlgn="base"/>
                      <a:r>
                        <a:rPr lang="en-US" sz="1600" dirty="0" smtClean="0">
                          <a:effectLst/>
                          <a:latin typeface="Cambria" panose="02040503050406030204" pitchFamily="18" charset="0"/>
                          <a:ea typeface="Cambria" panose="02040503050406030204" pitchFamily="18" charset="0"/>
                        </a:rPr>
                        <a:t> The integration of multiple steps, including preprocessing, segmentation, feature extraction, and CNN-based training, could result in a complex algorithm. </a:t>
                      </a:r>
                    </a:p>
                    <a:p>
                      <a:pPr algn="just" fontAlgn="base"/>
                      <a:endParaRPr lang="en-US" sz="1600" dirty="0" smtClean="0">
                        <a:effectLst/>
                        <a:latin typeface="Cambria" panose="02040503050406030204" pitchFamily="18" charset="0"/>
                        <a:ea typeface="Cambria" panose="02040503050406030204" pitchFamily="18" charset="0"/>
                      </a:endParaRPr>
                    </a:p>
                    <a:p>
                      <a:pPr algn="just" fontAlgn="base"/>
                      <a:r>
                        <a:rPr lang="en-US" sz="1600" dirty="0" smtClean="0">
                          <a:effectLst/>
                          <a:latin typeface="Cambria" panose="02040503050406030204" pitchFamily="18" charset="0"/>
                          <a:ea typeface="Cambria" panose="02040503050406030204" pitchFamily="18" charset="0"/>
                        </a:rPr>
                        <a:t>Managing and optimizing such complexity may pose challenges in terms of computational efficiency and resource requirements.</a:t>
                      </a:r>
                      <a:endParaRPr lang="en-US" sz="1600" dirty="0">
                        <a:effectLst/>
                        <a:latin typeface="Cambria" panose="02040503050406030204" pitchFamily="18" charset="0"/>
                        <a:ea typeface="Cambria" panose="02040503050406030204" pitchFamily="18" charset="0"/>
                      </a:endParaRPr>
                    </a:p>
                  </a:txBody>
                  <a:tcPr marL="10878" marR="10878" marT="5439" marB="5439" anchor="ctr"/>
                </a:tc>
                <a:extLst>
                  <a:ext uri="{0D108BD9-81ED-4DB2-BD59-A6C34878D82A}">
                    <a16:rowId xmlns:a16="http://schemas.microsoft.com/office/drawing/2014/main" val="2270971196"/>
                  </a:ext>
                </a:extLst>
              </a:tr>
              <a:tr h="510869">
                <a:tc>
                  <a:txBody>
                    <a:bodyPr/>
                    <a:lstStyle/>
                    <a:p>
                      <a:pPr algn="ctr" fontAlgn="base"/>
                      <a:r>
                        <a:rPr lang="da-DK" sz="1600" dirty="0">
                          <a:effectLst/>
                          <a:latin typeface="Cambria" panose="02040503050406030204" pitchFamily="18" charset="0"/>
                          <a:ea typeface="Cambria" panose="02040503050406030204" pitchFamily="18" charset="0"/>
                        </a:rPr>
                        <a:t>Singh, S., et al. </a:t>
                      </a:r>
                    </a:p>
                  </a:txBody>
                  <a:tcPr marL="10878" marR="10878" marT="5439" marB="5439" anchor="ctr"/>
                </a:tc>
                <a:tc>
                  <a:txBody>
                    <a:bodyPr/>
                    <a:lstStyle/>
                    <a:p>
                      <a:pPr algn="l" fontAlgn="base"/>
                      <a:r>
                        <a:rPr lang="en-US" sz="1600" dirty="0">
                          <a:effectLst/>
                          <a:latin typeface="Cambria" panose="02040503050406030204" pitchFamily="18" charset="0"/>
                          <a:ea typeface="Cambria" panose="02040503050406030204" pitchFamily="18" charset="0"/>
                        </a:rPr>
                        <a:t>Deep learning-based skin disease classification for real-time telemedicine applications (2021)</a:t>
                      </a:r>
                    </a:p>
                  </a:txBody>
                  <a:tcPr marL="10878" marR="10878" marT="5439" marB="5439" anchor="ctr"/>
                </a:tc>
                <a:tc>
                  <a:txBody>
                    <a:bodyPr/>
                    <a:lstStyle/>
                    <a:p>
                      <a:pPr algn="just" fontAlgn="base"/>
                      <a:r>
                        <a:rPr lang="en-US" sz="1600" dirty="0" smtClean="0">
                          <a:effectLst/>
                          <a:latin typeface="Cambria" panose="02040503050406030204" pitchFamily="18" charset="0"/>
                          <a:ea typeface="Cambria" panose="02040503050406030204" pitchFamily="18" charset="0"/>
                        </a:rPr>
                        <a:t>The proposed approach involves multiple stages, including contrast enhancement, custom CNN architecture, transfer learning with multiple pre-trained models, fusion techniques, and feature selection.</a:t>
                      </a:r>
                      <a:endParaRPr lang="en-US" sz="1600" dirty="0">
                        <a:effectLst/>
                        <a:latin typeface="Cambria" panose="02040503050406030204" pitchFamily="18" charset="0"/>
                        <a:ea typeface="Cambria" panose="02040503050406030204" pitchFamily="18" charset="0"/>
                      </a:endParaRPr>
                    </a:p>
                  </a:txBody>
                  <a:tcPr marL="10878" marR="10878" marT="5439" marB="5439" anchor="ctr"/>
                </a:tc>
                <a:tc>
                  <a:txBody>
                    <a:bodyPr/>
                    <a:lstStyle/>
                    <a:p>
                      <a:pPr algn="just" fontAlgn="base"/>
                      <a:r>
                        <a:rPr lang="en-US" sz="1600" dirty="0" smtClean="0">
                          <a:effectLst/>
                          <a:latin typeface="Cambria" panose="02040503050406030204" pitchFamily="18" charset="0"/>
                          <a:ea typeface="Cambria" panose="02040503050406030204" pitchFamily="18" charset="0"/>
                        </a:rPr>
                        <a:t>Complexity</a:t>
                      </a:r>
                      <a:r>
                        <a:rPr lang="en-US" sz="1600" baseline="0" dirty="0" smtClean="0">
                          <a:effectLst/>
                          <a:latin typeface="Cambria" panose="02040503050406030204" pitchFamily="18" charset="0"/>
                          <a:ea typeface="Cambria" panose="02040503050406030204" pitchFamily="18" charset="0"/>
                        </a:rPr>
                        <a:t> </a:t>
                      </a:r>
                      <a:r>
                        <a:rPr lang="en-US" sz="1600" dirty="0" smtClean="0">
                          <a:effectLst/>
                          <a:latin typeface="Cambria" panose="02040503050406030204" pitchFamily="18" charset="0"/>
                          <a:ea typeface="Cambria" panose="02040503050406030204" pitchFamily="18" charset="0"/>
                        </a:rPr>
                        <a:t>in increased computational demands, potentially limiting its applicability in resource-constrained environments.</a:t>
                      </a:r>
                      <a:endParaRPr lang="en-US" sz="1600" dirty="0">
                        <a:effectLst/>
                        <a:latin typeface="Cambria" panose="02040503050406030204" pitchFamily="18" charset="0"/>
                        <a:ea typeface="Cambria" panose="02040503050406030204" pitchFamily="18" charset="0"/>
                      </a:endParaRPr>
                    </a:p>
                  </a:txBody>
                  <a:tcPr marL="10878" marR="10878" marT="5439" marB="5439" anchor="ctr"/>
                </a:tc>
                <a:extLst>
                  <a:ext uri="{0D108BD9-81ED-4DB2-BD59-A6C34878D82A}">
                    <a16:rowId xmlns:a16="http://schemas.microsoft.com/office/drawing/2014/main" val="4152988685"/>
                  </a:ext>
                </a:extLst>
              </a:tr>
              <a:tr h="469446">
                <a:tc>
                  <a:txBody>
                    <a:bodyPr/>
                    <a:lstStyle/>
                    <a:p>
                      <a:pPr algn="ctr" fontAlgn="base"/>
                      <a:r>
                        <a:rPr lang="en-US" sz="1600" dirty="0" err="1">
                          <a:effectLst/>
                          <a:latin typeface="Cambria" panose="02040503050406030204" pitchFamily="18" charset="0"/>
                          <a:ea typeface="Cambria" panose="02040503050406030204" pitchFamily="18" charset="0"/>
                        </a:rPr>
                        <a:t>Tabesh</a:t>
                      </a:r>
                      <a:r>
                        <a:rPr lang="en-US" sz="1600" dirty="0">
                          <a:effectLst/>
                          <a:latin typeface="Cambria" panose="02040503050406030204" pitchFamily="18" charset="0"/>
                          <a:ea typeface="Cambria" panose="02040503050406030204" pitchFamily="18" charset="0"/>
                        </a:rPr>
                        <a:t>, A., et al. </a:t>
                      </a:r>
                    </a:p>
                  </a:txBody>
                  <a:tcPr marL="10878" marR="10878" marT="5439" marB="5439" anchor="ctr"/>
                </a:tc>
                <a:tc>
                  <a:txBody>
                    <a:bodyPr/>
                    <a:lstStyle/>
                    <a:p>
                      <a:pPr algn="l" fontAlgn="base"/>
                      <a:r>
                        <a:rPr lang="en-US" sz="1600" dirty="0">
                          <a:effectLst/>
                          <a:latin typeface="Cambria" panose="02040503050406030204" pitchFamily="18" charset="0"/>
                          <a:ea typeface="Cambria" panose="02040503050406030204" pitchFamily="18" charset="0"/>
                        </a:rPr>
                        <a:t>Ensemble deep learning for skin lesion classification (2021)</a:t>
                      </a:r>
                    </a:p>
                  </a:txBody>
                  <a:tcPr marL="10878" marR="10878" marT="5439" marB="5439" anchor="ctr"/>
                </a:tc>
                <a:tc>
                  <a:txBody>
                    <a:bodyPr/>
                    <a:lstStyle/>
                    <a:p>
                      <a:pPr algn="just" fontAlgn="base"/>
                      <a:r>
                        <a:rPr lang="en-US" sz="1600" dirty="0" smtClean="0">
                          <a:effectLst/>
                          <a:latin typeface="Cambria" panose="02040503050406030204" pitchFamily="18" charset="0"/>
                          <a:ea typeface="Cambria" panose="02040503050406030204" pitchFamily="18" charset="0"/>
                        </a:rPr>
                        <a:t>Color Normalization, Morphological Filtering, Data Augmentation: Techniques</a:t>
                      </a:r>
                      <a:r>
                        <a:rPr lang="en-US" sz="1600" baseline="0" dirty="0" smtClean="0">
                          <a:effectLst/>
                          <a:latin typeface="Cambria" panose="02040503050406030204" pitchFamily="18" charset="0"/>
                          <a:ea typeface="Cambria" panose="02040503050406030204" pitchFamily="18" charset="0"/>
                        </a:rPr>
                        <a:t> and </a:t>
                      </a:r>
                      <a:r>
                        <a:rPr lang="en-US" sz="1600" dirty="0" smtClean="0">
                          <a:effectLst/>
                          <a:latin typeface="Cambria" panose="02040503050406030204" pitchFamily="18" charset="0"/>
                          <a:ea typeface="Cambria" panose="02040503050406030204" pitchFamily="18" charset="0"/>
                        </a:rPr>
                        <a:t>Transfer Learning</a:t>
                      </a:r>
                      <a:r>
                        <a:rPr lang="en-US" sz="1600" baseline="0" dirty="0" smtClean="0">
                          <a:effectLst/>
                          <a:latin typeface="Cambria" panose="02040503050406030204" pitchFamily="18" charset="0"/>
                          <a:ea typeface="Cambria" panose="02040503050406030204" pitchFamily="18" charset="0"/>
                        </a:rPr>
                        <a:t> was used to</a:t>
                      </a:r>
                      <a:r>
                        <a:rPr lang="en-US" sz="1600" dirty="0" smtClean="0">
                          <a:effectLst/>
                          <a:latin typeface="Cambria" panose="02040503050406030204" pitchFamily="18" charset="0"/>
                          <a:ea typeface="Cambria" panose="02040503050406030204" pitchFamily="18" charset="0"/>
                        </a:rPr>
                        <a:t> Fine-tuned CNN models, including the </a:t>
                      </a:r>
                      <a:r>
                        <a:rPr lang="en-US" sz="1600" dirty="0" err="1" smtClean="0">
                          <a:effectLst/>
                          <a:latin typeface="Cambria" panose="02040503050406030204" pitchFamily="18" charset="0"/>
                          <a:ea typeface="Cambria" panose="02040503050406030204" pitchFamily="18" charset="0"/>
                        </a:rPr>
                        <a:t>Swin</a:t>
                      </a:r>
                      <a:r>
                        <a:rPr lang="en-US" sz="1600" dirty="0" smtClean="0">
                          <a:effectLst/>
                          <a:latin typeface="Cambria" panose="02040503050406030204" pitchFamily="18" charset="0"/>
                          <a:ea typeface="Cambria" panose="02040503050406030204" pitchFamily="18" charset="0"/>
                        </a:rPr>
                        <a:t>-Transformer and EfficientNetV2S, leveraging pre-existing knowledge.</a:t>
                      </a:r>
                      <a:endParaRPr lang="en-US" sz="1600" dirty="0">
                        <a:effectLst/>
                        <a:latin typeface="Cambria" panose="02040503050406030204" pitchFamily="18" charset="0"/>
                        <a:ea typeface="Cambria" panose="02040503050406030204" pitchFamily="18" charset="0"/>
                      </a:endParaRPr>
                    </a:p>
                  </a:txBody>
                  <a:tcPr marL="10878" marR="10878" marT="5439" marB="5439" anchor="ctr"/>
                </a:tc>
                <a:tc>
                  <a:txBody>
                    <a:bodyPr/>
                    <a:lstStyle/>
                    <a:p>
                      <a:pPr algn="just" fontAlgn="base"/>
                      <a:r>
                        <a:rPr lang="en-US" sz="1600" dirty="0" smtClean="0">
                          <a:effectLst/>
                          <a:latin typeface="Cambria" panose="02040503050406030204" pitchFamily="18" charset="0"/>
                          <a:ea typeface="Cambria" panose="02040503050406030204" pitchFamily="18" charset="0"/>
                        </a:rPr>
                        <a:t>The multi-stage process, especially with complex models like </a:t>
                      </a:r>
                      <a:r>
                        <a:rPr lang="en-US" sz="1600" dirty="0" err="1" smtClean="0">
                          <a:effectLst/>
                          <a:latin typeface="Cambria" panose="02040503050406030204" pitchFamily="18" charset="0"/>
                          <a:ea typeface="Cambria" panose="02040503050406030204" pitchFamily="18" charset="0"/>
                        </a:rPr>
                        <a:t>Swin</a:t>
                      </a:r>
                      <a:r>
                        <a:rPr lang="en-US" sz="1600" dirty="0" smtClean="0">
                          <a:effectLst/>
                          <a:latin typeface="Cambria" panose="02040503050406030204" pitchFamily="18" charset="0"/>
                          <a:ea typeface="Cambria" panose="02040503050406030204" pitchFamily="18" charset="0"/>
                        </a:rPr>
                        <a:t>-Transformer, might demand significant computational resources. The intricate model stages, especially after fusion and selection, may reduce interpretability, making it challenging to understand the specific contributions of each component.</a:t>
                      </a:r>
                      <a:endParaRPr lang="en-US" sz="1600" dirty="0">
                        <a:effectLst/>
                        <a:latin typeface="Cambria" panose="02040503050406030204" pitchFamily="18" charset="0"/>
                        <a:ea typeface="Cambria" panose="02040503050406030204" pitchFamily="18" charset="0"/>
                      </a:endParaRPr>
                    </a:p>
                  </a:txBody>
                  <a:tcPr marL="10878" marR="10878" marT="5439" marB="5439" anchor="ctr"/>
                </a:tc>
                <a:extLst>
                  <a:ext uri="{0D108BD9-81ED-4DB2-BD59-A6C34878D82A}">
                    <a16:rowId xmlns:a16="http://schemas.microsoft.com/office/drawing/2014/main" val="1410411444"/>
                  </a:ext>
                </a:extLst>
              </a:tr>
            </a:tbl>
          </a:graphicData>
        </a:graphic>
      </p:graphicFrame>
    </p:spTree>
    <p:extLst>
      <p:ext uri="{BB962C8B-B14F-4D97-AF65-F5344CB8AC3E}">
        <p14:creationId xmlns:p14="http://schemas.microsoft.com/office/powerpoint/2010/main" val="31063369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41306-2253-A394-BE96-7E381966CBFD}"/>
              </a:ext>
            </a:extLst>
          </p:cNvPr>
          <p:cNvSpPr>
            <a:spLocks noGrp="1"/>
          </p:cNvSpPr>
          <p:nvPr>
            <p:ph type="title"/>
          </p:nvPr>
        </p:nvSpPr>
        <p:spPr>
          <a:xfrm>
            <a:off x="838200" y="0"/>
            <a:ext cx="10515600" cy="1325563"/>
          </a:xfrm>
        </p:spPr>
        <p:txBody>
          <a:bodyPr/>
          <a:lstStyle/>
          <a:p>
            <a:pPr algn="ctr"/>
            <a:r>
              <a:rPr lang="en-US" dirty="0" smtClean="0">
                <a:latin typeface="Cambria" panose="02040503050406030204" pitchFamily="18" charset="0"/>
                <a:ea typeface="Cambria" panose="02040503050406030204" pitchFamily="18" charset="0"/>
                <a:cs typeface="Times New Roman" pitchFamily="18" charset="0"/>
              </a:rPr>
              <a:t>Objective</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B56D9758-687B-4FEB-841A-283AF27872D7}"/>
              </a:ext>
            </a:extLst>
          </p:cNvPr>
          <p:cNvSpPr>
            <a:spLocks noGrp="1"/>
          </p:cNvSpPr>
          <p:nvPr>
            <p:ph idx="1"/>
          </p:nvPr>
        </p:nvSpPr>
        <p:spPr>
          <a:xfrm>
            <a:off x="838200" y="1489294"/>
            <a:ext cx="10515600" cy="4351338"/>
          </a:xfrm>
        </p:spPr>
        <p:txBody>
          <a:bodyPr>
            <a:noAutofit/>
          </a:bodyPr>
          <a:lstStyle/>
          <a:p>
            <a:pPr algn="just">
              <a:lnSpc>
                <a:spcPct val="170000"/>
              </a:lnSpc>
            </a:pPr>
            <a:r>
              <a:rPr lang="en-US" sz="2000" dirty="0" smtClean="0">
                <a:latin typeface="Cambria" panose="02040503050406030204" pitchFamily="18" charset="0"/>
                <a:ea typeface="Cambria" panose="02040503050406030204" pitchFamily="18" charset="0"/>
              </a:rPr>
              <a:t>The primary goal is to develop a robust model, Deep Stacking Multi-Layer Model (DSMLM), capable of accurately categorizing various Rosacea subtypes, including </a:t>
            </a:r>
            <a:r>
              <a:rPr lang="en-US" sz="2000" dirty="0" err="1" smtClean="0">
                <a:latin typeface="Cambria" panose="02040503050406030204" pitchFamily="18" charset="0"/>
                <a:ea typeface="Cambria" panose="02040503050406030204" pitchFamily="18" charset="0"/>
              </a:rPr>
              <a:t>erythematotelangiectatic</a:t>
            </a:r>
            <a:r>
              <a:rPr lang="en-US" sz="2000" dirty="0" smtClean="0">
                <a:latin typeface="Cambria" panose="02040503050406030204" pitchFamily="18" charset="0"/>
                <a:ea typeface="Cambria" panose="02040503050406030204" pitchFamily="18" charset="0"/>
              </a:rPr>
              <a:t>, </a:t>
            </a:r>
            <a:r>
              <a:rPr lang="en-US" sz="2000" dirty="0" err="1" smtClean="0">
                <a:latin typeface="Cambria" panose="02040503050406030204" pitchFamily="18" charset="0"/>
                <a:ea typeface="Cambria" panose="02040503050406030204" pitchFamily="18" charset="0"/>
              </a:rPr>
              <a:t>papulopustular</a:t>
            </a:r>
            <a:r>
              <a:rPr lang="en-US" sz="2000" dirty="0" smtClean="0">
                <a:latin typeface="Cambria" panose="02040503050406030204" pitchFamily="18" charset="0"/>
                <a:ea typeface="Cambria" panose="02040503050406030204" pitchFamily="18" charset="0"/>
              </a:rPr>
              <a:t>, </a:t>
            </a:r>
            <a:r>
              <a:rPr lang="en-US" sz="2000" dirty="0" err="1" smtClean="0">
                <a:latin typeface="Cambria" panose="02040503050406030204" pitchFamily="18" charset="0"/>
                <a:ea typeface="Cambria" panose="02040503050406030204" pitchFamily="18" charset="0"/>
              </a:rPr>
              <a:t>phymatous</a:t>
            </a:r>
            <a:r>
              <a:rPr lang="en-US" sz="2000" dirty="0" smtClean="0">
                <a:latin typeface="Cambria" panose="02040503050406030204" pitchFamily="18" charset="0"/>
                <a:ea typeface="Cambria" panose="02040503050406030204" pitchFamily="18" charset="0"/>
              </a:rPr>
              <a:t>, and ocular Rosacea.</a:t>
            </a:r>
          </a:p>
          <a:p>
            <a:pPr algn="just">
              <a:lnSpc>
                <a:spcPct val="170000"/>
              </a:lnSpc>
            </a:pPr>
            <a:r>
              <a:rPr lang="en-US" sz="2000" dirty="0" smtClean="0">
                <a:latin typeface="Cambria" panose="02040503050406030204" pitchFamily="18" charset="0"/>
                <a:ea typeface="Cambria" panose="02040503050406030204" pitchFamily="18" charset="0"/>
              </a:rPr>
              <a:t>The model aims to apply its learned information to effectively categorize previously unidentified or novel cases of Rosacea subtypes, ensuring real-world applicability in clinical practice.</a:t>
            </a:r>
          </a:p>
          <a:p>
            <a:pPr algn="just">
              <a:lnSpc>
                <a:spcPct val="170000"/>
              </a:lnSpc>
            </a:pPr>
            <a:r>
              <a:rPr lang="en-US" sz="2000" dirty="0" smtClean="0">
                <a:latin typeface="Cambria" panose="02040503050406030204" pitchFamily="18" charset="0"/>
                <a:ea typeface="Cambria" panose="02040503050406030204" pitchFamily="18" charset="0"/>
              </a:rPr>
              <a:t>Given the diverse indications of Rosacea across individuals and even within the same subtype, the DSMLM is designed to handle variability, providing precise and reliable predictions.</a:t>
            </a:r>
            <a:endParaRPr lang="en-IN" sz="2000"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B3BD98AD-39C3-BAF3-0654-A8FD07B1685A}"/>
              </a:ext>
            </a:extLst>
          </p:cNvPr>
          <p:cNvSpPr>
            <a:spLocks noGrp="1"/>
          </p:cNvSpPr>
          <p:nvPr>
            <p:ph type="sldNum" sz="quarter" idx="12"/>
          </p:nvPr>
        </p:nvSpPr>
        <p:spPr/>
        <p:txBody>
          <a:bodyPr/>
          <a:lstStyle/>
          <a:p>
            <a:fld id="{DC9573C0-5B18-4226-8C75-18AAD6E5D205}" type="slidenum">
              <a:rPr lang="en-IN" smtClean="0"/>
              <a:pPr/>
              <a:t>6</a:t>
            </a:fld>
            <a:endParaRPr lang="en-IN"/>
          </a:p>
        </p:txBody>
      </p:sp>
    </p:spTree>
    <p:extLst>
      <p:ext uri="{BB962C8B-B14F-4D97-AF65-F5344CB8AC3E}">
        <p14:creationId xmlns:p14="http://schemas.microsoft.com/office/powerpoint/2010/main" val="3430785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09071-986F-6A94-6F22-20C980324443}"/>
              </a:ext>
            </a:extLst>
          </p:cNvPr>
          <p:cNvSpPr>
            <a:spLocks noGrp="1"/>
          </p:cNvSpPr>
          <p:nvPr>
            <p:ph type="title"/>
          </p:nvPr>
        </p:nvSpPr>
        <p:spPr>
          <a:xfrm>
            <a:off x="2251490" y="0"/>
            <a:ext cx="7570076" cy="880351"/>
          </a:xfrm>
        </p:spPr>
        <p:txBody>
          <a:bodyPr>
            <a:normAutofit/>
          </a:bodyPr>
          <a:lstStyle/>
          <a:p>
            <a:pPr algn="ctr"/>
            <a:r>
              <a:rPr lang="en-US" dirty="0" smtClean="0">
                <a:latin typeface="Times New Roman" pitchFamily="18" charset="0"/>
                <a:cs typeface="Times New Roman" pitchFamily="18" charset="0"/>
              </a:rPr>
              <a:t>Architecture Diagram</a:t>
            </a:r>
            <a:endParaRPr lang="en-IN" dirty="0"/>
          </a:p>
        </p:txBody>
      </p:sp>
      <p:sp>
        <p:nvSpPr>
          <p:cNvPr id="4" name="Slide Number Placeholder 3">
            <a:extLst>
              <a:ext uri="{FF2B5EF4-FFF2-40B4-BE49-F238E27FC236}">
                <a16:creationId xmlns:a16="http://schemas.microsoft.com/office/drawing/2014/main" id="{13D9467C-E025-6BE5-946E-7FA300C0FD03}"/>
              </a:ext>
            </a:extLst>
          </p:cNvPr>
          <p:cNvSpPr>
            <a:spLocks noGrp="1"/>
          </p:cNvSpPr>
          <p:nvPr>
            <p:ph type="sldNum" sz="quarter" idx="12"/>
          </p:nvPr>
        </p:nvSpPr>
        <p:spPr/>
        <p:txBody>
          <a:bodyPr/>
          <a:lstStyle/>
          <a:p>
            <a:fld id="{DC9573C0-5B18-4226-8C75-18AAD6E5D205}" type="slidenum">
              <a:rPr lang="en-IN" smtClean="0"/>
              <a:pPr/>
              <a:t>7</a:t>
            </a:fld>
            <a:endParaRPr lang="en-IN"/>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15614" y="1355834"/>
            <a:ext cx="11498317" cy="5000516"/>
          </a:xfrm>
          <a:prstGeom prst="rect">
            <a:avLst/>
          </a:prstGeom>
          <a:noFill/>
          <a:ln>
            <a:noFill/>
          </a:ln>
        </p:spPr>
      </p:pic>
    </p:spTree>
    <p:extLst>
      <p:ext uri="{BB962C8B-B14F-4D97-AF65-F5344CB8AC3E}">
        <p14:creationId xmlns:p14="http://schemas.microsoft.com/office/powerpoint/2010/main" val="167652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593"/>
            <a:ext cx="10515600" cy="370598"/>
          </a:xfrm>
        </p:spPr>
        <p:txBody>
          <a:bodyPr>
            <a:normAutofit fontScale="90000"/>
          </a:bodyPr>
          <a:lstStyle/>
          <a:p>
            <a:pPr algn="ctr"/>
            <a:r>
              <a:rPr lang="en-US" dirty="0" smtClean="0">
                <a:latin typeface="Times New Roman" pitchFamily="18" charset="0"/>
                <a:cs typeface="Times New Roman" pitchFamily="18" charset="0"/>
              </a:rPr>
              <a:t>Proposed System</a:t>
            </a:r>
            <a:endParaRPr lang="en-US" dirty="0"/>
          </a:p>
        </p:txBody>
      </p:sp>
      <p:sp>
        <p:nvSpPr>
          <p:cNvPr id="3" name="Content Placeholder 2"/>
          <p:cNvSpPr>
            <a:spLocks noGrp="1"/>
          </p:cNvSpPr>
          <p:nvPr>
            <p:ph idx="1"/>
          </p:nvPr>
        </p:nvSpPr>
        <p:spPr>
          <a:xfrm>
            <a:off x="545224" y="567560"/>
            <a:ext cx="11101552" cy="4806403"/>
          </a:xfrm>
        </p:spPr>
        <p:txBody>
          <a:bodyPr>
            <a:noAutofit/>
          </a:bodyPr>
          <a:lstStyle/>
          <a:p>
            <a:pPr algn="just">
              <a:lnSpc>
                <a:spcPct val="170000"/>
              </a:lnSpc>
            </a:pPr>
            <a:r>
              <a:rPr lang="en-US" sz="1400" b="1" dirty="0">
                <a:latin typeface="Cambria" panose="02040503050406030204" pitchFamily="18" charset="0"/>
                <a:ea typeface="Cambria" panose="02040503050406030204" pitchFamily="18" charset="0"/>
              </a:rPr>
              <a:t>Input Collection:</a:t>
            </a:r>
            <a:r>
              <a:rPr lang="en-US" sz="1400" dirty="0">
                <a:latin typeface="Cambria" panose="02040503050406030204" pitchFamily="18" charset="0"/>
                <a:ea typeface="Cambria" panose="02040503050406030204" pitchFamily="18" charset="0"/>
              </a:rPr>
              <a:t> The process begins with collecting skin images, including various skin diseases, from the ISIC archive, forming the input dataset for Rosacea classification.</a:t>
            </a:r>
          </a:p>
          <a:p>
            <a:pPr algn="just">
              <a:lnSpc>
                <a:spcPct val="170000"/>
              </a:lnSpc>
            </a:pPr>
            <a:r>
              <a:rPr lang="en-US" sz="1400" b="1" dirty="0">
                <a:latin typeface="Cambria" panose="02040503050406030204" pitchFamily="18" charset="0"/>
                <a:ea typeface="Cambria" panose="02040503050406030204" pitchFamily="18" charset="0"/>
              </a:rPr>
              <a:t>Data Preprocessing:</a:t>
            </a:r>
            <a:r>
              <a:rPr lang="en-US" sz="1400" dirty="0">
                <a:latin typeface="Cambria" panose="02040503050406030204" pitchFamily="18" charset="0"/>
                <a:ea typeface="Cambria" panose="02040503050406030204" pitchFamily="18" charset="0"/>
              </a:rPr>
              <a:t> Images undergo preprocessing to ensure uniform size and scale. Techniques such as scaling, normalizing, and data augmentation, involving rotations, flips, and adjustments, are applied to enhance model generalization.</a:t>
            </a:r>
          </a:p>
          <a:p>
            <a:pPr algn="just">
              <a:lnSpc>
                <a:spcPct val="170000"/>
              </a:lnSpc>
            </a:pPr>
            <a:r>
              <a:rPr lang="en-US" sz="1400" b="1" dirty="0">
                <a:latin typeface="Cambria" panose="02040503050406030204" pitchFamily="18" charset="0"/>
                <a:ea typeface="Cambria" panose="02040503050406030204" pitchFamily="18" charset="0"/>
              </a:rPr>
              <a:t>Base Models:</a:t>
            </a:r>
            <a:r>
              <a:rPr lang="en-US" sz="1400" dirty="0">
                <a:latin typeface="Cambria" panose="02040503050406030204" pitchFamily="18" charset="0"/>
                <a:ea typeface="Cambria" panose="02040503050406030204" pitchFamily="18" charset="0"/>
              </a:rPr>
              <a:t> Multiple base models, including MobileNetV2 and ResNet50 </a:t>
            </a:r>
            <a:r>
              <a:rPr lang="en-US" sz="1400" dirty="0" err="1">
                <a:latin typeface="Cambria" panose="02040503050406030204" pitchFamily="18" charset="0"/>
                <a:ea typeface="Cambria" panose="02040503050406030204" pitchFamily="18" charset="0"/>
              </a:rPr>
              <a:t>pretrained</a:t>
            </a:r>
            <a:r>
              <a:rPr lang="en-US" sz="1400" dirty="0">
                <a:latin typeface="Cambria" panose="02040503050406030204" pitchFamily="18" charset="0"/>
                <a:ea typeface="Cambria" panose="02040503050406030204" pitchFamily="18" charset="0"/>
              </a:rPr>
              <a:t> on datasets like ImageNet, analyze preprocessed images, capturing essential features related to </a:t>
            </a:r>
            <a:r>
              <a:rPr lang="en-US" sz="1400" dirty="0" err="1">
                <a:latin typeface="Cambria" panose="02040503050406030204" pitchFamily="18" charset="0"/>
                <a:ea typeface="Cambria" panose="02040503050406030204" pitchFamily="18" charset="0"/>
              </a:rPr>
              <a:t>erythematotelangiectatic</a:t>
            </a:r>
            <a:r>
              <a:rPr lang="en-US" sz="1400" dirty="0">
                <a:latin typeface="Cambria" panose="02040503050406030204" pitchFamily="18" charset="0"/>
                <a:ea typeface="Cambria" panose="02040503050406030204" pitchFamily="18" charset="0"/>
              </a:rPr>
              <a:t> Rosacea subtypes.</a:t>
            </a:r>
          </a:p>
          <a:p>
            <a:pPr algn="just">
              <a:lnSpc>
                <a:spcPct val="170000"/>
              </a:lnSpc>
            </a:pPr>
            <a:r>
              <a:rPr lang="en-US" sz="1400" b="1" dirty="0">
                <a:latin typeface="Cambria" panose="02040503050406030204" pitchFamily="18" charset="0"/>
                <a:ea typeface="Cambria" panose="02040503050406030204" pitchFamily="18" charset="0"/>
              </a:rPr>
              <a:t>Base Model Predictions:</a:t>
            </a:r>
            <a:r>
              <a:rPr lang="en-US" sz="1400" dirty="0">
                <a:latin typeface="Cambria" panose="02040503050406030204" pitchFamily="18" charset="0"/>
                <a:ea typeface="Cambria" panose="02040503050406030204" pitchFamily="18" charset="0"/>
              </a:rPr>
              <a:t> Each base model produces predictions indicating the likelihood of input images belonging to different categories, including normal, </a:t>
            </a:r>
            <a:r>
              <a:rPr lang="en-US" sz="1400" dirty="0" err="1">
                <a:latin typeface="Cambria" panose="02040503050406030204" pitchFamily="18" charset="0"/>
                <a:ea typeface="Cambria" panose="02040503050406030204" pitchFamily="18" charset="0"/>
              </a:rPr>
              <a:t>papulopustular</a:t>
            </a:r>
            <a:r>
              <a:rPr lang="en-US" sz="1400" dirty="0">
                <a:latin typeface="Cambria" panose="02040503050406030204" pitchFamily="18" charset="0"/>
                <a:ea typeface="Cambria" panose="02040503050406030204" pitchFamily="18" charset="0"/>
              </a:rPr>
              <a:t>, and </a:t>
            </a:r>
            <a:r>
              <a:rPr lang="en-US" sz="1400" dirty="0" err="1">
                <a:latin typeface="Cambria" panose="02040503050406030204" pitchFamily="18" charset="0"/>
                <a:ea typeface="Cambria" panose="02040503050406030204" pitchFamily="18" charset="0"/>
              </a:rPr>
              <a:t>phymatous</a:t>
            </a:r>
            <a:r>
              <a:rPr lang="en-US" sz="1400" dirty="0">
                <a:latin typeface="Cambria" panose="02040503050406030204" pitchFamily="18" charset="0"/>
                <a:ea typeface="Cambria" panose="02040503050406030204" pitchFamily="18" charset="0"/>
              </a:rPr>
              <a:t> rosacea subtypes.</a:t>
            </a:r>
          </a:p>
          <a:p>
            <a:pPr algn="just">
              <a:lnSpc>
                <a:spcPct val="170000"/>
              </a:lnSpc>
            </a:pPr>
            <a:r>
              <a:rPr lang="en-US" sz="1400" b="1" dirty="0">
                <a:latin typeface="Cambria" panose="02040503050406030204" pitchFamily="18" charset="0"/>
                <a:ea typeface="Cambria" panose="02040503050406030204" pitchFamily="18" charset="0"/>
              </a:rPr>
              <a:t>Stack Meta-Features (Input):</a:t>
            </a:r>
            <a:r>
              <a:rPr lang="en-US" sz="1400" dirty="0">
                <a:latin typeface="Cambria" panose="02040503050406030204" pitchFamily="18" charset="0"/>
                <a:ea typeface="Cambria" panose="02040503050406030204" pitchFamily="18" charset="0"/>
              </a:rPr>
              <a:t> Predictions from base models are aggregated and stacked, generating meta-features for each input image. These meta-features serve as input for subsequent stages.</a:t>
            </a:r>
          </a:p>
          <a:p>
            <a:pPr algn="just">
              <a:lnSpc>
                <a:spcPct val="170000"/>
              </a:lnSpc>
            </a:pPr>
            <a:r>
              <a:rPr lang="en-US" sz="1400" b="1" dirty="0">
                <a:latin typeface="Cambria" panose="02040503050406030204" pitchFamily="18" charset="0"/>
                <a:ea typeface="Cambria" panose="02040503050406030204" pitchFamily="18" charset="0"/>
              </a:rPr>
              <a:t>Meta Learner (Logistic Regression):</a:t>
            </a:r>
            <a:r>
              <a:rPr lang="en-US" sz="1400" dirty="0">
                <a:latin typeface="Cambria" panose="02040503050406030204" pitchFamily="18" charset="0"/>
                <a:ea typeface="Cambria" panose="02040503050406030204" pitchFamily="18" charset="0"/>
              </a:rPr>
              <a:t> Stacked meta-features are fed into a meta-learner, employing Logistic Regression as a classifier. The meta-learner aims to integrate predictions from base models and make a final classification determination.</a:t>
            </a:r>
          </a:p>
          <a:p>
            <a:pPr algn="just">
              <a:lnSpc>
                <a:spcPct val="170000"/>
              </a:lnSpc>
            </a:pPr>
            <a:r>
              <a:rPr lang="en-US" sz="1400" b="1" dirty="0">
                <a:latin typeface="Cambria" panose="02040503050406030204" pitchFamily="18" charset="0"/>
                <a:ea typeface="Cambria" panose="02040503050406030204" pitchFamily="18" charset="0"/>
              </a:rPr>
              <a:t>Training and Evaluation:</a:t>
            </a:r>
            <a:r>
              <a:rPr lang="en-US" sz="1400" dirty="0">
                <a:latin typeface="Cambria" panose="02040503050406030204" pitchFamily="18" charset="0"/>
                <a:ea typeface="Cambria" panose="02040503050406030204" pitchFamily="18" charset="0"/>
              </a:rPr>
              <a:t> The meta-learner is trained on a labeled dataset with known ground truth labels, using an evaluation set for training. The validation set, comprising images not used in base models' training, aids in determining optimal weights for each base model's predictions, ensuring precise final </a:t>
            </a:r>
            <a:r>
              <a:rPr lang="en-US" sz="1400" dirty="0" smtClean="0">
                <a:latin typeface="Cambria" panose="02040503050406030204" pitchFamily="18" charset="0"/>
                <a:ea typeface="Cambria" panose="02040503050406030204" pitchFamily="18" charset="0"/>
              </a:rPr>
              <a:t>predictions.</a:t>
            </a:r>
          </a:p>
        </p:txBody>
      </p:sp>
    </p:spTree>
    <p:extLst>
      <p:ext uri="{BB962C8B-B14F-4D97-AF65-F5344CB8AC3E}">
        <p14:creationId xmlns:p14="http://schemas.microsoft.com/office/powerpoint/2010/main" val="3954078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smtClean="0">
                <a:latin typeface="Cambria" panose="02040503050406030204" pitchFamily="18" charset="0"/>
                <a:ea typeface="Cambria" panose="02040503050406030204" pitchFamily="18" charset="0"/>
              </a:rPr>
              <a:t>DSMLM </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346842" y="1058369"/>
            <a:ext cx="11372192" cy="4351338"/>
          </a:xfrm>
        </p:spPr>
        <p:txBody>
          <a:bodyPr>
            <a:noAutofit/>
          </a:bodyPr>
          <a:lstStyle/>
          <a:p>
            <a:pPr marL="0" indent="0" algn="just">
              <a:buNone/>
            </a:pPr>
            <a:r>
              <a:rPr lang="en-US" sz="1700" dirty="0" smtClean="0">
                <a:latin typeface="Cambria" panose="02040503050406030204" pitchFamily="18" charset="0"/>
                <a:ea typeface="Cambria" panose="02040503050406030204" pitchFamily="18" charset="0"/>
              </a:rPr>
              <a:t>The Deep Stacking Multi-Layer Model (DSMLM) is designed for precise classification of Rosacea subtypes in skin scans, emphasizing accuracy and reliability through meticulous coordination of preprocessing and feature extraction techniques.</a:t>
            </a:r>
          </a:p>
          <a:p>
            <a:pPr algn="just"/>
            <a:r>
              <a:rPr lang="en-US" sz="1700" b="1" dirty="0" smtClean="0">
                <a:latin typeface="Cambria" panose="02040503050406030204" pitchFamily="18" charset="0"/>
                <a:ea typeface="Cambria" panose="02040503050406030204" pitchFamily="18" charset="0"/>
              </a:rPr>
              <a:t>Input Processing:</a:t>
            </a:r>
            <a:r>
              <a:rPr lang="en-US" sz="1700" dirty="0" smtClean="0">
                <a:latin typeface="Cambria" panose="02040503050406030204" pitchFamily="18" charset="0"/>
                <a:ea typeface="Cambria" panose="02040503050406030204" pitchFamily="18" charset="0"/>
              </a:rPr>
              <a:t> Beginning with an input skin image, the DSMLM employs various techniques such as quadrant swapping, CLAHE, color directionality analysis, and color-based segmentation to extract relevant information, ensuring uniformity and enhancing classification accuracy.</a:t>
            </a:r>
          </a:p>
          <a:p>
            <a:pPr algn="just"/>
            <a:r>
              <a:rPr lang="en-US" sz="1700" b="1" dirty="0" smtClean="0">
                <a:latin typeface="Cambria" panose="02040503050406030204" pitchFamily="18" charset="0"/>
                <a:ea typeface="Cambria" panose="02040503050406030204" pitchFamily="18" charset="0"/>
              </a:rPr>
              <a:t>Quadrant Swapping:</a:t>
            </a:r>
            <a:r>
              <a:rPr lang="en-US" sz="1700" dirty="0" smtClean="0">
                <a:latin typeface="Cambria" panose="02040503050406030204" pitchFamily="18" charset="0"/>
                <a:ea typeface="Cambria" panose="02040503050406030204" pitchFamily="18" charset="0"/>
              </a:rPr>
              <a:t> Quadrant swapping corrects artifacts caused by differences in image capturing, ensuring consistent processing. Mathematical representation involves altering pixel values within the image to promote uniformity.</a:t>
            </a:r>
          </a:p>
          <a:p>
            <a:pPr algn="just"/>
            <a:r>
              <a:rPr lang="en-US" sz="1700" b="1" dirty="0" smtClean="0">
                <a:latin typeface="Cambria" panose="02040503050406030204" pitchFamily="18" charset="0"/>
                <a:ea typeface="Cambria" panose="02040503050406030204" pitchFamily="18" charset="0"/>
              </a:rPr>
              <a:t>CLAHE Preprocessing:</a:t>
            </a:r>
            <a:r>
              <a:rPr lang="en-US" sz="1700" dirty="0" smtClean="0">
                <a:latin typeface="Cambria" panose="02040503050406030204" pitchFamily="18" charset="0"/>
                <a:ea typeface="Cambria" panose="02040503050406030204" pitchFamily="18" charset="0"/>
              </a:rPr>
              <a:t> Contrast Limited Adaptive Histogram Equalization (CLAHE) enhances visibility of small details in skin images by rearranging pixel intensity levels to increase contrast, aiding in the extraction of fine details for improved classification.</a:t>
            </a:r>
          </a:p>
          <a:p>
            <a:pPr algn="just"/>
            <a:r>
              <a:rPr lang="en-US" sz="1700" b="1" dirty="0" smtClean="0">
                <a:latin typeface="Cambria" panose="02040503050406030204" pitchFamily="18" charset="0"/>
                <a:ea typeface="Cambria" panose="02040503050406030204" pitchFamily="18" charset="0"/>
              </a:rPr>
              <a:t>Color Directionality Analysis:</a:t>
            </a:r>
            <a:r>
              <a:rPr lang="en-US" sz="1700" dirty="0" smtClean="0">
                <a:latin typeface="Cambria" panose="02040503050406030204" pitchFamily="18" charset="0"/>
                <a:ea typeface="Cambria" panose="02040503050406030204" pitchFamily="18" charset="0"/>
              </a:rPr>
              <a:t> Color directionality analysis employs Gabor filters to examine directional characteristics of color, providing essential information about skin structure and texture, contributing to the understanding of underlying skin properties.</a:t>
            </a:r>
          </a:p>
          <a:p>
            <a:pPr algn="just"/>
            <a:r>
              <a:rPr lang="en-US" sz="1700" b="1" dirty="0" smtClean="0">
                <a:latin typeface="Cambria" panose="02040503050406030204" pitchFamily="18" charset="0"/>
                <a:ea typeface="Cambria" panose="02040503050406030204" pitchFamily="18" charset="0"/>
              </a:rPr>
              <a:t>Color-Based Segmentation:</a:t>
            </a:r>
            <a:r>
              <a:rPr lang="en-US" sz="1700" dirty="0" smtClean="0">
                <a:latin typeface="Cambria" panose="02040503050406030204" pitchFamily="18" charset="0"/>
                <a:ea typeface="Cambria" panose="02040503050406030204" pitchFamily="18" charset="0"/>
              </a:rPr>
              <a:t> Color-based segmentation techniques like k-means clustering utilize color information to divide images into groups or areas, employing Euclidean distance for pixel assignment, initialization, assignment, and updating cluster centers.</a:t>
            </a:r>
          </a:p>
          <a:p>
            <a:pPr algn="just"/>
            <a:r>
              <a:rPr lang="en-US" sz="1700" b="1" dirty="0" smtClean="0">
                <a:latin typeface="Cambria" panose="02040503050406030204" pitchFamily="18" charset="0"/>
                <a:ea typeface="Cambria" panose="02040503050406030204" pitchFamily="18" charset="0"/>
              </a:rPr>
              <a:t>Principal Component Analysis (PCA) and RATS:</a:t>
            </a:r>
            <a:r>
              <a:rPr lang="en-US" sz="1700" dirty="0" smtClean="0">
                <a:latin typeface="Cambria" panose="02040503050406030204" pitchFamily="18" charset="0"/>
                <a:ea typeface="Cambria" panose="02040503050406030204" pitchFamily="18" charset="0"/>
              </a:rPr>
              <a:t> </a:t>
            </a:r>
            <a:r>
              <a:rPr lang="en-US" sz="1700" dirty="0" err="1" smtClean="0">
                <a:latin typeface="Cambria" panose="02040503050406030204" pitchFamily="18" charset="0"/>
                <a:ea typeface="Cambria" panose="02040503050406030204" pitchFamily="18" charset="0"/>
              </a:rPr>
              <a:t>Karhunen-Loève</a:t>
            </a:r>
            <a:r>
              <a:rPr lang="en-US" sz="1700" dirty="0" smtClean="0">
                <a:latin typeface="Cambria" panose="02040503050406030204" pitchFamily="18" charset="0"/>
                <a:ea typeface="Cambria" panose="02040503050406030204" pitchFamily="18" charset="0"/>
              </a:rPr>
              <a:t> Transform (KLT), captures data variability using principal components, while RATS (Robust Automatic Threshold Selection) ensures adaptive </a:t>
            </a:r>
            <a:r>
              <a:rPr lang="en-US" sz="1700" dirty="0" err="1" smtClean="0">
                <a:latin typeface="Cambria" panose="02040503050406030204" pitchFamily="18" charset="0"/>
                <a:ea typeface="Cambria" panose="02040503050406030204" pitchFamily="18" charset="0"/>
              </a:rPr>
              <a:t>thresholding</a:t>
            </a:r>
            <a:r>
              <a:rPr lang="en-US" sz="1700" dirty="0" smtClean="0">
                <a:latin typeface="Cambria" panose="02040503050406030204" pitchFamily="18" charset="0"/>
                <a:ea typeface="Cambria" panose="02040503050406030204" pitchFamily="18" charset="0"/>
              </a:rPr>
              <a:t> for </a:t>
            </a:r>
            <a:r>
              <a:rPr lang="en-US" sz="1700" dirty="0" err="1" smtClean="0">
                <a:latin typeface="Cambria" panose="02040503050406030204" pitchFamily="18" charset="0"/>
                <a:ea typeface="Cambria" panose="02040503050406030204" pitchFamily="18" charset="0"/>
              </a:rPr>
              <a:t>binarizing</a:t>
            </a:r>
            <a:r>
              <a:rPr lang="en-US" sz="1700" dirty="0" smtClean="0">
                <a:latin typeface="Cambria" panose="02040503050406030204" pitchFamily="18" charset="0"/>
                <a:ea typeface="Cambria" panose="02040503050406030204" pitchFamily="18" charset="0"/>
              </a:rPr>
              <a:t> images, making DSMLM adaptable to various image situations and enhancing performance in challenging scenarios.</a:t>
            </a:r>
          </a:p>
          <a:p>
            <a:pPr algn="just"/>
            <a:endParaRPr lang="en-US" sz="17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93960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2255</Words>
  <Application>Microsoft Office PowerPoint</Application>
  <PresentationFormat>Widescreen</PresentationFormat>
  <Paragraphs>176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SimSun</vt:lpstr>
      <vt:lpstr>Arial</vt:lpstr>
      <vt:lpstr>Calibri</vt:lpstr>
      <vt:lpstr>Calibri (Body)</vt:lpstr>
      <vt:lpstr>Calibri Light</vt:lpstr>
      <vt:lpstr>Cambria</vt:lpstr>
      <vt:lpstr>Times New Roman</vt:lpstr>
      <vt:lpstr>Office Theme</vt:lpstr>
      <vt:lpstr>Rosacea Classification Using Deep Stacking Multi-Layer Model (DSMLM)</vt:lpstr>
      <vt:lpstr>Abstract</vt:lpstr>
      <vt:lpstr>Introduction</vt:lpstr>
      <vt:lpstr>Literature Review</vt:lpstr>
      <vt:lpstr>Literature Review</vt:lpstr>
      <vt:lpstr>Objective</vt:lpstr>
      <vt:lpstr>Architecture Diagram</vt:lpstr>
      <vt:lpstr>Proposed System</vt:lpstr>
      <vt:lpstr>DSMLM </vt:lpstr>
      <vt:lpstr>DSMLM Classifier </vt:lpstr>
      <vt:lpstr>Results and Discussion </vt:lpstr>
      <vt:lpstr>Performance Analysis </vt:lpstr>
      <vt:lpstr>Conclusion</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Rosacea Classification Using Deep Stacking Multi-Layer Model (DSMLM)</dc:title>
  <dc:creator>antony sophia</dc:creator>
  <cp:lastModifiedBy>antony sophia</cp:lastModifiedBy>
  <cp:revision>19</cp:revision>
  <dcterms:created xsi:type="dcterms:W3CDTF">2024-02-18T04:55:23Z</dcterms:created>
  <dcterms:modified xsi:type="dcterms:W3CDTF">2024-02-18T07:19:31Z</dcterms:modified>
</cp:coreProperties>
</file>