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2" r:id="rId3"/>
    <p:sldId id="256" r:id="rId4"/>
    <p:sldId id="257" r:id="rId5"/>
    <p:sldId id="258" r:id="rId6"/>
    <p:sldId id="259" r:id="rId7"/>
    <p:sldId id="260" r:id="rId8"/>
    <p:sldId id="261" r:id="rId9"/>
    <p:sldId id="274" r:id="rId10"/>
    <p:sldId id="266" r:id="rId11"/>
    <p:sldId id="269" r:id="rId12"/>
    <p:sldId id="27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E85D-DE6F-4616-B725-1C07988CE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4824EE-DC37-4325-AE57-2CA6C2EE2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31FD55-CAA5-47F6-953D-A5ACCD3C8000}"/>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F45BB6A4-CD38-4873-93D8-9D2A0BB53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23B38-097F-46AC-9138-4B7205F0E9D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49665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31F-9065-44DE-ADEF-102083697C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E663DC-8B61-4A0F-B6DD-38FA6A1B4F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BAA91-0704-4651-B8E7-FC2B9872AFF3}"/>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30E659B8-3F51-40CA-9046-0BC3CA57E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F7EB0-953F-4B12-9D07-2509B61012FC}"/>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8700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9D2AD-CD2B-4A38-801A-0C8F44E1E2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E4A2C-BB6A-4516-90EC-F6BFDAD1B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4D36E-BC9B-4889-871D-B95C7C81FA00}"/>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0F5941F1-9428-49A6-A775-BB11E4B6E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948EF-5222-4D5B-BD0E-63EC64BEE8A1}"/>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61911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DB07-3876-471D-805F-71C88C5D77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D3D5F-633E-4073-AE23-A57295297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FC4F9-B405-4BA9-8261-7DD912A2F35F}"/>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BD7E53E1-274A-4DE4-8B06-AB1BA0E64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01309-567E-4333-B5BA-F5F5A7A2B984}"/>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9397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3D98-9BE1-4BF6-B683-56762D80D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29D5E8-5436-4EB4-8557-A104E305B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5AE72-C7F1-455F-95DB-29ACE98458CF}"/>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68C7D3A1-A76F-4AEE-AD4D-C8C4E15E7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0C722-3E0F-4A59-B84C-24CF20F5A4C5}"/>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38900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4086-609F-433D-9FC2-8E7246384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6779C-6E3E-4CE8-B2C6-0F533E1DA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A3FECA-8094-4F28-81DA-D4676A3641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65CA3A-B2C7-4262-BF57-1E6A05C05A36}"/>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6" name="Footer Placeholder 5">
            <a:extLst>
              <a:ext uri="{FF2B5EF4-FFF2-40B4-BE49-F238E27FC236}">
                <a16:creationId xmlns:a16="http://schemas.microsoft.com/office/drawing/2014/main" id="{D205B54D-8106-48B1-B672-37024DF97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37620-23F2-4E73-90D6-C15AC619ACA6}"/>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388688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275F-2E68-408E-A74B-86D9FA66D2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A2297-481E-47CC-9F15-59F08E62C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46D07-88F6-430E-BFCD-42BA12597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3E0F3-6C12-4C5E-9EB5-6C0B54AAE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CC42F-9EEE-4936-886A-885E3BC3A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072090-99B8-4126-B34E-DA749B73FDF8}"/>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8" name="Footer Placeholder 7">
            <a:extLst>
              <a:ext uri="{FF2B5EF4-FFF2-40B4-BE49-F238E27FC236}">
                <a16:creationId xmlns:a16="http://schemas.microsoft.com/office/drawing/2014/main" id="{19E36BC9-7C9E-4AEB-A73B-F7BB817E5F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8BDF43-EE31-4EF7-AD31-E6A17C14C8F0}"/>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81919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401F-61E7-48E2-B154-F6B84E5A4B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EBDCC4-D201-417F-B7A3-7E8739059E88}"/>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4" name="Footer Placeholder 3">
            <a:extLst>
              <a:ext uri="{FF2B5EF4-FFF2-40B4-BE49-F238E27FC236}">
                <a16:creationId xmlns:a16="http://schemas.microsoft.com/office/drawing/2014/main" id="{5C268CC2-E370-44EF-BF37-482ADEFF01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6B319-3156-46C5-BB67-6DAF2362695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34140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27F1A-FBE5-4E53-8909-107BFEB145C4}"/>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3" name="Footer Placeholder 2">
            <a:extLst>
              <a:ext uri="{FF2B5EF4-FFF2-40B4-BE49-F238E27FC236}">
                <a16:creationId xmlns:a16="http://schemas.microsoft.com/office/drawing/2014/main" id="{E1E9BBCA-5446-4381-AD7C-4855D02A15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682A2E-35FA-471C-A0A7-F4888C0D0071}"/>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99379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6584-68B5-47F0-945F-976AD1D1C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8844DE-A347-4BE4-9A26-F30C876DE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FF1446-CDB0-4E66-BCCB-A7145D765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A2C3B-354E-4527-A1DF-C17E81334B54}"/>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6" name="Footer Placeholder 5">
            <a:extLst>
              <a:ext uri="{FF2B5EF4-FFF2-40B4-BE49-F238E27FC236}">
                <a16:creationId xmlns:a16="http://schemas.microsoft.com/office/drawing/2014/main" id="{88DBB185-EC32-4030-A023-8A33C3764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4F252-FB5D-4D81-A3A0-5C3DDFAAB413}"/>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05480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1BC-C943-4519-AD1B-A19253638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A6057-E0DF-4E49-8967-3FE22B0B5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356384-BD58-44D0-AF05-B386076D3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28240-2F3C-4CF2-916A-AE1265146F45}"/>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6" name="Footer Placeholder 5">
            <a:extLst>
              <a:ext uri="{FF2B5EF4-FFF2-40B4-BE49-F238E27FC236}">
                <a16:creationId xmlns:a16="http://schemas.microsoft.com/office/drawing/2014/main" id="{D423BB1A-7FEE-4E67-B484-C36C9E205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7038B-C40F-41AD-8FA9-23430530CD1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12820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65691-FFDC-4030-A889-4098E5B5E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C4C88-AA7D-4E85-A22A-1C5073F27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898B6-0310-4790-851B-957648C76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73F9BD9E-23BA-4B8D-A155-2275DC368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5DC3AC-66AD-433C-8E35-8AFB7128D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BFACE-A3F7-4978-8F68-6BCB726CB247}" type="slidenum">
              <a:rPr lang="en-IN" smtClean="0"/>
              <a:t>‹#›</a:t>
            </a:fld>
            <a:endParaRPr lang="en-IN"/>
          </a:p>
        </p:txBody>
      </p:sp>
    </p:spTree>
    <p:extLst>
      <p:ext uri="{BB962C8B-B14F-4D97-AF65-F5344CB8AC3E}">
        <p14:creationId xmlns:p14="http://schemas.microsoft.com/office/powerpoint/2010/main" val="52327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8C93F3-11EC-4549-AF13-C082BDC1D5BB}"/>
              </a:ext>
            </a:extLst>
          </p:cNvPr>
          <p:cNvSpPr txBox="1"/>
          <p:nvPr/>
        </p:nvSpPr>
        <p:spPr>
          <a:xfrm>
            <a:off x="4862945" y="3527393"/>
            <a:ext cx="6096000" cy="407035"/>
          </a:xfrm>
          <a:prstGeom prst="rect">
            <a:avLst/>
          </a:prstGeom>
          <a:noFill/>
        </p:spPr>
        <p:txBody>
          <a:bodyPr wrap="square">
            <a:spAutoFit/>
          </a:bodyPr>
          <a:lstStyle/>
          <a:p>
            <a:pPr algn="r">
              <a:lnSpc>
                <a:spcPct val="107000"/>
              </a:lnSpc>
              <a:spcAft>
                <a:spcPts val="800"/>
              </a:spcAft>
            </a:pPr>
            <a:r>
              <a:rPr lang="en-US" sz="2000" kern="100" dirty="0">
                <a:latin typeface="Calibri" panose="020F0502020204030204" pitchFamily="34" charset="0"/>
                <a:cs typeface="Times New Roman" panose="02020603050405020304" pitchFamily="18" charset="0"/>
              </a:rPr>
              <a:t>MADHAVAN.P(23MCA0385)</a:t>
            </a:r>
            <a:endParaRPr lang="en-US" sz="2000" kern="100" dirty="0">
              <a:effectLst/>
              <a:latin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B67F9DE-83F7-4D9A-B5C5-01123B38BCB8}"/>
              </a:ext>
            </a:extLst>
          </p:cNvPr>
          <p:cNvSpPr txBox="1"/>
          <p:nvPr/>
        </p:nvSpPr>
        <p:spPr>
          <a:xfrm>
            <a:off x="957543" y="783522"/>
            <a:ext cx="10276914" cy="1323439"/>
          </a:xfrm>
          <a:prstGeom prst="rect">
            <a:avLst/>
          </a:prstGeom>
          <a:noFill/>
        </p:spPr>
        <p:txBody>
          <a:bodyPr wrap="square">
            <a:spAutoFit/>
          </a:bodyPr>
          <a:lstStyle/>
          <a:p>
            <a:pPr algn="ct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FACIAL SKIN DISEASES CLASSIFICATION USING DEEP LEARNING </a:t>
            </a:r>
            <a:endParaRPr lang="en-IN" sz="4000" dirty="0"/>
          </a:p>
        </p:txBody>
      </p:sp>
    </p:spTree>
    <p:extLst>
      <p:ext uri="{BB962C8B-B14F-4D97-AF65-F5344CB8AC3E}">
        <p14:creationId xmlns:p14="http://schemas.microsoft.com/office/powerpoint/2010/main" val="137449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1A874-FBCB-482C-9383-B05E22EB39C4}"/>
              </a:ext>
            </a:extLst>
          </p:cNvPr>
          <p:cNvSpPr txBox="1"/>
          <p:nvPr/>
        </p:nvSpPr>
        <p:spPr>
          <a:xfrm>
            <a:off x="664505" y="308857"/>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SYSTEM ARCHITECTURE:</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5A314AA-540F-4AD4-AFD1-7B73DB5310C6}"/>
              </a:ext>
            </a:extLst>
          </p:cNvPr>
          <p:cNvSpPr/>
          <p:nvPr/>
        </p:nvSpPr>
        <p:spPr>
          <a:xfrm rot="16200000">
            <a:off x="299973" y="3278529"/>
            <a:ext cx="4121944" cy="32861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Data Preprocessing  &amp;</a:t>
            </a:r>
            <a:r>
              <a:rPr lang="en-IN" sz="2000" b="1" dirty="0">
                <a:solidFill>
                  <a:schemeClr val="tx1"/>
                </a:solidFill>
              </a:rPr>
              <a:t>Augmentation</a:t>
            </a:r>
            <a:endParaRPr lang="en-IN" b="1" dirty="0">
              <a:solidFill>
                <a:schemeClr val="tx1"/>
              </a:solidFill>
            </a:endParaRPr>
          </a:p>
        </p:txBody>
      </p:sp>
      <p:sp>
        <p:nvSpPr>
          <p:cNvPr id="6" name="Cube 5">
            <a:extLst>
              <a:ext uri="{FF2B5EF4-FFF2-40B4-BE49-F238E27FC236}">
                <a16:creationId xmlns:a16="http://schemas.microsoft.com/office/drawing/2014/main" id="{DB869571-A53E-4A9C-A7C4-008B002E5AB3}"/>
              </a:ext>
            </a:extLst>
          </p:cNvPr>
          <p:cNvSpPr/>
          <p:nvPr/>
        </p:nvSpPr>
        <p:spPr>
          <a:xfrm>
            <a:off x="2933094" y="2414133"/>
            <a:ext cx="1693071" cy="1673427"/>
          </a:xfrm>
          <a:prstGeom prst="cub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TRAIN  MODEL</a:t>
            </a:r>
            <a:endParaRPr lang="en-IN" b="1" dirty="0">
              <a:solidFill>
                <a:sysClr val="windowText" lastClr="000000"/>
              </a:solidFill>
            </a:endParaRPr>
          </a:p>
        </p:txBody>
      </p:sp>
      <p:sp>
        <p:nvSpPr>
          <p:cNvPr id="8" name="Rectangle 7">
            <a:extLst>
              <a:ext uri="{FF2B5EF4-FFF2-40B4-BE49-F238E27FC236}">
                <a16:creationId xmlns:a16="http://schemas.microsoft.com/office/drawing/2014/main" id="{BC93CAF8-CB82-4C48-BF2B-9C6C692A2360}"/>
              </a:ext>
            </a:extLst>
          </p:cNvPr>
          <p:cNvSpPr/>
          <p:nvPr/>
        </p:nvSpPr>
        <p:spPr>
          <a:xfrm rot="16200000">
            <a:off x="3982128" y="3086536"/>
            <a:ext cx="2753917" cy="32861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 Resnet50 v2</a:t>
            </a:r>
            <a:endParaRPr lang="en-IN" b="1" dirty="0">
              <a:solidFill>
                <a:sysClr val="windowText" lastClr="000000"/>
              </a:solidFill>
            </a:endParaRPr>
          </a:p>
        </p:txBody>
      </p:sp>
      <p:sp>
        <p:nvSpPr>
          <p:cNvPr id="10" name="Rectangle 9">
            <a:extLst>
              <a:ext uri="{FF2B5EF4-FFF2-40B4-BE49-F238E27FC236}">
                <a16:creationId xmlns:a16="http://schemas.microsoft.com/office/drawing/2014/main" id="{4BE7D25A-746C-4B27-83B1-8F4C4ECE09E9}"/>
              </a:ext>
            </a:extLst>
          </p:cNvPr>
          <p:cNvSpPr/>
          <p:nvPr/>
        </p:nvSpPr>
        <p:spPr>
          <a:xfrm rot="16200000">
            <a:off x="5252951" y="3116213"/>
            <a:ext cx="2100264" cy="32861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Feature Extraction</a:t>
            </a:r>
          </a:p>
        </p:txBody>
      </p:sp>
      <p:sp>
        <p:nvSpPr>
          <p:cNvPr id="12" name="Cube 11">
            <a:extLst>
              <a:ext uri="{FF2B5EF4-FFF2-40B4-BE49-F238E27FC236}">
                <a16:creationId xmlns:a16="http://schemas.microsoft.com/office/drawing/2014/main" id="{81C95F03-1EC0-4F5C-B256-217EC20B6E61}"/>
              </a:ext>
            </a:extLst>
          </p:cNvPr>
          <p:cNvSpPr/>
          <p:nvPr/>
        </p:nvSpPr>
        <p:spPr>
          <a:xfrm>
            <a:off x="7129216" y="2348920"/>
            <a:ext cx="1986483" cy="1572997"/>
          </a:xfrm>
          <a:prstGeom prst="cub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Facial  </a:t>
            </a:r>
          </a:p>
          <a:p>
            <a:pPr algn="ctr"/>
            <a:r>
              <a:rPr lang="en-IN" b="1" dirty="0">
                <a:solidFill>
                  <a:sysClr val="windowText" lastClr="000000"/>
                </a:solidFill>
              </a:rPr>
              <a:t>Skin Disease Classification </a:t>
            </a:r>
          </a:p>
        </p:txBody>
      </p:sp>
      <p:sp>
        <p:nvSpPr>
          <p:cNvPr id="13" name="Rectangle 12">
            <a:extLst>
              <a:ext uri="{FF2B5EF4-FFF2-40B4-BE49-F238E27FC236}">
                <a16:creationId xmlns:a16="http://schemas.microsoft.com/office/drawing/2014/main" id="{A1E292E5-3313-457A-A9D1-DCA4FC4E1197}"/>
              </a:ext>
            </a:extLst>
          </p:cNvPr>
          <p:cNvSpPr/>
          <p:nvPr/>
        </p:nvSpPr>
        <p:spPr>
          <a:xfrm rot="16200000">
            <a:off x="10756561" y="1634723"/>
            <a:ext cx="1249262" cy="873923"/>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Aksim</a:t>
            </a:r>
            <a:endParaRPr lang="en-IN" b="1" dirty="0">
              <a:solidFill>
                <a:schemeClr val="tx1"/>
              </a:solidFill>
            </a:endParaRPr>
          </a:p>
        </p:txBody>
      </p:sp>
      <p:sp>
        <p:nvSpPr>
          <p:cNvPr id="14" name="Rectangle 13">
            <a:extLst>
              <a:ext uri="{FF2B5EF4-FFF2-40B4-BE49-F238E27FC236}">
                <a16:creationId xmlns:a16="http://schemas.microsoft.com/office/drawing/2014/main" id="{147645BE-4D06-4E80-9994-1540BB2F1852}"/>
              </a:ext>
            </a:extLst>
          </p:cNvPr>
          <p:cNvSpPr/>
          <p:nvPr/>
        </p:nvSpPr>
        <p:spPr>
          <a:xfrm rot="16200000">
            <a:off x="10756561" y="3025967"/>
            <a:ext cx="1249262" cy="873923"/>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Herpes</a:t>
            </a:r>
            <a:r>
              <a:rPr lang="en-US" sz="1800" b="1" dirty="0">
                <a:solidFill>
                  <a:schemeClr val="tx1"/>
                </a:solidFill>
                <a:latin typeface="Times New Roman" panose="02020603050405020304" pitchFamily="18" charset="0"/>
                <a:cs typeface="Times New Roman" panose="02020603050405020304" pitchFamily="18" charset="0"/>
              </a:rPr>
              <a:t>, </a:t>
            </a:r>
            <a:endParaRPr lang="en-IN" b="1" dirty="0">
              <a:solidFill>
                <a:schemeClr val="tx1"/>
              </a:solidFill>
            </a:endParaRPr>
          </a:p>
        </p:txBody>
      </p:sp>
      <p:sp>
        <p:nvSpPr>
          <p:cNvPr id="15" name="Rectangle 14">
            <a:extLst>
              <a:ext uri="{FF2B5EF4-FFF2-40B4-BE49-F238E27FC236}">
                <a16:creationId xmlns:a16="http://schemas.microsoft.com/office/drawing/2014/main" id="{8A7A48A5-4E6C-432B-B578-7A5AE1EDC391}"/>
              </a:ext>
            </a:extLst>
          </p:cNvPr>
          <p:cNvSpPr/>
          <p:nvPr/>
        </p:nvSpPr>
        <p:spPr>
          <a:xfrm rot="16200000">
            <a:off x="10756562" y="4417210"/>
            <a:ext cx="1249262" cy="873924"/>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Times New Roman" panose="02020603050405020304" pitchFamily="18" charset="0"/>
                <a:cs typeface="Times New Roman" panose="02020603050405020304" pitchFamily="18" charset="0"/>
              </a:rPr>
              <a:t>Panu</a:t>
            </a:r>
            <a:endParaRPr lang="en-IN" b="1" dirty="0">
              <a:solidFill>
                <a:schemeClr val="tx1"/>
              </a:solidFill>
            </a:endParaRPr>
          </a:p>
        </p:txBody>
      </p:sp>
      <p:sp>
        <p:nvSpPr>
          <p:cNvPr id="16" name="Rectangle 15">
            <a:extLst>
              <a:ext uri="{FF2B5EF4-FFF2-40B4-BE49-F238E27FC236}">
                <a16:creationId xmlns:a16="http://schemas.microsoft.com/office/drawing/2014/main" id="{58F133CE-44AF-4541-8A7C-1CE7EB5D2A67}"/>
              </a:ext>
            </a:extLst>
          </p:cNvPr>
          <p:cNvSpPr/>
          <p:nvPr/>
        </p:nvSpPr>
        <p:spPr>
          <a:xfrm rot="16200000">
            <a:off x="10756562" y="5740599"/>
            <a:ext cx="1249262" cy="873924"/>
          </a:xfrm>
          <a:prstGeom prst="rect">
            <a:avLst/>
          </a:prstGeom>
          <a:solidFill>
            <a:schemeClr val="tx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Rosacea</a:t>
            </a:r>
            <a:endParaRPr lang="en-IN" b="1" dirty="0">
              <a:solidFill>
                <a:schemeClr val="tx1"/>
              </a:solidFill>
            </a:endParaRPr>
          </a:p>
        </p:txBody>
      </p:sp>
      <p:sp>
        <p:nvSpPr>
          <p:cNvPr id="17" name="Rectangle 16">
            <a:extLst>
              <a:ext uri="{FF2B5EF4-FFF2-40B4-BE49-F238E27FC236}">
                <a16:creationId xmlns:a16="http://schemas.microsoft.com/office/drawing/2014/main" id="{99671C96-7ECC-4B55-835C-4CF4CDFEA6FB}"/>
              </a:ext>
            </a:extLst>
          </p:cNvPr>
          <p:cNvSpPr/>
          <p:nvPr/>
        </p:nvSpPr>
        <p:spPr>
          <a:xfrm rot="16200000">
            <a:off x="10756560" y="243477"/>
            <a:ext cx="1249262" cy="873925"/>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Acne</a:t>
            </a:r>
            <a:endParaRPr lang="en-IN" sz="2000" b="1" dirty="0">
              <a:solidFill>
                <a:schemeClr val="tx1"/>
              </a:solidFill>
            </a:endParaRPr>
          </a:p>
        </p:txBody>
      </p:sp>
      <p:cxnSp>
        <p:nvCxnSpPr>
          <p:cNvPr id="19" name="Straight Arrow Connector 18">
            <a:extLst>
              <a:ext uri="{FF2B5EF4-FFF2-40B4-BE49-F238E27FC236}">
                <a16:creationId xmlns:a16="http://schemas.microsoft.com/office/drawing/2014/main" id="{BE1DA9CD-1B67-42CB-B125-EBA3D5D29DA7}"/>
              </a:ext>
            </a:extLst>
          </p:cNvPr>
          <p:cNvCxnSpPr>
            <a:stCxn id="5" idx="2"/>
            <a:endCxn id="6" idx="2"/>
          </p:cNvCxnSpPr>
          <p:nvPr/>
        </p:nvCxnSpPr>
        <p:spPr>
          <a:xfrm>
            <a:off x="2525254" y="3442838"/>
            <a:ext cx="407840" cy="17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7B5AC6-F320-46C5-BEAA-E3D9735CE457}"/>
              </a:ext>
            </a:extLst>
          </p:cNvPr>
          <p:cNvCxnSpPr>
            <a:cxnSpLocks/>
          </p:cNvCxnSpPr>
          <p:nvPr/>
        </p:nvCxnSpPr>
        <p:spPr>
          <a:xfrm>
            <a:off x="4626165" y="3256717"/>
            <a:ext cx="568611" cy="238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65755C-AB4E-4F31-BCBC-3B98B42F4E55}"/>
              </a:ext>
            </a:extLst>
          </p:cNvPr>
          <p:cNvCxnSpPr>
            <a:stCxn id="8" idx="2"/>
            <a:endCxn id="10" idx="0"/>
          </p:cNvCxnSpPr>
          <p:nvPr/>
        </p:nvCxnSpPr>
        <p:spPr>
          <a:xfrm>
            <a:off x="5523396" y="3250845"/>
            <a:ext cx="615378" cy="296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BB1A09-627C-4111-A52C-C3FEC632BC11}"/>
              </a:ext>
            </a:extLst>
          </p:cNvPr>
          <p:cNvCxnSpPr>
            <a:cxnSpLocks/>
            <a:stCxn id="10" idx="2"/>
          </p:cNvCxnSpPr>
          <p:nvPr/>
        </p:nvCxnSpPr>
        <p:spPr>
          <a:xfrm>
            <a:off x="6467393" y="3280523"/>
            <a:ext cx="6637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ABE6F3-C493-4AD0-A131-1C8A62BD8566}"/>
              </a:ext>
            </a:extLst>
          </p:cNvPr>
          <p:cNvCxnSpPr>
            <a:cxnSpLocks/>
            <a:stCxn id="12" idx="5"/>
            <a:endCxn id="17" idx="0"/>
          </p:cNvCxnSpPr>
          <p:nvPr/>
        </p:nvCxnSpPr>
        <p:spPr>
          <a:xfrm flipV="1">
            <a:off x="9115699" y="680440"/>
            <a:ext cx="1828530" cy="22583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12D9A2-7F69-4B24-BB5A-D9295A8083E4}"/>
              </a:ext>
            </a:extLst>
          </p:cNvPr>
          <p:cNvCxnSpPr>
            <a:cxnSpLocks/>
            <a:stCxn id="12" idx="5"/>
            <a:endCxn id="13" idx="0"/>
          </p:cNvCxnSpPr>
          <p:nvPr/>
        </p:nvCxnSpPr>
        <p:spPr>
          <a:xfrm flipV="1">
            <a:off x="9115699" y="2071685"/>
            <a:ext cx="1828532" cy="8671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F8BC62-7C5D-4FA3-9EBE-6AD8D5EC3807}"/>
              </a:ext>
            </a:extLst>
          </p:cNvPr>
          <p:cNvCxnSpPr>
            <a:cxnSpLocks/>
            <a:stCxn id="12" idx="5"/>
            <a:endCxn id="16" idx="0"/>
          </p:cNvCxnSpPr>
          <p:nvPr/>
        </p:nvCxnSpPr>
        <p:spPr>
          <a:xfrm>
            <a:off x="9115699" y="2938794"/>
            <a:ext cx="1828532" cy="32387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E93FE9-6104-4B91-91BE-41789BC09384}"/>
              </a:ext>
            </a:extLst>
          </p:cNvPr>
          <p:cNvCxnSpPr>
            <a:cxnSpLocks/>
            <a:stCxn id="12" idx="5"/>
            <a:endCxn id="14" idx="0"/>
          </p:cNvCxnSpPr>
          <p:nvPr/>
        </p:nvCxnSpPr>
        <p:spPr>
          <a:xfrm>
            <a:off x="9115699" y="2938794"/>
            <a:ext cx="1828532" cy="5241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B7E155-ABA3-4860-B672-BB226D959E9E}"/>
              </a:ext>
            </a:extLst>
          </p:cNvPr>
          <p:cNvCxnSpPr>
            <a:cxnSpLocks/>
            <a:stCxn id="12" idx="5"/>
            <a:endCxn id="15" idx="0"/>
          </p:cNvCxnSpPr>
          <p:nvPr/>
        </p:nvCxnSpPr>
        <p:spPr>
          <a:xfrm>
            <a:off x="9115699" y="2938794"/>
            <a:ext cx="1828532" cy="19153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Skin Disorders: Pictures, Causes ...">
            <a:extLst>
              <a:ext uri="{FF2B5EF4-FFF2-40B4-BE49-F238E27FC236}">
                <a16:creationId xmlns:a16="http://schemas.microsoft.com/office/drawing/2014/main" id="{5116BDA3-F5BC-4896-813D-929F31516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41" y="2696316"/>
            <a:ext cx="1113627" cy="12492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kin Disorders: Pictures, Causes ...">
            <a:extLst>
              <a:ext uri="{FF2B5EF4-FFF2-40B4-BE49-F238E27FC236}">
                <a16:creationId xmlns:a16="http://schemas.microsoft.com/office/drawing/2014/main" id="{7841846B-7959-4D18-A391-50B5DDCA4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14" y="2818206"/>
            <a:ext cx="1113627" cy="124926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kin Disorders: Pictures, Causes ...">
            <a:extLst>
              <a:ext uri="{FF2B5EF4-FFF2-40B4-BE49-F238E27FC236}">
                <a16:creationId xmlns:a16="http://schemas.microsoft.com/office/drawing/2014/main" id="{A6E0A282-BC9D-45B4-95EC-E8E1E48E0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18" y="2940096"/>
            <a:ext cx="1113627" cy="1249262"/>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a:extLst>
              <a:ext uri="{FF2B5EF4-FFF2-40B4-BE49-F238E27FC236}">
                <a16:creationId xmlns:a16="http://schemas.microsoft.com/office/drawing/2014/main" id="{68D85994-FDC8-480C-AEFB-A56DACF2FFEF}"/>
              </a:ext>
            </a:extLst>
          </p:cNvPr>
          <p:cNvCxnSpPr>
            <a:cxnSpLocks/>
            <a:endCxn id="5" idx="0"/>
          </p:cNvCxnSpPr>
          <p:nvPr/>
        </p:nvCxnSpPr>
        <p:spPr>
          <a:xfrm>
            <a:off x="1490945" y="3429000"/>
            <a:ext cx="705692" cy="13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297D0BD-5CF1-41BC-A952-61AEEF8F4593}"/>
              </a:ext>
            </a:extLst>
          </p:cNvPr>
          <p:cNvSpPr txBox="1"/>
          <p:nvPr/>
        </p:nvSpPr>
        <p:spPr>
          <a:xfrm>
            <a:off x="93487" y="2348920"/>
            <a:ext cx="1537782" cy="369332"/>
          </a:xfrm>
          <a:prstGeom prst="rect">
            <a:avLst/>
          </a:prstGeom>
          <a:noFill/>
        </p:spPr>
        <p:txBody>
          <a:bodyPr wrap="square">
            <a:spAutoFit/>
          </a:bodyPr>
          <a:lstStyle/>
          <a:p>
            <a:r>
              <a:rPr lang="en-IN" b="1" dirty="0"/>
              <a:t>INPUT IMAGE </a:t>
            </a:r>
          </a:p>
        </p:txBody>
      </p:sp>
    </p:spTree>
    <p:extLst>
      <p:ext uri="{BB962C8B-B14F-4D97-AF65-F5344CB8AC3E}">
        <p14:creationId xmlns:p14="http://schemas.microsoft.com/office/powerpoint/2010/main" val="101273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9721B6-3B7D-4501-BC84-40A7C2C8CB2E}"/>
              </a:ext>
            </a:extLst>
          </p:cNvPr>
          <p:cNvSpPr txBox="1"/>
          <p:nvPr/>
        </p:nvSpPr>
        <p:spPr>
          <a:xfrm>
            <a:off x="706582" y="429214"/>
            <a:ext cx="6096000" cy="498342"/>
          </a:xfrm>
          <a:prstGeom prst="rect">
            <a:avLst/>
          </a:prstGeom>
          <a:noFill/>
        </p:spPr>
        <p:txBody>
          <a:bodyPr wrap="square">
            <a:spAutoFit/>
          </a:bodyPr>
          <a:lstStyle/>
          <a:p>
            <a:pPr algn="just">
              <a:lnSpc>
                <a:spcPct val="150000"/>
              </a:lnSpc>
            </a:pPr>
            <a:r>
              <a:rPr lang="en-IN" sz="2000" b="1" dirty="0">
                <a:effectLst/>
                <a:latin typeface="Times New Roman" panose="02020603050405020304" pitchFamily="18" charset="0"/>
                <a:ea typeface="Cambria" panose="02040503050406030204" pitchFamily="18" charset="0"/>
                <a:cs typeface="Times New Roman" panose="02020603050405020304" pitchFamily="18" charset="0"/>
              </a:rPr>
              <a:t>RESULT:</a:t>
            </a:r>
            <a:endParaRPr lang="en-IN"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3C3735-BD67-4BF9-81B0-C16249A69497}"/>
              </a:ext>
            </a:extLst>
          </p:cNvPr>
          <p:cNvPicPr>
            <a:picLocks noChangeAspect="1"/>
          </p:cNvPicPr>
          <p:nvPr/>
        </p:nvPicPr>
        <p:blipFill>
          <a:blip r:embed="rId2"/>
          <a:stretch>
            <a:fillRect/>
          </a:stretch>
        </p:blipFill>
        <p:spPr>
          <a:xfrm>
            <a:off x="488705" y="1413164"/>
            <a:ext cx="4859150" cy="2715491"/>
          </a:xfrm>
          <a:prstGeom prst="rect">
            <a:avLst/>
          </a:prstGeom>
        </p:spPr>
      </p:pic>
      <p:sp>
        <p:nvSpPr>
          <p:cNvPr id="10" name="TextBox 9">
            <a:extLst>
              <a:ext uri="{FF2B5EF4-FFF2-40B4-BE49-F238E27FC236}">
                <a16:creationId xmlns:a16="http://schemas.microsoft.com/office/drawing/2014/main" id="{5CF89F19-8439-4000-9E2B-A35003991B3E}"/>
              </a:ext>
            </a:extLst>
          </p:cNvPr>
          <p:cNvSpPr txBox="1"/>
          <p:nvPr/>
        </p:nvSpPr>
        <p:spPr>
          <a:xfrm>
            <a:off x="1913948" y="429214"/>
            <a:ext cx="3847521" cy="458074"/>
          </a:xfrm>
          <a:prstGeom prst="rect">
            <a:avLst/>
          </a:prstGeom>
          <a:noFill/>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cs typeface="Times New Roman" panose="02020603050405020304" pitchFamily="18" charset="0"/>
              </a:rPr>
              <a:t>Resnet50v2 reached accuracy:99%</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E82F4C1-9772-4BC8-943E-37B9A5E9225C}"/>
              </a:ext>
            </a:extLst>
          </p:cNvPr>
          <p:cNvPicPr>
            <a:picLocks noChangeAspect="1"/>
          </p:cNvPicPr>
          <p:nvPr/>
        </p:nvPicPr>
        <p:blipFill>
          <a:blip r:embed="rId3"/>
          <a:stretch>
            <a:fillRect/>
          </a:stretch>
        </p:blipFill>
        <p:spPr>
          <a:xfrm>
            <a:off x="706582" y="906803"/>
            <a:ext cx="4641273" cy="456472"/>
          </a:xfrm>
          <a:prstGeom prst="rect">
            <a:avLst/>
          </a:prstGeom>
        </p:spPr>
      </p:pic>
      <p:pic>
        <p:nvPicPr>
          <p:cNvPr id="14" name="Picture 13">
            <a:extLst>
              <a:ext uri="{FF2B5EF4-FFF2-40B4-BE49-F238E27FC236}">
                <a16:creationId xmlns:a16="http://schemas.microsoft.com/office/drawing/2014/main" id="{BB19511A-B0F2-4E00-B03E-983F594F41C3}"/>
              </a:ext>
            </a:extLst>
          </p:cNvPr>
          <p:cNvPicPr>
            <a:picLocks noChangeAspect="1"/>
          </p:cNvPicPr>
          <p:nvPr/>
        </p:nvPicPr>
        <p:blipFill>
          <a:blip r:embed="rId4"/>
          <a:stretch>
            <a:fillRect/>
          </a:stretch>
        </p:blipFill>
        <p:spPr>
          <a:xfrm>
            <a:off x="5761469" y="927556"/>
            <a:ext cx="5439534" cy="2952918"/>
          </a:xfrm>
          <a:prstGeom prst="rect">
            <a:avLst/>
          </a:prstGeom>
        </p:spPr>
      </p:pic>
      <p:sp>
        <p:nvSpPr>
          <p:cNvPr id="19" name="TextBox 18">
            <a:extLst>
              <a:ext uri="{FF2B5EF4-FFF2-40B4-BE49-F238E27FC236}">
                <a16:creationId xmlns:a16="http://schemas.microsoft.com/office/drawing/2014/main" id="{0C51A82B-36E7-4B0B-8085-52F7EDE0820C}"/>
              </a:ext>
            </a:extLst>
          </p:cNvPr>
          <p:cNvSpPr txBox="1"/>
          <p:nvPr/>
        </p:nvSpPr>
        <p:spPr>
          <a:xfrm>
            <a:off x="5761469" y="429214"/>
            <a:ext cx="3847521" cy="458074"/>
          </a:xfrm>
          <a:prstGeom prst="rect">
            <a:avLst/>
          </a:prstGeom>
          <a:noFill/>
        </p:spPr>
        <p:txBody>
          <a:bodyPr wrap="square">
            <a:spAutoFit/>
          </a:bodyPr>
          <a:lstStyle/>
          <a:p>
            <a:pPr algn="just">
              <a:lnSpc>
                <a:spcPct val="150000"/>
              </a:lnSpc>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Prediction new data</a:t>
            </a:r>
          </a:p>
        </p:txBody>
      </p:sp>
      <p:sp>
        <p:nvSpPr>
          <p:cNvPr id="20" name="TextBox 19">
            <a:extLst>
              <a:ext uri="{FF2B5EF4-FFF2-40B4-BE49-F238E27FC236}">
                <a16:creationId xmlns:a16="http://schemas.microsoft.com/office/drawing/2014/main" id="{432271B6-0C65-4966-AA53-13328F4BADDF}"/>
              </a:ext>
            </a:extLst>
          </p:cNvPr>
          <p:cNvSpPr txBox="1"/>
          <p:nvPr/>
        </p:nvSpPr>
        <p:spPr>
          <a:xfrm>
            <a:off x="1403352" y="4170044"/>
            <a:ext cx="3847521" cy="458074"/>
          </a:xfrm>
          <a:prstGeom prst="rect">
            <a:avLst/>
          </a:prstGeom>
          <a:noFill/>
        </p:spPr>
        <p:txBody>
          <a:bodyPr wrap="square">
            <a:spAutoFit/>
          </a:bodyPr>
          <a:lstStyle/>
          <a:p>
            <a:pPr algn="just">
              <a:lnSpc>
                <a:spcPct val="150000"/>
              </a:lnSpc>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Confusion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matrics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E20A87B2-B553-40B5-9ECF-D2B06C290B61}"/>
              </a:ext>
            </a:extLst>
          </p:cNvPr>
          <p:cNvPicPr>
            <a:picLocks noChangeAspect="1"/>
          </p:cNvPicPr>
          <p:nvPr/>
        </p:nvPicPr>
        <p:blipFill>
          <a:blip r:embed="rId5"/>
          <a:stretch>
            <a:fillRect/>
          </a:stretch>
        </p:blipFill>
        <p:spPr>
          <a:xfrm>
            <a:off x="706582" y="4662579"/>
            <a:ext cx="4544291" cy="2086266"/>
          </a:xfrm>
          <a:prstGeom prst="rect">
            <a:avLst/>
          </a:prstGeom>
        </p:spPr>
      </p:pic>
      <p:sp>
        <p:nvSpPr>
          <p:cNvPr id="25" name="TextBox 24">
            <a:extLst>
              <a:ext uri="{FF2B5EF4-FFF2-40B4-BE49-F238E27FC236}">
                <a16:creationId xmlns:a16="http://schemas.microsoft.com/office/drawing/2014/main" id="{BB142468-B237-4D13-92EA-93456A95B5BD}"/>
              </a:ext>
            </a:extLst>
          </p:cNvPr>
          <p:cNvSpPr txBox="1"/>
          <p:nvPr/>
        </p:nvSpPr>
        <p:spPr>
          <a:xfrm>
            <a:off x="7855774" y="3941007"/>
            <a:ext cx="3847521" cy="458074"/>
          </a:xfrm>
          <a:prstGeom prst="rect">
            <a:avLst/>
          </a:prstGeom>
          <a:noFill/>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cs typeface="Times New Roman" panose="02020603050405020304" pitchFamily="18" charset="0"/>
              </a:rPr>
              <a:t>ROC</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F3DDC481-4AF3-41EF-B977-2AD23D15BE4E}"/>
              </a:ext>
            </a:extLst>
          </p:cNvPr>
          <p:cNvPicPr>
            <a:picLocks noChangeAspect="1"/>
          </p:cNvPicPr>
          <p:nvPr/>
        </p:nvPicPr>
        <p:blipFill>
          <a:blip r:embed="rId6"/>
          <a:stretch>
            <a:fillRect/>
          </a:stretch>
        </p:blipFill>
        <p:spPr>
          <a:xfrm>
            <a:off x="6096000" y="4357692"/>
            <a:ext cx="5015812" cy="2269841"/>
          </a:xfrm>
          <a:prstGeom prst="rect">
            <a:avLst/>
          </a:prstGeom>
        </p:spPr>
      </p:pic>
    </p:spTree>
    <p:extLst>
      <p:ext uri="{BB962C8B-B14F-4D97-AF65-F5344CB8AC3E}">
        <p14:creationId xmlns:p14="http://schemas.microsoft.com/office/powerpoint/2010/main" val="70156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8C4D1-819D-4BBF-81F3-EC2E9E9E9D48}"/>
              </a:ext>
            </a:extLst>
          </p:cNvPr>
          <p:cNvSpPr txBox="1"/>
          <p:nvPr/>
        </p:nvSpPr>
        <p:spPr>
          <a:xfrm>
            <a:off x="969820" y="1198326"/>
            <a:ext cx="5126180" cy="4093428"/>
          </a:xfrm>
          <a:prstGeom prst="rect">
            <a:avLst/>
          </a:prstGeom>
          <a:noFill/>
        </p:spPr>
        <p:txBody>
          <a:bodyPr wrap="square">
            <a:spAutoFit/>
          </a:bodyPr>
          <a:lstStyle/>
          <a:p>
            <a:pPr algn="just"/>
            <a:r>
              <a:rPr lang="en-US" sz="2000" dirty="0"/>
              <a:t>The developed Facial Skin Disease Classification System using ResNet50V2 achieves high accuracy, surpassing existing models with 99% performance compared to 85% in traditional systems. This approach demonstrates efficiency in diagnosing multiple skin conditions, contributing to early and accurate detection. Future work can focus on expanding the dataset, incorporating more skin diseases, and improving the model's robustness. Additionally, integrating real-time feedback and continuous updates will enhance system adaptability and performance over time.</a:t>
            </a:r>
            <a:endParaRPr lang="en-IN" sz="2000" dirty="0"/>
          </a:p>
        </p:txBody>
      </p:sp>
      <p:sp>
        <p:nvSpPr>
          <p:cNvPr id="5" name="TextBox 4">
            <a:extLst>
              <a:ext uri="{FF2B5EF4-FFF2-40B4-BE49-F238E27FC236}">
                <a16:creationId xmlns:a16="http://schemas.microsoft.com/office/drawing/2014/main" id="{EF7C16BE-2A98-4FF9-9F34-1CF416BA32B0}"/>
              </a:ext>
            </a:extLst>
          </p:cNvPr>
          <p:cNvSpPr txBox="1"/>
          <p:nvPr/>
        </p:nvSpPr>
        <p:spPr>
          <a:xfrm>
            <a:off x="817419" y="736661"/>
            <a:ext cx="6096000" cy="46166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CONCLUSION</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pic>
        <p:nvPicPr>
          <p:cNvPr id="5122" name="Picture 2" descr="Conclusion Text Image &amp; Photo (Free Trial) | Bigstock">
            <a:extLst>
              <a:ext uri="{FF2B5EF4-FFF2-40B4-BE49-F238E27FC236}">
                <a16:creationId xmlns:a16="http://schemas.microsoft.com/office/drawing/2014/main" id="{D18129E5-3D3D-4662-B346-4B3C92D79D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832"/>
          <a:stretch/>
        </p:blipFill>
        <p:spPr bwMode="auto">
          <a:xfrm>
            <a:off x="6386945" y="1198326"/>
            <a:ext cx="5334000" cy="413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6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4D4E2-6E41-4B12-9728-409E882C0871}"/>
              </a:ext>
            </a:extLst>
          </p:cNvPr>
          <p:cNvSpPr txBox="1"/>
          <p:nvPr/>
        </p:nvSpPr>
        <p:spPr>
          <a:xfrm>
            <a:off x="2590800" y="2696121"/>
            <a:ext cx="6096000" cy="1013675"/>
          </a:xfrm>
          <a:prstGeom prst="rect">
            <a:avLst/>
          </a:prstGeom>
          <a:noFill/>
        </p:spPr>
        <p:txBody>
          <a:bodyPr wrap="square">
            <a:spAutoFit/>
          </a:bodyPr>
          <a:lstStyle/>
          <a:p>
            <a:pPr algn="r">
              <a:lnSpc>
                <a:spcPct val="107000"/>
              </a:lnSpc>
              <a:spcAft>
                <a:spcPts val="800"/>
              </a:spcAft>
            </a:pPr>
            <a:r>
              <a:rPr lang="en-US" sz="6000" b="1" kern="100" dirty="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5959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B14C34-C758-4289-A8CE-5F5D335F866C}"/>
              </a:ext>
            </a:extLst>
          </p:cNvPr>
          <p:cNvSpPr txBox="1"/>
          <p:nvPr/>
        </p:nvSpPr>
        <p:spPr>
          <a:xfrm>
            <a:off x="1247215" y="774157"/>
            <a:ext cx="6098240" cy="523220"/>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TABLE</a:t>
            </a:r>
            <a:r>
              <a:rPr lang="en-IN" sz="2800" b="1" dirty="0">
                <a:latin typeface="Times New Roman" panose="02020603050405020304" pitchFamily="18" charset="0"/>
                <a:cs typeface="Times New Roman" panose="02020603050405020304" pitchFamily="18" charset="0"/>
              </a:rPr>
              <a:t> CONTENT </a:t>
            </a:r>
          </a:p>
        </p:txBody>
      </p:sp>
      <p:sp>
        <p:nvSpPr>
          <p:cNvPr id="5" name="TextBox 4">
            <a:extLst>
              <a:ext uri="{FF2B5EF4-FFF2-40B4-BE49-F238E27FC236}">
                <a16:creationId xmlns:a16="http://schemas.microsoft.com/office/drawing/2014/main" id="{D2DD0391-0871-41A2-A6CE-558CA8123F84}"/>
              </a:ext>
            </a:extLst>
          </p:cNvPr>
          <p:cNvSpPr txBox="1"/>
          <p:nvPr/>
        </p:nvSpPr>
        <p:spPr>
          <a:xfrm>
            <a:off x="1247215" y="1490881"/>
            <a:ext cx="6098240" cy="3785652"/>
          </a:xfrm>
          <a:prstGeom prst="rect">
            <a:avLst/>
          </a:prstGeom>
          <a:noFill/>
        </p:spPr>
        <p:txBody>
          <a:bodyPr wrap="square">
            <a:spAutoFit/>
          </a:bodyPr>
          <a:lstStyle/>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ABSTRACT </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PROBLEM STATEMENT </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OBJECTIVES</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SCOPE OF THE PROJECT</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EXISTING SYSTEM</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PROPOSED SYSTEM</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ARCHITECTURE</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CONCLUSTION </a:t>
            </a:r>
          </a:p>
        </p:txBody>
      </p:sp>
      <p:pic>
        <p:nvPicPr>
          <p:cNvPr id="9" name="Picture 8">
            <a:extLst>
              <a:ext uri="{FF2B5EF4-FFF2-40B4-BE49-F238E27FC236}">
                <a16:creationId xmlns:a16="http://schemas.microsoft.com/office/drawing/2014/main" id="{536F2B30-6295-456B-9DA6-08A8E1E35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899" y="682075"/>
            <a:ext cx="6779559" cy="5033931"/>
          </a:xfrm>
          <a:prstGeom prst="rect">
            <a:avLst/>
          </a:prstGeom>
        </p:spPr>
      </p:pic>
    </p:spTree>
    <p:extLst>
      <p:ext uri="{BB962C8B-B14F-4D97-AF65-F5344CB8AC3E}">
        <p14:creationId xmlns:p14="http://schemas.microsoft.com/office/powerpoint/2010/main" val="22814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B06E1-A6C5-4DEC-9F61-B0ECE8655B17}"/>
              </a:ext>
            </a:extLst>
          </p:cNvPr>
          <p:cNvSpPr txBox="1"/>
          <p:nvPr/>
        </p:nvSpPr>
        <p:spPr>
          <a:xfrm>
            <a:off x="522907" y="940475"/>
            <a:ext cx="6098240" cy="461665"/>
          </a:xfrm>
          <a:prstGeom prst="rect">
            <a:avLst/>
          </a:prstGeom>
          <a:noFill/>
        </p:spPr>
        <p:txBody>
          <a:bodyPr wrap="square">
            <a:spAutoFit/>
          </a:bodyPr>
          <a:lstStyle/>
          <a:p>
            <a:pPr algn="just"/>
            <a:r>
              <a:rPr lang="en-IN" sz="2400" b="1" dirty="0">
                <a:effectLst/>
                <a:latin typeface="Times New Roman" panose="02020603050405020304" pitchFamily="18" charset="0"/>
                <a:ea typeface="Cambria" panose="02040503050406030204" pitchFamily="18" charset="0"/>
              </a:rPr>
              <a:t>ABSTRACT</a:t>
            </a:r>
            <a:r>
              <a:rPr lang="en-IN" sz="1800" b="1" dirty="0">
                <a:effectLst/>
                <a:latin typeface="Times New Roman" panose="02020603050405020304" pitchFamily="18" charset="0"/>
                <a:ea typeface="Cambria" panose="02040503050406030204" pitchFamily="18" charset="0"/>
              </a:rPr>
              <a:t>:</a:t>
            </a:r>
            <a:r>
              <a:rPr lang="en-IN" sz="1800" dirty="0">
                <a:effectLst/>
                <a:latin typeface="Times New Roman" panose="02020603050405020304" pitchFamily="18" charset="0"/>
                <a:ea typeface="Times New Roman" panose="02020603050405020304" pitchFamily="18" charset="0"/>
              </a:rPr>
              <a:t> </a:t>
            </a:r>
          </a:p>
        </p:txBody>
      </p:sp>
      <p:sp>
        <p:nvSpPr>
          <p:cNvPr id="9" name="TextBox 8">
            <a:extLst>
              <a:ext uri="{FF2B5EF4-FFF2-40B4-BE49-F238E27FC236}">
                <a16:creationId xmlns:a16="http://schemas.microsoft.com/office/drawing/2014/main" id="{6593973C-5525-4B48-9159-4DBE37C991AD}"/>
              </a:ext>
            </a:extLst>
          </p:cNvPr>
          <p:cNvSpPr txBox="1"/>
          <p:nvPr/>
        </p:nvSpPr>
        <p:spPr>
          <a:xfrm>
            <a:off x="623510" y="1217474"/>
            <a:ext cx="5624232" cy="369332"/>
          </a:xfrm>
          <a:prstGeom prst="rect">
            <a:avLst/>
          </a:prstGeom>
          <a:noFill/>
        </p:spPr>
        <p:txBody>
          <a:bodyPr wrap="square">
            <a:spAutoFit/>
          </a:bodyPr>
          <a:lstStyle/>
          <a:p>
            <a:pPr algn="just"/>
            <a:endParaRPr lang="en-IN" dirty="0"/>
          </a:p>
        </p:txBody>
      </p:sp>
      <p:sp>
        <p:nvSpPr>
          <p:cNvPr id="15" name="TextBox 14">
            <a:extLst>
              <a:ext uri="{FF2B5EF4-FFF2-40B4-BE49-F238E27FC236}">
                <a16:creationId xmlns:a16="http://schemas.microsoft.com/office/drawing/2014/main" id="{14B14567-40D1-4BA0-AC48-15EEC2737521}"/>
              </a:ext>
            </a:extLst>
          </p:cNvPr>
          <p:cNvSpPr txBox="1"/>
          <p:nvPr/>
        </p:nvSpPr>
        <p:spPr>
          <a:xfrm>
            <a:off x="522907" y="1586806"/>
            <a:ext cx="6944693" cy="4989186"/>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Facial skin diseases pose significant challenges to individuals' health and well-being, impacting their quality of life and requiring effective management strategies. This research introduces a deep learning approach using ResNet50 V2 for the classification of facial skin diseases. Our method leverages a comprehensive dataset and incorporates advanced image processing techniques to improve the accuracy and reliability of disease detection. The study evaluates the performance of ResNet50 V2 in comparison with traditional classification methods. The results indicate that ResNet50 V2 offers superior performance in terms of accuracy, robustness, and efficiency. This approach provides a valuable tool for the early detection and management of facial skin diseases, supporting better patient care and health outcomes.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facial skin diseases, ResNet50 V2, deep learning, disease classification, image processing, machine learning, disease detection, accuracy, health management, patient 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14605" algn="just"/>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 name="Arrow: Down 17">
            <a:extLst>
              <a:ext uri="{FF2B5EF4-FFF2-40B4-BE49-F238E27FC236}">
                <a16:creationId xmlns:a16="http://schemas.microsoft.com/office/drawing/2014/main" id="{47838CFF-A368-4C42-82DA-73A3F2A77B0A}"/>
              </a:ext>
            </a:extLst>
          </p:cNvPr>
          <p:cNvSpPr/>
          <p:nvPr/>
        </p:nvSpPr>
        <p:spPr>
          <a:xfrm>
            <a:off x="9139124" y="3311237"/>
            <a:ext cx="833718" cy="820271"/>
          </a:xfrm>
          <a:prstGeom prst="down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Baby Face Beauty Laser Treatment ...">
            <a:extLst>
              <a:ext uri="{FF2B5EF4-FFF2-40B4-BE49-F238E27FC236}">
                <a16:creationId xmlns:a16="http://schemas.microsoft.com/office/drawing/2014/main" id="{B24C8E19-0B83-462C-84A5-F373B5D38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558" y="4128247"/>
            <a:ext cx="3504306"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kin Disorders: Pictures, Causes ...">
            <a:extLst>
              <a:ext uri="{FF2B5EF4-FFF2-40B4-BE49-F238E27FC236}">
                <a16:creationId xmlns:a16="http://schemas.microsoft.com/office/drawing/2014/main" id="{12F68D39-6614-4127-B2EE-97E5DC0CE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558" y="1714298"/>
            <a:ext cx="34768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9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03ED9-4488-4969-9341-DA607563FEBA}"/>
              </a:ext>
            </a:extLst>
          </p:cNvPr>
          <p:cNvSpPr txBox="1"/>
          <p:nvPr/>
        </p:nvSpPr>
        <p:spPr>
          <a:xfrm>
            <a:off x="722779" y="759419"/>
            <a:ext cx="6098240" cy="579967"/>
          </a:xfrm>
          <a:prstGeom prst="rect">
            <a:avLst/>
          </a:prstGeom>
          <a:noFill/>
        </p:spPr>
        <p:txBody>
          <a:bodyPr wrap="square">
            <a:spAutoFit/>
          </a:bodyPr>
          <a:lstStyle/>
          <a:p>
            <a:pPr marR="14605" algn="just">
              <a:lnSpc>
                <a:spcPct val="150000"/>
              </a:lnSpc>
            </a:pPr>
            <a:r>
              <a:rPr lang="en-IN" sz="2400" b="1" dirty="0">
                <a:effectLst/>
                <a:latin typeface="Times New Roman" panose="02020603050405020304" pitchFamily="18" charset="0"/>
                <a:ea typeface="Cambria" panose="02040503050406030204" pitchFamily="18" charset="0"/>
                <a:cs typeface="Times New Roman" panose="02020603050405020304" pitchFamily="18" charset="0"/>
              </a:rPr>
              <a:t>INTRODUCTION</a:t>
            </a: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F9BF98-CE66-411C-9F38-A7F46F5253EC}"/>
              </a:ext>
            </a:extLst>
          </p:cNvPr>
          <p:cNvSpPr txBox="1"/>
          <p:nvPr/>
        </p:nvSpPr>
        <p:spPr>
          <a:xfrm>
            <a:off x="722779" y="1443841"/>
            <a:ext cx="6098240" cy="5324535"/>
          </a:xfrm>
          <a:prstGeom prst="rect">
            <a:avLst/>
          </a:prstGeom>
          <a:noFill/>
        </p:spPr>
        <p:txBody>
          <a:bodyPr wrap="square">
            <a:spAutoFit/>
          </a:bodyPr>
          <a:lstStyle/>
          <a:p>
            <a:pPr algn="just"/>
            <a:r>
              <a:rPr lang="en-US" sz="2000" dirty="0"/>
              <a:t>Facial skin diseases are common health concerns that differ in severity and appearance. These include:</a:t>
            </a:r>
          </a:p>
          <a:p>
            <a:pPr marL="285750" indent="-285750" algn="just">
              <a:buFont typeface="Wingdings" panose="05000000000000000000" pitchFamily="2" charset="2"/>
              <a:buChar char="§"/>
            </a:pPr>
            <a:r>
              <a:rPr lang="en-US" sz="2000" dirty="0"/>
              <a:t>Acne: An inflammatory condition causing pimples and cysts.</a:t>
            </a:r>
          </a:p>
          <a:p>
            <a:pPr marL="285750" indent="-285750" algn="just">
              <a:buFont typeface="Wingdings" panose="05000000000000000000" pitchFamily="2" charset="2"/>
              <a:buChar char="§"/>
            </a:pPr>
            <a:r>
              <a:rPr lang="en-US" sz="2000" dirty="0" err="1"/>
              <a:t>Aksim</a:t>
            </a:r>
            <a:r>
              <a:rPr lang="en-US" sz="2000" dirty="0"/>
              <a:t> (Actinic Keratosis): Precancerous lesions caused by sun exposure.</a:t>
            </a:r>
          </a:p>
          <a:p>
            <a:pPr marL="285750" indent="-285750" algn="just">
              <a:buFont typeface="Wingdings" panose="05000000000000000000" pitchFamily="2" charset="2"/>
              <a:buChar char="§"/>
            </a:pPr>
            <a:r>
              <a:rPr lang="en-US" sz="2000" dirty="0"/>
              <a:t>Herpes: A viral infection leading to painful blisters.</a:t>
            </a:r>
          </a:p>
          <a:p>
            <a:pPr marL="285750" indent="-285750" algn="just">
              <a:buFont typeface="Wingdings" panose="05000000000000000000" pitchFamily="2" charset="2"/>
              <a:buChar char="§"/>
            </a:pPr>
            <a:r>
              <a:rPr lang="en-US" sz="2000" dirty="0" err="1"/>
              <a:t>Panu</a:t>
            </a:r>
            <a:r>
              <a:rPr lang="en-US" sz="2000" dirty="0"/>
              <a:t> (Tinea Versicolor): A fungal infection resulting in discolored skin patches.</a:t>
            </a:r>
          </a:p>
          <a:p>
            <a:pPr marL="285750" indent="-285750" algn="just">
              <a:buFont typeface="Wingdings" panose="05000000000000000000" pitchFamily="2" charset="2"/>
              <a:buChar char="§"/>
            </a:pPr>
            <a:r>
              <a:rPr lang="en-US" sz="2000" dirty="0"/>
              <a:t>Rosacea: Redness and visible blood vessels on the face.</a:t>
            </a:r>
          </a:p>
          <a:p>
            <a:pPr marL="285750" indent="-285750" algn="just">
              <a:buFont typeface="Wingdings" panose="05000000000000000000" pitchFamily="2" charset="2"/>
              <a:buChar char="§"/>
            </a:pPr>
            <a:r>
              <a:rPr lang="en-US" sz="2000" dirty="0"/>
              <a:t>Accurately distinguishing these conditions is often challenging. This research leverages the RESNET 50 V2 model to enhance the precision of facial skin disease classification, enabling early detection and improving patient care.</a:t>
            </a:r>
          </a:p>
          <a:p>
            <a:pPr marL="285750" indent="-285750" algn="just">
              <a:buFont typeface="Wingdings" panose="05000000000000000000" pitchFamily="2" charset="2"/>
              <a:buChar char="§"/>
            </a:pPr>
            <a:endParaRPr lang="en-IN" sz="2000" dirty="0"/>
          </a:p>
        </p:txBody>
      </p:sp>
      <p:pic>
        <p:nvPicPr>
          <p:cNvPr id="3" name="Picture 2">
            <a:extLst>
              <a:ext uri="{FF2B5EF4-FFF2-40B4-BE49-F238E27FC236}">
                <a16:creationId xmlns:a16="http://schemas.microsoft.com/office/drawing/2014/main" id="{1A03F0EF-6129-4239-BF52-56B397820659}"/>
              </a:ext>
            </a:extLst>
          </p:cNvPr>
          <p:cNvPicPr>
            <a:picLocks noChangeAspect="1"/>
          </p:cNvPicPr>
          <p:nvPr/>
        </p:nvPicPr>
        <p:blipFill>
          <a:blip r:embed="rId2"/>
          <a:stretch>
            <a:fillRect/>
          </a:stretch>
        </p:blipFill>
        <p:spPr>
          <a:xfrm>
            <a:off x="7167568" y="362602"/>
            <a:ext cx="2008661" cy="2162478"/>
          </a:xfrm>
          <a:prstGeom prst="rect">
            <a:avLst/>
          </a:prstGeom>
        </p:spPr>
      </p:pic>
      <p:pic>
        <p:nvPicPr>
          <p:cNvPr id="6" name="Picture 5">
            <a:extLst>
              <a:ext uri="{FF2B5EF4-FFF2-40B4-BE49-F238E27FC236}">
                <a16:creationId xmlns:a16="http://schemas.microsoft.com/office/drawing/2014/main" id="{F7343E88-09E8-47BE-95DA-A21F213EEC45}"/>
              </a:ext>
            </a:extLst>
          </p:cNvPr>
          <p:cNvPicPr>
            <a:picLocks noChangeAspect="1"/>
          </p:cNvPicPr>
          <p:nvPr/>
        </p:nvPicPr>
        <p:blipFill>
          <a:blip r:embed="rId3"/>
          <a:stretch>
            <a:fillRect/>
          </a:stretch>
        </p:blipFill>
        <p:spPr>
          <a:xfrm>
            <a:off x="9176229" y="346298"/>
            <a:ext cx="2149928" cy="2076740"/>
          </a:xfrm>
          <a:prstGeom prst="rect">
            <a:avLst/>
          </a:prstGeom>
        </p:spPr>
      </p:pic>
      <p:pic>
        <p:nvPicPr>
          <p:cNvPr id="10" name="Picture 9">
            <a:extLst>
              <a:ext uri="{FF2B5EF4-FFF2-40B4-BE49-F238E27FC236}">
                <a16:creationId xmlns:a16="http://schemas.microsoft.com/office/drawing/2014/main" id="{94A88AE3-D681-4C01-A806-1DFC0BBA4A6C}"/>
              </a:ext>
            </a:extLst>
          </p:cNvPr>
          <p:cNvPicPr>
            <a:picLocks noChangeAspect="1"/>
          </p:cNvPicPr>
          <p:nvPr/>
        </p:nvPicPr>
        <p:blipFill>
          <a:blip r:embed="rId4"/>
          <a:stretch>
            <a:fillRect/>
          </a:stretch>
        </p:blipFill>
        <p:spPr>
          <a:xfrm>
            <a:off x="7083472" y="2423038"/>
            <a:ext cx="2133898" cy="2191056"/>
          </a:xfrm>
          <a:prstGeom prst="rect">
            <a:avLst/>
          </a:prstGeom>
        </p:spPr>
      </p:pic>
      <p:pic>
        <p:nvPicPr>
          <p:cNvPr id="12" name="Picture 11">
            <a:extLst>
              <a:ext uri="{FF2B5EF4-FFF2-40B4-BE49-F238E27FC236}">
                <a16:creationId xmlns:a16="http://schemas.microsoft.com/office/drawing/2014/main" id="{C38E3E89-0E3E-483A-A31F-16ACC84DCAFD}"/>
              </a:ext>
            </a:extLst>
          </p:cNvPr>
          <p:cNvPicPr>
            <a:picLocks noChangeAspect="1"/>
          </p:cNvPicPr>
          <p:nvPr/>
        </p:nvPicPr>
        <p:blipFill>
          <a:blip r:embed="rId5"/>
          <a:stretch>
            <a:fillRect/>
          </a:stretch>
        </p:blipFill>
        <p:spPr>
          <a:xfrm>
            <a:off x="9249417" y="2423038"/>
            <a:ext cx="2076740" cy="2191056"/>
          </a:xfrm>
          <a:prstGeom prst="rect">
            <a:avLst/>
          </a:prstGeom>
        </p:spPr>
      </p:pic>
      <p:pic>
        <p:nvPicPr>
          <p:cNvPr id="14" name="Picture 13">
            <a:extLst>
              <a:ext uri="{FF2B5EF4-FFF2-40B4-BE49-F238E27FC236}">
                <a16:creationId xmlns:a16="http://schemas.microsoft.com/office/drawing/2014/main" id="{3069E115-AF80-4973-90E7-911147471ADC}"/>
              </a:ext>
            </a:extLst>
          </p:cNvPr>
          <p:cNvPicPr>
            <a:picLocks noChangeAspect="1"/>
          </p:cNvPicPr>
          <p:nvPr/>
        </p:nvPicPr>
        <p:blipFill>
          <a:blip r:embed="rId6"/>
          <a:stretch>
            <a:fillRect/>
          </a:stretch>
        </p:blipFill>
        <p:spPr>
          <a:xfrm>
            <a:off x="8431968" y="4642672"/>
            <a:ext cx="1855819" cy="1968031"/>
          </a:xfrm>
          <a:prstGeom prst="rect">
            <a:avLst/>
          </a:prstGeom>
        </p:spPr>
      </p:pic>
    </p:spTree>
    <p:extLst>
      <p:ext uri="{BB962C8B-B14F-4D97-AF65-F5344CB8AC3E}">
        <p14:creationId xmlns:p14="http://schemas.microsoft.com/office/powerpoint/2010/main" val="25475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7143B-FBD5-46CB-BDC7-0A41A1DB75E9}"/>
              </a:ext>
            </a:extLst>
          </p:cNvPr>
          <p:cNvSpPr txBox="1"/>
          <p:nvPr/>
        </p:nvSpPr>
        <p:spPr>
          <a:xfrm>
            <a:off x="790015" y="592695"/>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PROBLEM STATEMENT: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AA8BC11-0D6C-43AC-B2F0-CC2018DD3B72}"/>
              </a:ext>
            </a:extLst>
          </p:cNvPr>
          <p:cNvSpPr txBox="1"/>
          <p:nvPr/>
        </p:nvSpPr>
        <p:spPr>
          <a:xfrm>
            <a:off x="790015" y="1380999"/>
            <a:ext cx="6797739" cy="5115311"/>
          </a:xfrm>
          <a:prstGeom prst="rect">
            <a:avLst/>
          </a:prstGeom>
          <a:noFill/>
        </p:spPr>
        <p:txBody>
          <a:bodyPr wrap="square">
            <a:spAutoFit/>
          </a:bodyPr>
          <a:lstStyle/>
          <a:p>
            <a:pPr marL="285750" marR="14605" indent="-28575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Facial skin diseases, such as acne, </a:t>
            </a:r>
            <a:r>
              <a:rPr lang="en-US" sz="2000" dirty="0" err="1">
                <a:latin typeface="Times New Roman" panose="02020603050405020304" pitchFamily="18" charset="0"/>
                <a:cs typeface="Times New Roman" panose="02020603050405020304" pitchFamily="18" charset="0"/>
              </a:rPr>
              <a:t>Aksim</a:t>
            </a:r>
            <a:r>
              <a:rPr lang="en-US" sz="2000" dirty="0">
                <a:latin typeface="Times New Roman" panose="02020603050405020304" pitchFamily="18" charset="0"/>
                <a:cs typeface="Times New Roman" panose="02020603050405020304" pitchFamily="18" charset="0"/>
              </a:rPr>
              <a:t> (Actinic Keratosis), herpes, </a:t>
            </a:r>
            <a:r>
              <a:rPr lang="en-US" sz="2000" dirty="0" err="1">
                <a:latin typeface="Times New Roman" panose="02020603050405020304" pitchFamily="18" charset="0"/>
                <a:cs typeface="Times New Roman" panose="02020603050405020304" pitchFamily="18" charset="0"/>
              </a:rPr>
              <a:t>panu</a:t>
            </a:r>
            <a:r>
              <a:rPr lang="en-US" sz="2000" dirty="0">
                <a:latin typeface="Times New Roman" panose="02020603050405020304" pitchFamily="18" charset="0"/>
                <a:cs typeface="Times New Roman" panose="02020603050405020304" pitchFamily="18" charset="0"/>
              </a:rPr>
              <a:t> (Tinea Versicolor), and rosacea, require early and accurate diagnosis for effective treatment. </a:t>
            </a:r>
          </a:p>
          <a:p>
            <a:pPr marL="285750" marR="14605" indent="-28575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Traditional diagnostic methods rely on manual examinations, which can be time-consuming, costly, and variable depending on the practitioner’s experience. </a:t>
            </a:r>
          </a:p>
          <a:p>
            <a:pPr marL="285750" marR="14605" indent="-28575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Misdiagnosis or delayed diagnosis leads to ineffective treatments and prolonged suffering. </a:t>
            </a:r>
          </a:p>
          <a:p>
            <a:pPr marL="285750" marR="14605" indent="-28575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Therefore, there is a pressing need for an efficient, automated system to assist dermatologists in diagnosing facial skin diseases using medical images.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FA4B3D5-80E8-469D-AD0F-F745CBAA4540}"/>
              </a:ext>
            </a:extLst>
          </p:cNvPr>
          <p:cNvPicPr>
            <a:picLocks noChangeAspect="1"/>
          </p:cNvPicPr>
          <p:nvPr/>
        </p:nvPicPr>
        <p:blipFill rotWithShape="1">
          <a:blip r:embed="rId2">
            <a:extLst>
              <a:ext uri="{28A0092B-C50C-407E-A947-70E740481C1C}">
                <a14:useLocalDpi xmlns:a14="http://schemas.microsoft.com/office/drawing/2010/main" val="0"/>
              </a:ext>
            </a:extLst>
          </a:blip>
          <a:srcRect l="10409" t="9980" r="3316" b="13977"/>
          <a:stretch/>
        </p:blipFill>
        <p:spPr>
          <a:xfrm>
            <a:off x="7587754" y="1050449"/>
            <a:ext cx="4272552" cy="5403861"/>
          </a:xfrm>
          <a:prstGeom prst="rect">
            <a:avLst/>
          </a:prstGeom>
          <a:ln>
            <a:noFill/>
          </a:ln>
          <a:effectLst>
            <a:softEdge rad="112500"/>
          </a:effectLst>
        </p:spPr>
      </p:pic>
    </p:spTree>
    <p:extLst>
      <p:ext uri="{BB962C8B-B14F-4D97-AF65-F5344CB8AC3E}">
        <p14:creationId xmlns:p14="http://schemas.microsoft.com/office/powerpoint/2010/main" val="87767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9F1C1-7752-4A87-A2C8-022D1366660C}"/>
              </a:ext>
            </a:extLst>
          </p:cNvPr>
          <p:cNvSpPr txBox="1"/>
          <p:nvPr/>
        </p:nvSpPr>
        <p:spPr>
          <a:xfrm>
            <a:off x="722780" y="510710"/>
            <a:ext cx="6098240" cy="457754"/>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OBJECTIVES:</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CBDB90-ACF2-4861-AA95-69CAB441037F}"/>
              </a:ext>
            </a:extLst>
          </p:cNvPr>
          <p:cNvSpPr txBox="1"/>
          <p:nvPr/>
        </p:nvSpPr>
        <p:spPr>
          <a:xfrm>
            <a:off x="845484" y="1184859"/>
            <a:ext cx="5250516" cy="4191981"/>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classify facial skin diseases using deep learning algorithms, focusing on acne, AKSIM, herpes,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panu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rosacea.</a:t>
            </a:r>
          </a:p>
          <a:p>
            <a:pPr marL="34290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assess the severity of skin conditions and recommend appropriate treatment measures.</a:t>
            </a:r>
          </a:p>
          <a:p>
            <a:pPr marL="34290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develop a model capable of analyzing disease patterns and characteristics, providing valuable insights for early detection and management.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F4B3D0-FCD1-45EB-880E-6D626DB0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105" y="968464"/>
            <a:ext cx="4676215" cy="4767318"/>
          </a:xfrm>
          <a:prstGeom prst="rect">
            <a:avLst/>
          </a:prstGeom>
          <a:ln>
            <a:noFill/>
          </a:ln>
          <a:effectLst>
            <a:softEdge rad="112500"/>
          </a:effectLst>
        </p:spPr>
      </p:pic>
    </p:spTree>
    <p:extLst>
      <p:ext uri="{BB962C8B-B14F-4D97-AF65-F5344CB8AC3E}">
        <p14:creationId xmlns:p14="http://schemas.microsoft.com/office/powerpoint/2010/main" val="34821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C7D87-E387-464D-9DAC-FD7F33FBD5D1}"/>
              </a:ext>
            </a:extLst>
          </p:cNvPr>
          <p:cNvSpPr txBox="1"/>
          <p:nvPr/>
        </p:nvSpPr>
        <p:spPr>
          <a:xfrm>
            <a:off x="682439" y="403135"/>
            <a:ext cx="6098240" cy="457754"/>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SCOPE OF THE PROJECT:</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C48358-AC56-4358-A05E-906ADCC74481}"/>
              </a:ext>
            </a:extLst>
          </p:cNvPr>
          <p:cNvSpPr txBox="1"/>
          <p:nvPr/>
        </p:nvSpPr>
        <p:spPr>
          <a:xfrm>
            <a:off x="682439" y="1246164"/>
            <a:ext cx="5413561" cy="338554"/>
          </a:xfrm>
          <a:prstGeom prst="rect">
            <a:avLst/>
          </a:prstGeom>
          <a:noFill/>
        </p:spPr>
        <p:txBody>
          <a:bodyPr wrap="square">
            <a:spAutoFit/>
          </a:bodyPr>
          <a:lstStyle/>
          <a:p>
            <a:pPr indent="228600" algn="just"/>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88263C-D35D-4CEB-9A22-3BB241DB3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982" y="1232309"/>
            <a:ext cx="4730512" cy="4524315"/>
          </a:xfrm>
          <a:prstGeom prst="rect">
            <a:avLst/>
          </a:prstGeom>
          <a:ln>
            <a:noFill/>
          </a:ln>
          <a:effectLst>
            <a:softEdge rad="112500"/>
          </a:effectLst>
        </p:spPr>
      </p:pic>
      <p:sp>
        <p:nvSpPr>
          <p:cNvPr id="6" name="TextBox 5">
            <a:extLst>
              <a:ext uri="{FF2B5EF4-FFF2-40B4-BE49-F238E27FC236}">
                <a16:creationId xmlns:a16="http://schemas.microsoft.com/office/drawing/2014/main" id="{881027AA-85D0-4E01-96A7-CE43F399463F}"/>
              </a:ext>
            </a:extLst>
          </p:cNvPr>
          <p:cNvSpPr txBox="1"/>
          <p:nvPr/>
        </p:nvSpPr>
        <p:spPr>
          <a:xfrm>
            <a:off x="858982" y="1246164"/>
            <a:ext cx="6096000" cy="4340804"/>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involves the development and evaluation of a deep learning model for facial skin disease classification using ResNet50 V2. The scope includes: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Dataset Preparation: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Handling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dataset of facial skin images for training and testing.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Implementing and training the ResNet50 V2 model on the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Performance Evaluation: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Assessing model performance using various metrics, including accuracy, precision, recall, and F1 score.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Developing a system that integrates the trained model for practical use in disease classification and management.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36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27765-C24A-4E3A-9CFC-92F8CE0906EF}"/>
              </a:ext>
            </a:extLst>
          </p:cNvPr>
          <p:cNvSpPr txBox="1"/>
          <p:nvPr/>
        </p:nvSpPr>
        <p:spPr>
          <a:xfrm>
            <a:off x="749674" y="726088"/>
            <a:ext cx="6098240" cy="369332"/>
          </a:xfrm>
          <a:prstGeom prst="rect">
            <a:avLst/>
          </a:prstGeom>
          <a:noFill/>
        </p:spPr>
        <p:txBody>
          <a:bodyPr wrap="square">
            <a:spAutoFit/>
          </a:bodyPr>
          <a:lstStyle/>
          <a:p>
            <a:pPr algn="just"/>
            <a:r>
              <a:rPr lang="en-IN" b="1" dirty="0">
                <a:latin typeface="Times New Roman" panose="02020603050405020304" pitchFamily="18" charset="0"/>
                <a:ea typeface="Cambria" panose="02040503050406030204" pitchFamily="18" charset="0"/>
              </a:rPr>
              <a:t>EXISTING </a:t>
            </a:r>
            <a:r>
              <a:rPr lang="en-IN" sz="1800" b="1" dirty="0">
                <a:effectLst/>
                <a:latin typeface="Times New Roman" panose="02020603050405020304" pitchFamily="18" charset="0"/>
                <a:ea typeface="Cambria" panose="02040503050406030204" pitchFamily="18" charset="0"/>
              </a:rPr>
              <a:t> SYSTEM:</a:t>
            </a:r>
            <a:r>
              <a:rPr lang="en-IN" sz="1800"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BF7023D3-7094-46E4-AE83-40963B73EB66}"/>
              </a:ext>
            </a:extLst>
          </p:cNvPr>
          <p:cNvSpPr txBox="1"/>
          <p:nvPr/>
        </p:nvSpPr>
        <p:spPr>
          <a:xfrm>
            <a:off x="749674" y="1284763"/>
            <a:ext cx="6745635" cy="543033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
            </a:pPr>
            <a:r>
              <a:rPr lang="en-US" dirty="0"/>
              <a:t>EXISTING SYSTEM (Base Paper Analysis) The existing system uses a deep learning-based approach combining </a:t>
            </a:r>
            <a:r>
              <a:rPr lang="en-US" dirty="0" err="1"/>
              <a:t>MobileNet</a:t>
            </a:r>
            <a:r>
              <a:rPr lang="en-US" dirty="0"/>
              <a:t> V2 and LSTM for skin disease classification. </a:t>
            </a:r>
          </a:p>
          <a:p>
            <a:pPr marL="285750" indent="-285750" algn="just">
              <a:lnSpc>
                <a:spcPct val="107000"/>
              </a:lnSpc>
              <a:spcAft>
                <a:spcPts val="800"/>
              </a:spcAft>
              <a:buFont typeface="Wingdings" panose="05000000000000000000" pitchFamily="2" charset="2"/>
              <a:buChar char="§"/>
            </a:pPr>
            <a:r>
              <a:rPr lang="en-US" dirty="0" err="1"/>
              <a:t>MobileNet</a:t>
            </a:r>
            <a:r>
              <a:rPr lang="en-US" dirty="0"/>
              <a:t> V2 is lightweight, allowing it to run efficiently on mobile devices, while LSTM helps maintain stateful information for better predictions. </a:t>
            </a:r>
          </a:p>
          <a:p>
            <a:pPr marL="285750" indent="-285750" algn="just">
              <a:lnSpc>
                <a:spcPct val="107000"/>
              </a:lnSpc>
              <a:spcAft>
                <a:spcPts val="800"/>
              </a:spcAft>
              <a:buFont typeface="Wingdings" panose="05000000000000000000" pitchFamily="2" charset="2"/>
              <a:buChar char="§"/>
            </a:pPr>
            <a:r>
              <a:rPr lang="en-US" dirty="0"/>
              <a:t>The system uses a grey-level co-occurrence matrix (GLCM) to analyze disease progression.</a:t>
            </a:r>
          </a:p>
          <a:p>
            <a:pPr marL="285750" indent="-285750" algn="just">
              <a:lnSpc>
                <a:spcPct val="107000"/>
              </a:lnSpc>
              <a:spcAft>
                <a:spcPts val="800"/>
              </a:spcAft>
              <a:buFont typeface="Wingdings" panose="05000000000000000000" pitchFamily="2" charset="2"/>
              <a:buChar char="§"/>
            </a:pPr>
            <a:r>
              <a:rPr lang="en-US" dirty="0"/>
              <a:t> Tested on the HAM10000 dataset, this model achieved over 85% accuracy and outperformed models like FTNN, CNN, and VGG. </a:t>
            </a:r>
          </a:p>
          <a:p>
            <a:pPr marL="285750" indent="-285750" algn="just">
              <a:lnSpc>
                <a:spcPct val="107000"/>
              </a:lnSpc>
              <a:spcAft>
                <a:spcPts val="800"/>
              </a:spcAft>
              <a:buFont typeface="Wingdings" panose="05000000000000000000" pitchFamily="2" charset="2"/>
              <a:buChar char="§"/>
            </a:pPr>
            <a:r>
              <a:rPr lang="en-US" dirty="0"/>
              <a:t>It is computationally efficient, achieving results 2x faster than the conventional </a:t>
            </a:r>
            <a:r>
              <a:rPr lang="en-US" dirty="0" err="1"/>
              <a:t>MobileNet</a:t>
            </a:r>
            <a:r>
              <a:rPr lang="en-US" dirty="0"/>
              <a:t>. </a:t>
            </a:r>
          </a:p>
          <a:p>
            <a:pPr marL="285750" indent="-285750" algn="just">
              <a:lnSpc>
                <a:spcPct val="107000"/>
              </a:lnSpc>
              <a:spcAft>
                <a:spcPts val="800"/>
              </a:spcAft>
              <a:buFont typeface="Wingdings" panose="05000000000000000000" pitchFamily="2" charset="2"/>
              <a:buChar char="§"/>
            </a:pPr>
            <a:r>
              <a:rPr lang="en-US" dirty="0"/>
              <a:t>Additionally, a mobile app allows users to diagnose skin diseases instantly by uploading images, assisting both patients and doctors in early detection.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p:txBody>
      </p:sp>
      <p:pic>
        <p:nvPicPr>
          <p:cNvPr id="4098" name="Picture 2" descr="Permanent &amp; Temporary Skin Disorders ...">
            <a:extLst>
              <a:ext uri="{FF2B5EF4-FFF2-40B4-BE49-F238E27FC236}">
                <a16:creationId xmlns:a16="http://schemas.microsoft.com/office/drawing/2014/main" id="{D340AB08-B274-4D99-8E8C-729A7A7686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4" t="-1670" r="39150" b="1670"/>
          <a:stretch/>
        </p:blipFill>
        <p:spPr bwMode="auto">
          <a:xfrm>
            <a:off x="7833014" y="1355363"/>
            <a:ext cx="3971059" cy="450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5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27765-C24A-4E3A-9CFC-92F8CE0906EF}"/>
              </a:ext>
            </a:extLst>
          </p:cNvPr>
          <p:cNvSpPr txBox="1"/>
          <p:nvPr/>
        </p:nvSpPr>
        <p:spPr>
          <a:xfrm>
            <a:off x="749674" y="726088"/>
            <a:ext cx="6098240" cy="369332"/>
          </a:xfrm>
          <a:prstGeom prst="rect">
            <a:avLst/>
          </a:prstGeom>
          <a:noFill/>
        </p:spPr>
        <p:txBody>
          <a:bodyPr wrap="square">
            <a:spAutoFit/>
          </a:bodyPr>
          <a:lstStyle/>
          <a:p>
            <a:pPr algn="just"/>
            <a:r>
              <a:rPr lang="en-IN" sz="1800" b="1" dirty="0">
                <a:effectLst/>
                <a:latin typeface="Times New Roman" panose="02020603050405020304" pitchFamily="18" charset="0"/>
                <a:ea typeface="Cambria" panose="02040503050406030204" pitchFamily="18" charset="0"/>
              </a:rPr>
              <a:t>PROPOSED SYSTEM:</a:t>
            </a:r>
            <a:r>
              <a:rPr lang="en-IN" sz="1800"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BF7023D3-7094-46E4-AE83-40963B73EB66}"/>
              </a:ext>
            </a:extLst>
          </p:cNvPr>
          <p:cNvSpPr txBox="1"/>
          <p:nvPr/>
        </p:nvSpPr>
        <p:spPr>
          <a:xfrm>
            <a:off x="749674" y="1284763"/>
            <a:ext cx="4700866" cy="5327741"/>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for facial skin disease classification uses the ResNet50 V2 architecture. The process involves: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Gathering and organizing a diverse dataset of facial skin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Applying techniques such as normalization and augmentation to prepare the images for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Using ResNet50 V2 to train on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dataset, incorporating techniques to optimize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Evaluating the model using metrics such as confusion matrix and ROC curve to ensure high accuracy and reliability.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77A7E02E-1EB0-4F0B-B06E-BE33034B33FA}"/>
              </a:ext>
            </a:extLst>
          </p:cNvPr>
          <p:cNvPicPr>
            <a:picLocks noChangeAspect="1"/>
          </p:cNvPicPr>
          <p:nvPr/>
        </p:nvPicPr>
        <p:blipFill>
          <a:blip r:embed="rId2"/>
          <a:stretch>
            <a:fillRect/>
          </a:stretch>
        </p:blipFill>
        <p:spPr>
          <a:xfrm>
            <a:off x="5346328" y="878488"/>
            <a:ext cx="1276146" cy="2066930"/>
          </a:xfrm>
          <a:prstGeom prst="rect">
            <a:avLst/>
          </a:prstGeom>
        </p:spPr>
      </p:pic>
      <p:pic>
        <p:nvPicPr>
          <p:cNvPr id="11" name="Picture 10">
            <a:extLst>
              <a:ext uri="{FF2B5EF4-FFF2-40B4-BE49-F238E27FC236}">
                <a16:creationId xmlns:a16="http://schemas.microsoft.com/office/drawing/2014/main" id="{E959F30A-8165-4F9C-BC99-A43379BF1761}"/>
              </a:ext>
            </a:extLst>
          </p:cNvPr>
          <p:cNvPicPr>
            <a:picLocks noChangeAspect="1"/>
          </p:cNvPicPr>
          <p:nvPr/>
        </p:nvPicPr>
        <p:blipFill>
          <a:blip r:embed="rId3"/>
          <a:stretch>
            <a:fillRect/>
          </a:stretch>
        </p:blipFill>
        <p:spPr>
          <a:xfrm>
            <a:off x="8037357" y="1014078"/>
            <a:ext cx="1381823" cy="1915863"/>
          </a:xfrm>
          <a:prstGeom prst="rect">
            <a:avLst/>
          </a:prstGeom>
        </p:spPr>
      </p:pic>
      <p:pic>
        <p:nvPicPr>
          <p:cNvPr id="12" name="Picture 11">
            <a:extLst>
              <a:ext uri="{FF2B5EF4-FFF2-40B4-BE49-F238E27FC236}">
                <a16:creationId xmlns:a16="http://schemas.microsoft.com/office/drawing/2014/main" id="{560D8075-5EF6-4EE1-BAA0-97AAB8E60A96}"/>
              </a:ext>
            </a:extLst>
          </p:cNvPr>
          <p:cNvPicPr>
            <a:picLocks noChangeAspect="1"/>
          </p:cNvPicPr>
          <p:nvPr/>
        </p:nvPicPr>
        <p:blipFill>
          <a:blip r:embed="rId4"/>
          <a:stretch>
            <a:fillRect/>
          </a:stretch>
        </p:blipFill>
        <p:spPr>
          <a:xfrm>
            <a:off x="10700594" y="970861"/>
            <a:ext cx="1381823" cy="2000669"/>
          </a:xfrm>
          <a:prstGeom prst="rect">
            <a:avLst/>
          </a:prstGeom>
        </p:spPr>
      </p:pic>
      <p:pic>
        <p:nvPicPr>
          <p:cNvPr id="14" name="Picture 13">
            <a:extLst>
              <a:ext uri="{FF2B5EF4-FFF2-40B4-BE49-F238E27FC236}">
                <a16:creationId xmlns:a16="http://schemas.microsoft.com/office/drawing/2014/main" id="{1494690F-6C4A-424C-AAC9-7C8A16317F0B}"/>
              </a:ext>
            </a:extLst>
          </p:cNvPr>
          <p:cNvPicPr>
            <a:picLocks noChangeAspect="1"/>
          </p:cNvPicPr>
          <p:nvPr/>
        </p:nvPicPr>
        <p:blipFill>
          <a:blip r:embed="rId5"/>
          <a:stretch>
            <a:fillRect/>
          </a:stretch>
        </p:blipFill>
        <p:spPr>
          <a:xfrm>
            <a:off x="6594545" y="970861"/>
            <a:ext cx="1442812" cy="1974557"/>
          </a:xfrm>
          <a:prstGeom prst="rect">
            <a:avLst/>
          </a:prstGeom>
        </p:spPr>
      </p:pic>
      <p:pic>
        <p:nvPicPr>
          <p:cNvPr id="15" name="Picture 14">
            <a:extLst>
              <a:ext uri="{FF2B5EF4-FFF2-40B4-BE49-F238E27FC236}">
                <a16:creationId xmlns:a16="http://schemas.microsoft.com/office/drawing/2014/main" id="{6C8607E4-2EDA-47AE-9F83-475C86C4098E}"/>
              </a:ext>
            </a:extLst>
          </p:cNvPr>
          <p:cNvPicPr>
            <a:picLocks noChangeAspect="1"/>
          </p:cNvPicPr>
          <p:nvPr/>
        </p:nvPicPr>
        <p:blipFill>
          <a:blip r:embed="rId6"/>
          <a:stretch>
            <a:fillRect/>
          </a:stretch>
        </p:blipFill>
        <p:spPr>
          <a:xfrm>
            <a:off x="9338481" y="1014078"/>
            <a:ext cx="1442812" cy="1957452"/>
          </a:xfrm>
          <a:prstGeom prst="rect">
            <a:avLst/>
          </a:prstGeom>
        </p:spPr>
      </p:pic>
      <p:sp>
        <p:nvSpPr>
          <p:cNvPr id="16" name="Arrow: Down 15">
            <a:extLst>
              <a:ext uri="{FF2B5EF4-FFF2-40B4-BE49-F238E27FC236}">
                <a16:creationId xmlns:a16="http://schemas.microsoft.com/office/drawing/2014/main" id="{6E759610-B9A8-4F0B-A711-67A76AE2B627}"/>
              </a:ext>
            </a:extLst>
          </p:cNvPr>
          <p:cNvSpPr/>
          <p:nvPr/>
        </p:nvSpPr>
        <p:spPr>
          <a:xfrm>
            <a:off x="8120393" y="3216157"/>
            <a:ext cx="833718" cy="820271"/>
          </a:xfrm>
          <a:prstGeom prst="down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76" name="Picture 4" descr="5,013,800+ Human Face Stock Photos, Pictures &amp; Royalty-Free ...">
            <a:extLst>
              <a:ext uri="{FF2B5EF4-FFF2-40B4-BE49-F238E27FC236}">
                <a16:creationId xmlns:a16="http://schemas.microsoft.com/office/drawing/2014/main" id="{F721744B-4947-45E5-AFF5-A29262F527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1462" y="4157355"/>
            <a:ext cx="3510282" cy="197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682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776</TotalTime>
  <Words>905</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Madhavan P</dc:creator>
  <cp:lastModifiedBy>Madhavan P</cp:lastModifiedBy>
  <cp:revision>34</cp:revision>
  <cp:lastPrinted>2024-10-18T14:01:54Z</cp:lastPrinted>
  <dcterms:created xsi:type="dcterms:W3CDTF">2024-09-03T00:48:52Z</dcterms:created>
  <dcterms:modified xsi:type="dcterms:W3CDTF">2024-10-18T14:04:50Z</dcterms:modified>
</cp:coreProperties>
</file>