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vN1Fk7TqEMz2Gj6HJo8qkGnRQ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FB2932-384D-4322-A4EB-53DE788C8A51}">
  <a:tblStyle styleId="{4CFB2932-384D-4322-A4EB-53DE788C8A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d054f19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d054f19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41d054f19a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1c97b1fa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1c97b1fa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41c97b1fa1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1df7da61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1df7da61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41df7da61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df7da61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df7da61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41df7da61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1c97b1fa1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1c97b1fa1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41c97b1fa1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1d054f19a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1d054f19a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41d054f19a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2985af33c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2985af33c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e2985af33c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1df7da61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1df7da613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41df7da613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1c97b1fa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1c97b1fa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41c97b1fa1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57c5cf380a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g157c5cf380a_3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g157c5cf380a_3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1c97b1fa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1c97b1fa1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41c97b1fa1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1c97b1f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1c97b1f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41c97b1f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c97b1fa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c97b1fa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41c97b1fa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2985af33c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1e2985af33c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e2985af33c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c97b1fa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c97b1fa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41c97b1fa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1c97b1fa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1c97b1fa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41c97b1fa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pic>
        <p:nvPicPr>
          <p:cNvPr id="19" name="Google Shape;19;p13"/>
          <p:cNvPicPr preferRelativeResize="0"/>
          <p:nvPr/>
        </p:nvPicPr>
        <p:blipFill rotWithShape="1">
          <a:blip r:embed="rId2">
            <a:alphaModFix/>
          </a:blip>
          <a:srcRect b="0" l="0" r="0" t="0"/>
          <a:stretch/>
        </p:blipFill>
        <p:spPr>
          <a:xfrm>
            <a:off x="-4" y="0"/>
            <a:ext cx="12188952" cy="6858000"/>
          </a:xfrm>
          <a:prstGeom prst="rect">
            <a:avLst/>
          </a:prstGeom>
          <a:noFill/>
          <a:ln>
            <a:noFill/>
          </a:ln>
        </p:spPr>
      </p:pic>
      <p:sp>
        <p:nvSpPr>
          <p:cNvPr id="20" name="Google Shape;20;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00000"/>
              </a:lnSpc>
              <a:spcBef>
                <a:spcPts val="1000"/>
              </a:spcBef>
              <a:spcAft>
                <a:spcPts val="0"/>
              </a:spcAft>
              <a:buSzPts val="2800"/>
              <a:buNone/>
              <a:defRPr b="0" i="0" sz="2800">
                <a:solidFill>
                  <a:schemeClr val="lt1"/>
                </a:solidFill>
                <a:latin typeface="Georgia"/>
                <a:ea typeface="Georgia"/>
                <a:cs typeface="Georgia"/>
                <a:sym typeface="Georgia"/>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2" name="Google Shape;22;p13"/>
          <p:cNvPicPr preferRelativeResize="0"/>
          <p:nvPr/>
        </p:nvPicPr>
        <p:blipFill rotWithShape="1">
          <a:blip r:embed="rId3">
            <a:alphaModFix/>
          </a:blip>
          <a:srcRect b="0" l="0" r="0" t="0"/>
          <a:stretch/>
        </p:blipFill>
        <p:spPr>
          <a:xfrm>
            <a:off x="658368" y="5391877"/>
            <a:ext cx="2959475" cy="6368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Text">
  <p:cSld name="2 Column Text">
    <p:spTree>
      <p:nvGrpSpPr>
        <p:cNvPr id="23" name="Shape 23"/>
        <p:cNvGrpSpPr/>
        <p:nvPr/>
      </p:nvGrpSpPr>
      <p:grpSpPr>
        <a:xfrm>
          <a:off x="0" y="0"/>
          <a:ext cx="0" cy="0"/>
          <a:chOff x="0" y="0"/>
          <a:chExt cx="0" cy="0"/>
        </a:xfrm>
      </p:grpSpPr>
      <p:sp>
        <p:nvSpPr>
          <p:cNvPr id="24" name="Google Shape;24;p16"/>
          <p:cNvSpPr txBox="1"/>
          <p:nvPr>
            <p:ph idx="1" type="body"/>
          </p:nvPr>
        </p:nvSpPr>
        <p:spPr>
          <a:xfrm>
            <a:off x="566928"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25" name="Google Shape;25;p16"/>
          <p:cNvSpPr txBox="1"/>
          <p:nvPr>
            <p:ph idx="2" type="body"/>
          </p:nvPr>
        </p:nvSpPr>
        <p:spPr>
          <a:xfrm>
            <a:off x="5029200"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26" name="Google Shape;26;p16"/>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Text">
  <p:cSld name="1 Column Text">
    <p:spTree>
      <p:nvGrpSpPr>
        <p:cNvPr id="27" name="Shape 27"/>
        <p:cNvGrpSpPr/>
        <p:nvPr/>
      </p:nvGrpSpPr>
      <p:grpSpPr>
        <a:xfrm>
          <a:off x="0" y="0"/>
          <a:ext cx="0" cy="0"/>
          <a:chOff x="0" y="0"/>
          <a:chExt cx="0" cy="0"/>
        </a:xfrm>
      </p:grpSpPr>
      <p:sp>
        <p:nvSpPr>
          <p:cNvPr id="28" name="Google Shape;28;p15"/>
          <p:cNvSpPr txBox="1"/>
          <p:nvPr>
            <p:ph idx="1" type="body"/>
          </p:nvPr>
        </p:nvSpPr>
        <p:spPr>
          <a:xfrm>
            <a:off x="569468" y="2189263"/>
            <a:ext cx="6402832" cy="379048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29" name="Google Shape;29;p15"/>
          <p:cNvSpPr txBox="1"/>
          <p:nvPr>
            <p:ph type="title"/>
          </p:nvPr>
        </p:nvSpPr>
        <p:spPr>
          <a:xfrm>
            <a:off x="569468" y="1320800"/>
            <a:ext cx="10515600"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0" name="Shape 30"/>
        <p:cNvGrpSpPr/>
        <p:nvPr/>
      </p:nvGrpSpPr>
      <p:grpSpPr>
        <a:xfrm>
          <a:off x="0" y="0"/>
          <a:ext cx="0" cy="0"/>
          <a:chOff x="0" y="0"/>
          <a:chExt cx="0" cy="0"/>
        </a:xfrm>
      </p:grpSpPr>
      <p:pic>
        <p:nvPicPr>
          <p:cNvPr id="31" name="Google Shape;31;p14"/>
          <p:cNvPicPr preferRelativeResize="0"/>
          <p:nvPr/>
        </p:nvPicPr>
        <p:blipFill rotWithShape="1">
          <a:blip r:embed="rId2">
            <a:alphaModFix/>
          </a:blip>
          <a:srcRect b="0" l="0" r="0" t="0"/>
          <a:stretch/>
        </p:blipFill>
        <p:spPr>
          <a:xfrm>
            <a:off x="0" y="0"/>
            <a:ext cx="12188952" cy="6858000"/>
          </a:xfrm>
          <a:prstGeom prst="rect">
            <a:avLst/>
          </a:prstGeom>
          <a:noFill/>
          <a:ln>
            <a:noFill/>
          </a:ln>
        </p:spPr>
      </p:pic>
      <p:sp>
        <p:nvSpPr>
          <p:cNvPr id="32" name="Google Shape;32;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00000"/>
              </a:lnSpc>
              <a:spcBef>
                <a:spcPts val="1000"/>
              </a:spcBef>
              <a:spcAft>
                <a:spcPts val="0"/>
              </a:spcAft>
              <a:buSzPts val="2800"/>
              <a:buNone/>
              <a:defRPr b="0" sz="2800">
                <a:solidFill>
                  <a:schemeClr val="lt1"/>
                </a:solidFill>
                <a:latin typeface="Georgia"/>
                <a:ea typeface="Georgia"/>
                <a:cs typeface="Georgia"/>
                <a:sym typeface="Georgia"/>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4" name="Google Shape;34;p14"/>
          <p:cNvPicPr preferRelativeResize="0"/>
          <p:nvPr/>
        </p:nvPicPr>
        <p:blipFill rotWithShape="1">
          <a:blip r:embed="rId3">
            <a:alphaModFix/>
          </a:blip>
          <a:srcRect b="0" l="0" r="0" t="0"/>
          <a:stretch/>
        </p:blipFill>
        <p:spPr>
          <a:xfrm>
            <a:off x="221047" y="108102"/>
            <a:ext cx="2959475" cy="6368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p:cSld name="Text and Photo">
    <p:spTree>
      <p:nvGrpSpPr>
        <p:cNvPr id="35" name="Shape 35"/>
        <p:cNvGrpSpPr/>
        <p:nvPr/>
      </p:nvGrpSpPr>
      <p:grpSpPr>
        <a:xfrm>
          <a:off x="0" y="0"/>
          <a:ext cx="0" cy="0"/>
          <a:chOff x="0" y="0"/>
          <a:chExt cx="0" cy="0"/>
        </a:xfrm>
      </p:grpSpPr>
      <p:sp>
        <p:nvSpPr>
          <p:cNvPr id="36" name="Google Shape;36;p19"/>
          <p:cNvSpPr/>
          <p:nvPr>
            <p:ph idx="2" type="pic"/>
          </p:nvPr>
        </p:nvSpPr>
        <p:spPr>
          <a:xfrm>
            <a:off x="5098566" y="930275"/>
            <a:ext cx="7093434" cy="5930900"/>
          </a:xfrm>
          <a:prstGeom prst="rect">
            <a:avLst/>
          </a:prstGeom>
          <a:solidFill>
            <a:srgbClr val="BFBFBF"/>
          </a:solidFill>
          <a:ln>
            <a:noFill/>
          </a:ln>
        </p:spPr>
      </p:sp>
      <p:sp>
        <p:nvSpPr>
          <p:cNvPr id="37" name="Google Shape;37;p19"/>
          <p:cNvSpPr txBox="1"/>
          <p:nvPr>
            <p:ph type="title"/>
          </p:nvPr>
        </p:nvSpPr>
        <p:spPr>
          <a:xfrm>
            <a:off x="569468" y="1320800"/>
            <a:ext cx="4268653"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3 Photos">
  <p:cSld name="Text and 3 Photos">
    <p:spTree>
      <p:nvGrpSpPr>
        <p:cNvPr id="39" name="Shape 39"/>
        <p:cNvGrpSpPr/>
        <p:nvPr/>
      </p:nvGrpSpPr>
      <p:grpSpPr>
        <a:xfrm>
          <a:off x="0" y="0"/>
          <a:ext cx="0" cy="0"/>
          <a:chOff x="0" y="0"/>
          <a:chExt cx="0" cy="0"/>
        </a:xfrm>
      </p:grpSpPr>
      <p:sp>
        <p:nvSpPr>
          <p:cNvPr id="40" name="Google Shape;40;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41" name="Google Shape;41;p20"/>
          <p:cNvSpPr txBox="1"/>
          <p:nvPr>
            <p:ph type="title"/>
          </p:nvPr>
        </p:nvSpPr>
        <p:spPr>
          <a:xfrm>
            <a:off x="569468" y="1320800"/>
            <a:ext cx="4268653" cy="716084"/>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43" name="Google Shape;43;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44" name="Google Shape;44;p20"/>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2000"/>
              <a:buNone/>
              <a:defRPr sz="2000">
                <a:solidFill>
                  <a:srgbClr val="9E9E9E"/>
                </a:solidFill>
              </a:defRPr>
            </a:lvl2pPr>
            <a:lvl3pPr indent="-228600" lvl="2" marL="1371600" algn="l">
              <a:lnSpc>
                <a:spcPct val="10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45" name="Shape 45"/>
        <p:cNvGrpSpPr/>
        <p:nvPr/>
      </p:nvGrpSpPr>
      <p:grpSpPr>
        <a:xfrm>
          <a:off x="0" y="0"/>
          <a:ext cx="0" cy="0"/>
          <a:chOff x="0" y="0"/>
          <a:chExt cx="0" cy="0"/>
        </a:xfrm>
      </p:grpSpPr>
      <p:pic>
        <p:nvPicPr>
          <p:cNvPr id="46" name="Google Shape;46;p23"/>
          <p:cNvPicPr preferRelativeResize="0"/>
          <p:nvPr/>
        </p:nvPicPr>
        <p:blipFill rotWithShape="1">
          <a:blip r:embed="rId2">
            <a:alphaModFix/>
          </a:blip>
          <a:srcRect b="0" l="0" r="0" t="0"/>
          <a:stretch/>
        </p:blipFill>
        <p:spPr>
          <a:xfrm>
            <a:off x="3050" y="0"/>
            <a:ext cx="12188950" cy="6857999"/>
          </a:xfrm>
          <a:prstGeom prst="rect">
            <a:avLst/>
          </a:prstGeom>
          <a:noFill/>
          <a:ln>
            <a:noFill/>
          </a:ln>
        </p:spPr>
      </p:pic>
      <p:pic>
        <p:nvPicPr>
          <p:cNvPr id="47" name="Google Shape;47;p23"/>
          <p:cNvPicPr preferRelativeResize="0"/>
          <p:nvPr/>
        </p:nvPicPr>
        <p:blipFill rotWithShape="1">
          <a:blip r:embed="rId3">
            <a:alphaModFix/>
          </a:blip>
          <a:srcRect b="0" l="0" r="0" t="0"/>
          <a:stretch/>
        </p:blipFill>
        <p:spPr>
          <a:xfrm>
            <a:off x="221047" y="108102"/>
            <a:ext cx="2959475" cy="63687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268638" y="0"/>
            <a:ext cx="11696055" cy="6858000"/>
          </a:xfrm>
          <a:prstGeom prst="rect">
            <a:avLst/>
          </a:prstGeom>
          <a:solidFill>
            <a:schemeClr val="lt1"/>
          </a:solidFill>
          <a:ln>
            <a:noFill/>
          </a:ln>
        </p:spPr>
        <p:txBody>
          <a:bodyPr anchorCtr="0" anchor="ctr" bIns="45700" lIns="91425" spcFirstLastPara="1" rIns="91425" wrap="square" tIns="45700">
            <a:noAutofit/>
          </a:bodyPr>
          <a:lstStyle/>
          <a:p>
            <a:pPr indent="0" lvl="6" marL="2743131"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t>
            </a:r>
            <a:endParaRPr b="0" i="0" sz="2400" u="none" cap="none" strike="noStrike">
              <a:solidFill>
                <a:schemeClr val="lt1"/>
              </a:solidFill>
              <a:latin typeface="Arial"/>
              <a:ea typeface="Arial"/>
              <a:cs typeface="Arial"/>
              <a:sym typeface="Arial"/>
            </a:endParaRPr>
          </a:p>
        </p:txBody>
      </p:sp>
      <p:sp>
        <p:nvSpPr>
          <p:cNvPr id="11" name="Google Shape;11;p12"/>
          <p:cNvSpPr txBox="1"/>
          <p:nvPr/>
        </p:nvSpPr>
        <p:spPr>
          <a:xfrm>
            <a:off x="2045778" y="1023929"/>
            <a:ext cx="8557756" cy="1402691"/>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4800"/>
              <a:buFont typeface="Arial"/>
              <a:buNone/>
            </a:pPr>
            <a:r>
              <a:t/>
            </a:r>
            <a:endParaRPr b="1" i="0" sz="4800" u="none" cap="none" strike="noStrike">
              <a:solidFill>
                <a:schemeClr val="dk1"/>
              </a:solidFill>
              <a:latin typeface="Georgia"/>
              <a:ea typeface="Georgia"/>
              <a:cs typeface="Georgia"/>
              <a:sym typeface="Georgia"/>
            </a:endParaRPr>
          </a:p>
        </p:txBody>
      </p:sp>
      <p:sp>
        <p:nvSpPr>
          <p:cNvPr id="12" name="Google Shape;12;p12"/>
          <p:cNvSpPr txBox="1"/>
          <p:nvPr/>
        </p:nvSpPr>
        <p:spPr>
          <a:xfrm>
            <a:off x="2045778" y="2555888"/>
            <a:ext cx="8557756" cy="3078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8383"/>
              </a:buClr>
              <a:buSzPts val="1600"/>
              <a:buFont typeface="Arial"/>
              <a:buNone/>
            </a:pPr>
            <a:r>
              <a:t/>
            </a:r>
            <a:endParaRPr b="0" i="0" sz="1600" u="none" cap="none" strike="noStrike">
              <a:solidFill>
                <a:srgbClr val="828383"/>
              </a:solidFill>
              <a:latin typeface="Arial"/>
              <a:ea typeface="Arial"/>
              <a:cs typeface="Arial"/>
              <a:sym typeface="Arial"/>
            </a:endParaRPr>
          </a:p>
        </p:txBody>
      </p:sp>
      <p:pic>
        <p:nvPicPr>
          <p:cNvPr id="13" name="Google Shape;13;p12"/>
          <p:cNvPicPr preferRelativeResize="0"/>
          <p:nvPr/>
        </p:nvPicPr>
        <p:blipFill rotWithShape="1">
          <a:blip r:embed="rId1">
            <a:alphaModFix/>
          </a:blip>
          <a:srcRect b="0" l="0" r="0" t="0"/>
          <a:stretch/>
        </p:blipFill>
        <p:spPr>
          <a:xfrm>
            <a:off x="-1" y="0"/>
            <a:ext cx="12188951" cy="6857999"/>
          </a:xfrm>
          <a:prstGeom prst="rect">
            <a:avLst/>
          </a:prstGeom>
          <a:noFill/>
          <a:ln>
            <a:noFill/>
          </a:ln>
        </p:spPr>
      </p:pic>
      <p:sp>
        <p:nvSpPr>
          <p:cNvPr id="14" name="Google Shape;14;p12"/>
          <p:cNvSpPr txBox="1"/>
          <p:nvPr>
            <p:ph idx="1" type="body"/>
          </p:nvPr>
        </p:nvSpPr>
        <p:spPr>
          <a:xfrm>
            <a:off x="566928" y="2320111"/>
            <a:ext cx="10515600" cy="381338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rgbClr val="005BBB"/>
              </a:buClr>
              <a:buSzPts val="1800"/>
              <a:buFont typeface="Merriweather Sans"/>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12"/>
          <p:cNvSpPr txBox="1"/>
          <p:nvPr>
            <p:ph type="title"/>
          </p:nvPr>
        </p:nvSpPr>
        <p:spPr>
          <a:xfrm>
            <a:off x="566928" y="1316736"/>
            <a:ext cx="10515600" cy="86843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2"/>
          <p:cNvSpPr txBox="1"/>
          <p:nvPr/>
        </p:nvSpPr>
        <p:spPr>
          <a:xfrm>
            <a:off x="11045952" y="6221885"/>
            <a:ext cx="725424" cy="534516"/>
          </a:xfrm>
          <a:prstGeom prst="rect">
            <a:avLst/>
          </a:prstGeom>
          <a:noFill/>
          <a:ln>
            <a:noFill/>
          </a:ln>
        </p:spPr>
        <p:txBody>
          <a:bodyPr anchorCtr="0" anchor="ctr" bIns="60950" lIns="121900" spcFirstLastPara="1" rIns="121900" wrap="square" tIns="60950">
            <a:noAutofit/>
          </a:bodyPr>
          <a:lstStyle/>
          <a:p>
            <a:pPr indent="0" lvl="0" marL="0" marR="0" rtl="0" algn="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dk1"/>
                </a:solidFill>
                <a:latin typeface="Arial"/>
                <a:ea typeface="Arial"/>
                <a:cs typeface="Arial"/>
                <a:sym typeface="Arial"/>
              </a:rPr>
              <a:t>‹#›</a:t>
            </a:fld>
            <a:endParaRPr b="1" i="0" sz="1600" u="none" cap="none" strike="noStrike">
              <a:solidFill>
                <a:schemeClr val="dk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b="0" l="0" r="0" t="0"/>
          <a:stretch/>
        </p:blipFill>
        <p:spPr>
          <a:xfrm>
            <a:off x="221047" y="108102"/>
            <a:ext cx="2959475" cy="6368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568412" y="1122774"/>
            <a:ext cx="6532681" cy="13299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2600"/>
              <a:t>Clickbait Challenge at SemEval 2023</a:t>
            </a:r>
            <a:br>
              <a:rPr lang="en-US" sz="2600"/>
            </a:br>
            <a:endParaRPr sz="2600"/>
          </a:p>
        </p:txBody>
      </p:sp>
      <p:sp>
        <p:nvSpPr>
          <p:cNvPr id="53" name="Google Shape;53;p1"/>
          <p:cNvSpPr txBox="1"/>
          <p:nvPr/>
        </p:nvSpPr>
        <p:spPr>
          <a:xfrm>
            <a:off x="3101546" y="3429000"/>
            <a:ext cx="6190813" cy="1329900"/>
          </a:xfrm>
          <a:prstGeom prst="rect">
            <a:avLst/>
          </a:prstGeom>
          <a:noFill/>
          <a:ln>
            <a:noFill/>
          </a:ln>
        </p:spPr>
        <p:txBody>
          <a:bodyPr anchorCtr="0" anchor="b" bIns="45700" lIns="0" spcFirstLastPara="1" rIns="91425" wrap="square" tIns="45700">
            <a:noAutofit/>
          </a:bodyPr>
          <a:lstStyle/>
          <a:p>
            <a:pPr indent="0" lvl="0" marL="0" marR="0" rtl="0" algn="l">
              <a:lnSpc>
                <a:spcPct val="96666"/>
              </a:lnSpc>
              <a:spcBef>
                <a:spcPts val="0"/>
              </a:spcBef>
              <a:spcAft>
                <a:spcPts val="0"/>
              </a:spcAft>
              <a:buClr>
                <a:schemeClr val="lt1"/>
              </a:buClr>
              <a:buSzPts val="6000"/>
              <a:buFont typeface="Arial"/>
              <a:buNone/>
            </a:pPr>
            <a:r>
              <a:rPr b="1" lang="en-US" sz="1800">
                <a:solidFill>
                  <a:schemeClr val="lt1"/>
                </a:solidFill>
              </a:rPr>
              <a:t>PROJECT PRESENTATION</a:t>
            </a:r>
            <a:endParaRPr/>
          </a:p>
          <a:p>
            <a:pPr indent="0" lvl="0" marL="0" marR="0" rtl="0" algn="l">
              <a:lnSpc>
                <a:spcPct val="96666"/>
              </a:lnSpc>
              <a:spcBef>
                <a:spcPts val="0"/>
              </a:spcBef>
              <a:spcAft>
                <a:spcPts val="0"/>
              </a:spcAft>
              <a:buClr>
                <a:schemeClr val="lt1"/>
              </a:buClr>
              <a:buSzPts val="6000"/>
              <a:buFont typeface="Arial"/>
              <a:buNone/>
            </a:pPr>
            <a:r>
              <a:rPr b="1" i="0" lang="en-US" sz="1800" u="none" cap="none" strike="noStrike">
                <a:solidFill>
                  <a:schemeClr val="lt1"/>
                </a:solidFill>
                <a:latin typeface="Arial"/>
                <a:ea typeface="Arial"/>
                <a:cs typeface="Arial"/>
                <a:sym typeface="Arial"/>
              </a:rPr>
              <a:t>		- TEAM ROG 1</a:t>
            </a:r>
            <a:r>
              <a:rPr b="1" lang="en-US" sz="1800">
                <a:solidFill>
                  <a:schemeClr val="lt1"/>
                </a:solidFill>
              </a:rPr>
              <a:t>	</a:t>
            </a:r>
            <a:endParaRPr b="1" sz="1800">
              <a:solidFill>
                <a:schemeClr val="lt1"/>
              </a:solidFill>
            </a:endParaRPr>
          </a:p>
          <a:p>
            <a:pPr indent="457200" lvl="0" marL="457200" marR="0" rtl="0" algn="l">
              <a:lnSpc>
                <a:spcPct val="96666"/>
              </a:lnSpc>
              <a:spcBef>
                <a:spcPts val="0"/>
              </a:spcBef>
              <a:spcAft>
                <a:spcPts val="0"/>
              </a:spcAft>
              <a:buClr>
                <a:schemeClr val="lt1"/>
              </a:buClr>
              <a:buSzPts val="6000"/>
              <a:buFont typeface="Arial"/>
              <a:buNone/>
            </a:pPr>
            <a:r>
              <a:rPr b="1" lang="en-US" sz="1800">
                <a:solidFill>
                  <a:schemeClr val="lt1"/>
                </a:solidFill>
              </a:rPr>
              <a:t>-  Himani, Madhavan, Eva</a:t>
            </a:r>
            <a:endParaRPr b="1" sz="1800">
              <a:solidFill>
                <a:schemeClr val="lt1"/>
              </a:solidFill>
            </a:endParaRPr>
          </a:p>
          <a:p>
            <a:pPr indent="457200" lvl="0" marL="914400" marR="0" rtl="0" algn="l">
              <a:lnSpc>
                <a:spcPct val="96666"/>
              </a:lnSpc>
              <a:spcBef>
                <a:spcPts val="0"/>
              </a:spcBef>
              <a:spcAft>
                <a:spcPts val="0"/>
              </a:spcAft>
              <a:buClr>
                <a:schemeClr val="lt1"/>
              </a:buClr>
              <a:buSzPts val="6000"/>
              <a:buFont typeface="Arial"/>
              <a:buNone/>
            </a:pPr>
            <a:br>
              <a:rPr b="1" i="0" lang="en-US" sz="2600" u="none" cap="none" strike="noStrike">
                <a:solidFill>
                  <a:schemeClr val="lt1"/>
                </a:solidFill>
                <a:latin typeface="Arial"/>
                <a:ea typeface="Arial"/>
                <a:cs typeface="Arial"/>
                <a:sym typeface="Arial"/>
              </a:rPr>
            </a:br>
            <a:endParaRPr b="1" i="0" sz="26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41d054f19a_0_15"/>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Global Attention and Long-T5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lnSpc>
                <a:spcPct val="100000"/>
              </a:lnSpc>
              <a:spcBef>
                <a:spcPts val="1000"/>
              </a:spcBef>
              <a:spcAft>
                <a:spcPts val="0"/>
              </a:spcAft>
              <a:buNone/>
            </a:pPr>
            <a:r>
              <a:t/>
            </a:r>
            <a:endParaRPr/>
          </a:p>
        </p:txBody>
      </p:sp>
      <p:pic>
        <p:nvPicPr>
          <p:cNvPr id="134" name="Google Shape;134;g241d054f19a_0_15"/>
          <p:cNvPicPr preferRelativeResize="0"/>
          <p:nvPr/>
        </p:nvPicPr>
        <p:blipFill>
          <a:blip r:embed="rId3">
            <a:alphaModFix/>
          </a:blip>
          <a:stretch>
            <a:fillRect/>
          </a:stretch>
        </p:blipFill>
        <p:spPr>
          <a:xfrm>
            <a:off x="108800" y="2036900"/>
            <a:ext cx="5979126" cy="2674850"/>
          </a:xfrm>
          <a:prstGeom prst="rect">
            <a:avLst/>
          </a:prstGeom>
          <a:noFill/>
          <a:ln>
            <a:noFill/>
          </a:ln>
        </p:spPr>
      </p:pic>
      <p:graphicFrame>
        <p:nvGraphicFramePr>
          <p:cNvPr id="135" name="Google Shape;135;g241d054f19a_0_15"/>
          <p:cNvGraphicFramePr/>
          <p:nvPr/>
        </p:nvGraphicFramePr>
        <p:xfrm>
          <a:off x="7162800" y="1157525"/>
          <a:ext cx="3000000" cy="3000000"/>
        </p:xfrm>
        <a:graphic>
          <a:graphicData uri="http://schemas.openxmlformats.org/drawingml/2006/table">
            <a:tbl>
              <a:tblPr>
                <a:noFill/>
                <a:tableStyleId>{4CFB2932-384D-4322-A4EB-53DE788C8A51}</a:tableStyleId>
              </a:tblPr>
              <a:tblGrid>
                <a:gridCol w="2185825"/>
                <a:gridCol w="2185825"/>
              </a:tblGrid>
              <a:tr h="521325">
                <a:tc>
                  <a:txBody>
                    <a:bodyPr/>
                    <a:lstStyle/>
                    <a:p>
                      <a:pPr indent="0" lvl="0" marL="0" rtl="0" algn="l">
                        <a:spcBef>
                          <a:spcPts val="0"/>
                        </a:spcBef>
                        <a:spcAft>
                          <a:spcPts val="0"/>
                        </a:spcAft>
                        <a:buNone/>
                      </a:pPr>
                      <a:r>
                        <a:rPr b="1" lang="en-US"/>
                        <a:t>Model</a:t>
                      </a:r>
                      <a:endParaRPr b="1"/>
                    </a:p>
                  </a:txBody>
                  <a:tcPr marT="91425" marB="91425" marR="91425" marL="91425"/>
                </a:tc>
                <a:tc>
                  <a:txBody>
                    <a:bodyPr/>
                    <a:lstStyle/>
                    <a:p>
                      <a:pPr indent="0" lvl="0" marL="0" rtl="0" algn="l">
                        <a:spcBef>
                          <a:spcPts val="0"/>
                        </a:spcBef>
                        <a:spcAft>
                          <a:spcPts val="0"/>
                        </a:spcAft>
                        <a:buNone/>
                      </a:pPr>
                      <a:r>
                        <a:rPr b="1" lang="en-US"/>
                        <a:t>Max Token Size</a:t>
                      </a:r>
                      <a:endParaRPr b="1"/>
                    </a:p>
                  </a:txBody>
                  <a:tcPr marT="91425" marB="91425" marR="91425" marL="91425"/>
                </a:tc>
              </a:tr>
              <a:tr h="521325">
                <a:tc>
                  <a:txBody>
                    <a:bodyPr/>
                    <a:lstStyle/>
                    <a:p>
                      <a:pPr indent="0" lvl="0" marL="0" rtl="0" algn="l">
                        <a:spcBef>
                          <a:spcPts val="0"/>
                        </a:spcBef>
                        <a:spcAft>
                          <a:spcPts val="0"/>
                        </a:spcAft>
                        <a:buNone/>
                      </a:pPr>
                      <a:r>
                        <a:rPr lang="en-US"/>
                        <a:t>Most LLM’s </a:t>
                      </a:r>
                      <a:endParaRPr/>
                    </a:p>
                  </a:txBody>
                  <a:tcPr marT="91425" marB="91425" marR="91425" marL="91425"/>
                </a:tc>
                <a:tc>
                  <a:txBody>
                    <a:bodyPr/>
                    <a:lstStyle/>
                    <a:p>
                      <a:pPr indent="0" lvl="0" marL="0" rtl="0" algn="l">
                        <a:spcBef>
                          <a:spcPts val="0"/>
                        </a:spcBef>
                        <a:spcAft>
                          <a:spcPts val="0"/>
                        </a:spcAft>
                        <a:buNone/>
                      </a:pPr>
                      <a:r>
                        <a:rPr lang="en-US"/>
                        <a:t>512 / 1024</a:t>
                      </a:r>
                      <a:endParaRPr/>
                    </a:p>
                  </a:txBody>
                  <a:tcPr marT="91425" marB="91425" marR="91425" marL="91425"/>
                </a:tc>
              </a:tr>
              <a:tr h="521325">
                <a:tc>
                  <a:txBody>
                    <a:bodyPr/>
                    <a:lstStyle/>
                    <a:p>
                      <a:pPr indent="0" lvl="0" marL="0" rtl="0" algn="l">
                        <a:spcBef>
                          <a:spcPts val="0"/>
                        </a:spcBef>
                        <a:spcAft>
                          <a:spcPts val="0"/>
                        </a:spcAft>
                        <a:buNone/>
                      </a:pPr>
                      <a:r>
                        <a:rPr lang="en-US"/>
                        <a:t>T5 </a:t>
                      </a:r>
                      <a:endParaRPr/>
                    </a:p>
                  </a:txBody>
                  <a:tcPr marT="91425" marB="91425" marR="91425" marL="91425"/>
                </a:tc>
                <a:tc>
                  <a:txBody>
                    <a:bodyPr/>
                    <a:lstStyle/>
                    <a:p>
                      <a:pPr indent="0" lvl="0" marL="0" rtl="0" algn="l">
                        <a:spcBef>
                          <a:spcPts val="0"/>
                        </a:spcBef>
                        <a:spcAft>
                          <a:spcPts val="0"/>
                        </a:spcAft>
                        <a:buNone/>
                      </a:pPr>
                      <a:r>
                        <a:rPr lang="en-US"/>
                        <a:t>512</a:t>
                      </a:r>
                      <a:endParaRPr/>
                    </a:p>
                  </a:txBody>
                  <a:tcPr marT="91425" marB="91425" marR="91425" marL="91425"/>
                </a:tc>
              </a:tr>
              <a:tr h="501300">
                <a:tc>
                  <a:txBody>
                    <a:bodyPr/>
                    <a:lstStyle/>
                    <a:p>
                      <a:pPr indent="0" lvl="0" marL="0" rtl="0" algn="l">
                        <a:spcBef>
                          <a:spcPts val="0"/>
                        </a:spcBef>
                        <a:spcAft>
                          <a:spcPts val="0"/>
                        </a:spcAft>
                        <a:buNone/>
                      </a:pPr>
                      <a:r>
                        <a:rPr b="1" lang="en-US"/>
                        <a:t>Long T5 </a:t>
                      </a:r>
                      <a:endParaRPr b="1"/>
                    </a:p>
                  </a:txBody>
                  <a:tcPr marT="91425" marB="91425" marR="91425" marL="91425"/>
                </a:tc>
                <a:tc>
                  <a:txBody>
                    <a:bodyPr/>
                    <a:lstStyle/>
                    <a:p>
                      <a:pPr indent="0" lvl="0" marL="0" rtl="0" algn="l">
                        <a:spcBef>
                          <a:spcPts val="0"/>
                        </a:spcBef>
                        <a:spcAft>
                          <a:spcPts val="0"/>
                        </a:spcAft>
                        <a:buNone/>
                      </a:pPr>
                      <a:r>
                        <a:rPr b="1" lang="en-US"/>
                        <a:t>16384</a:t>
                      </a:r>
                      <a:endParaRPr b="1"/>
                    </a:p>
                  </a:txBody>
                  <a:tcPr marT="91425" marB="91425" marR="91425" marL="91425"/>
                </a:tc>
              </a:tr>
              <a:tr h="501300">
                <a:tc>
                  <a:txBody>
                    <a:bodyPr/>
                    <a:lstStyle/>
                    <a:p>
                      <a:pPr indent="0" lvl="0" marL="0" rtl="0" algn="l">
                        <a:spcBef>
                          <a:spcPts val="0"/>
                        </a:spcBef>
                        <a:spcAft>
                          <a:spcPts val="0"/>
                        </a:spcAft>
                        <a:buNone/>
                      </a:pPr>
                      <a:r>
                        <a:rPr b="1" lang="en-US"/>
                        <a:t>LED ( Longformer Encoder Decoder ) </a:t>
                      </a:r>
                      <a:endParaRPr b="1"/>
                    </a:p>
                  </a:txBody>
                  <a:tcPr marT="91425" marB="91425" marR="91425" marL="91425"/>
                </a:tc>
                <a:tc>
                  <a:txBody>
                    <a:bodyPr/>
                    <a:lstStyle/>
                    <a:p>
                      <a:pPr indent="0" lvl="0" marL="0" rtl="0" algn="l">
                        <a:spcBef>
                          <a:spcPts val="0"/>
                        </a:spcBef>
                        <a:spcAft>
                          <a:spcPts val="0"/>
                        </a:spcAft>
                        <a:buNone/>
                      </a:pPr>
                      <a:r>
                        <a:rPr b="1" lang="en-US"/>
                        <a:t>4096 / 16384</a:t>
                      </a:r>
                      <a:endParaRPr b="1"/>
                    </a:p>
                  </a:txBody>
                  <a:tcPr marT="91425" marB="91425" marR="91425" marL="91425"/>
                </a:tc>
              </a:tr>
            </a:tbl>
          </a:graphicData>
        </a:graphic>
      </p:graphicFrame>
      <p:pic>
        <p:nvPicPr>
          <p:cNvPr id="136" name="Google Shape;136;g241d054f19a_0_15"/>
          <p:cNvPicPr preferRelativeResize="0"/>
          <p:nvPr/>
        </p:nvPicPr>
        <p:blipFill>
          <a:blip r:embed="rId4">
            <a:alphaModFix/>
          </a:blip>
          <a:stretch>
            <a:fillRect/>
          </a:stretch>
        </p:blipFill>
        <p:spPr>
          <a:xfrm>
            <a:off x="6981575" y="4495801"/>
            <a:ext cx="4511738" cy="1771675"/>
          </a:xfrm>
          <a:prstGeom prst="rect">
            <a:avLst/>
          </a:prstGeom>
          <a:noFill/>
          <a:ln>
            <a:noFill/>
          </a:ln>
        </p:spPr>
      </p:pic>
      <p:sp>
        <p:nvSpPr>
          <p:cNvPr id="137" name="Google Shape;137;g241d054f19a_0_15"/>
          <p:cNvSpPr txBox="1"/>
          <p:nvPr>
            <p:ph idx="1" type="body"/>
          </p:nvPr>
        </p:nvSpPr>
        <p:spPr>
          <a:xfrm>
            <a:off x="569476" y="5460136"/>
            <a:ext cx="5838000" cy="1118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Generalist Pre-Trained Model</a:t>
            </a:r>
            <a:endParaRPr/>
          </a:p>
          <a:p>
            <a:pPr indent="-342900" lvl="0" marL="457200" rtl="0" algn="l">
              <a:spcBef>
                <a:spcPts val="0"/>
              </a:spcBef>
              <a:spcAft>
                <a:spcPts val="0"/>
              </a:spcAft>
              <a:buSzPts val="1800"/>
              <a:buChar char="-"/>
            </a:pPr>
            <a:r>
              <a:rPr lang="en-US"/>
              <a:t>Prefix helps to learn</a:t>
            </a:r>
            <a:endParaRPr/>
          </a:p>
          <a:p>
            <a:pPr indent="-342900" lvl="0" marL="457200" rtl="0" algn="l">
              <a:spcBef>
                <a:spcPts val="0"/>
              </a:spcBef>
              <a:spcAft>
                <a:spcPts val="0"/>
              </a:spcAft>
              <a:buSzPts val="1800"/>
              <a:buChar char="-"/>
            </a:pPr>
            <a:r>
              <a:rPr lang="en-US"/>
              <a:t>SOTA Results on Summarization</a:t>
            </a:r>
            <a:endParaRPr/>
          </a:p>
          <a:p>
            <a:pPr indent="-342900" lvl="0" marL="457200" rtl="0" algn="l">
              <a:spcBef>
                <a:spcPts val="0"/>
              </a:spcBef>
              <a:spcAft>
                <a:spcPts val="0"/>
              </a:spcAft>
              <a:buSzPts val="1800"/>
              <a:buChar char="-"/>
            </a:pPr>
            <a:r>
              <a:rPr lang="en-US"/>
              <a:t>Can be </a:t>
            </a:r>
            <a:r>
              <a:rPr b="1" lang="en-US"/>
              <a:t>fine tuned for Conditional Generation</a:t>
            </a:r>
            <a:endParaRPr b="1"/>
          </a:p>
        </p:txBody>
      </p:sp>
      <p:sp>
        <p:nvSpPr>
          <p:cNvPr id="138" name="Google Shape;138;g241d054f19a_0_15"/>
          <p:cNvSpPr txBox="1"/>
          <p:nvPr/>
        </p:nvSpPr>
        <p:spPr>
          <a:xfrm>
            <a:off x="7051650" y="6175300"/>
            <a:ext cx="437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accent1"/>
                </a:solidFill>
              </a:rPr>
              <a:t>Exploring the Limits of Transfer Learning with a Unified Text-to-Text Transformer ( Colin et. al)</a:t>
            </a:r>
            <a:endParaRPr>
              <a:solidFill>
                <a:schemeClr val="accent1"/>
              </a:solidFill>
            </a:endParaRPr>
          </a:p>
        </p:txBody>
      </p:sp>
      <p:sp>
        <p:nvSpPr>
          <p:cNvPr id="139" name="Google Shape;139;g241d054f19a_0_15"/>
          <p:cNvSpPr txBox="1"/>
          <p:nvPr/>
        </p:nvSpPr>
        <p:spPr>
          <a:xfrm>
            <a:off x="569475" y="4711750"/>
            <a:ext cx="63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2"/>
                </a:solidFill>
              </a:rPr>
              <a:t>LongT5: Efficient Text-To-Text Transformer for Long Sequences ( Mandy et. al)</a:t>
            </a:r>
            <a:endParaRPr sz="1000">
              <a:solidFill>
                <a:schemeClr val="dk2"/>
              </a:solidFill>
            </a:endParaRPr>
          </a:p>
        </p:txBody>
      </p:sp>
      <p:pic>
        <p:nvPicPr>
          <p:cNvPr id="140" name="Google Shape;140;g241d054f19a_0_15"/>
          <p:cNvPicPr preferRelativeResize="0"/>
          <p:nvPr/>
        </p:nvPicPr>
        <p:blipFill>
          <a:blip r:embed="rId5">
            <a:alphaModFix/>
          </a:blip>
          <a:stretch>
            <a:fillRect/>
          </a:stretch>
        </p:blipFill>
        <p:spPr>
          <a:xfrm>
            <a:off x="5981688" y="3964263"/>
            <a:ext cx="6210320" cy="61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1c97b1fa1_0_18"/>
          <p:cNvSpPr txBox="1"/>
          <p:nvPr>
            <p:ph type="title"/>
          </p:nvPr>
        </p:nvSpPr>
        <p:spPr>
          <a:xfrm>
            <a:off x="569468" y="1090225"/>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Evaluation</a:t>
            </a:r>
            <a:endParaRPr/>
          </a:p>
        </p:txBody>
      </p:sp>
      <p:graphicFrame>
        <p:nvGraphicFramePr>
          <p:cNvPr id="147" name="Google Shape;147;g241c97b1fa1_0_18"/>
          <p:cNvGraphicFramePr/>
          <p:nvPr/>
        </p:nvGraphicFramePr>
        <p:xfrm>
          <a:off x="343250" y="1961400"/>
          <a:ext cx="3000000" cy="3000000"/>
        </p:xfrm>
        <a:graphic>
          <a:graphicData uri="http://schemas.openxmlformats.org/drawingml/2006/table">
            <a:tbl>
              <a:tblPr>
                <a:noFill/>
                <a:tableStyleId>{4CFB2932-384D-4322-A4EB-53DE788C8A51}</a:tableStyleId>
              </a:tblPr>
              <a:tblGrid>
                <a:gridCol w="1732100"/>
                <a:gridCol w="645350"/>
              </a:tblGrid>
              <a:tr h="669700">
                <a:tc>
                  <a:txBody>
                    <a:bodyPr/>
                    <a:lstStyle/>
                    <a:p>
                      <a:pPr indent="0" lvl="0" marL="0" rtl="0" algn="l">
                        <a:spcBef>
                          <a:spcPts val="0"/>
                        </a:spcBef>
                        <a:spcAft>
                          <a:spcPts val="0"/>
                        </a:spcAft>
                        <a:buNone/>
                      </a:pPr>
                      <a:r>
                        <a:rPr b="1" lang="en-US" sz="1000"/>
                        <a:t>Model (multi-class classification - Spoiler Type ))</a:t>
                      </a:r>
                      <a:endParaRPr b="1" sz="1000"/>
                    </a:p>
                  </a:txBody>
                  <a:tcPr marT="91425" marB="91425" marR="91425" marL="91425"/>
                </a:tc>
                <a:tc>
                  <a:txBody>
                    <a:bodyPr/>
                    <a:lstStyle/>
                    <a:p>
                      <a:pPr indent="0" lvl="0" marL="0" rtl="0" algn="l">
                        <a:spcBef>
                          <a:spcPts val="0"/>
                        </a:spcBef>
                        <a:spcAft>
                          <a:spcPts val="0"/>
                        </a:spcAft>
                        <a:buNone/>
                      </a:pPr>
                      <a:r>
                        <a:rPr b="1" lang="en-US" sz="1000"/>
                        <a:t>F1 Score</a:t>
                      </a:r>
                      <a:endParaRPr b="1" sz="1000"/>
                    </a:p>
                  </a:txBody>
                  <a:tcPr marT="91425" marB="91425" marR="91425" marL="91425"/>
                </a:tc>
              </a:tr>
              <a:tr h="378075">
                <a:tc>
                  <a:txBody>
                    <a:bodyPr/>
                    <a:lstStyle/>
                    <a:p>
                      <a:pPr indent="0" lvl="0" marL="0" rtl="0" algn="l">
                        <a:spcBef>
                          <a:spcPts val="0"/>
                        </a:spcBef>
                        <a:spcAft>
                          <a:spcPts val="0"/>
                        </a:spcAft>
                        <a:buNone/>
                      </a:pPr>
                      <a:r>
                        <a:rPr lang="en-US" sz="1000"/>
                        <a:t>BERT (base uncased)</a:t>
                      </a:r>
                      <a:endParaRPr sz="1000"/>
                    </a:p>
                  </a:txBody>
                  <a:tcPr marT="91425" marB="91425" marR="91425" marL="91425"/>
                </a:tc>
                <a:tc>
                  <a:txBody>
                    <a:bodyPr/>
                    <a:lstStyle/>
                    <a:p>
                      <a:pPr indent="0" lvl="0" marL="0" rtl="0" algn="l">
                        <a:spcBef>
                          <a:spcPts val="0"/>
                        </a:spcBef>
                        <a:spcAft>
                          <a:spcPts val="0"/>
                        </a:spcAft>
                        <a:buNone/>
                      </a:pPr>
                      <a:r>
                        <a:rPr lang="en-US" sz="1000"/>
                        <a:t>61.16</a:t>
                      </a:r>
                      <a:endParaRPr sz="1000"/>
                    </a:p>
                  </a:txBody>
                  <a:tcPr marT="91425" marB="91425" marR="91425" marL="91425"/>
                </a:tc>
              </a:tr>
              <a:tr h="378075">
                <a:tc>
                  <a:txBody>
                    <a:bodyPr/>
                    <a:lstStyle/>
                    <a:p>
                      <a:pPr indent="0" lvl="0" marL="0" rtl="0" algn="l">
                        <a:spcBef>
                          <a:spcPts val="0"/>
                        </a:spcBef>
                        <a:spcAft>
                          <a:spcPts val="0"/>
                        </a:spcAft>
                        <a:buNone/>
                      </a:pPr>
                      <a:r>
                        <a:rPr b="1" lang="en-US" sz="1000"/>
                        <a:t>ROBERTA ( base )</a:t>
                      </a:r>
                      <a:endParaRPr b="1" sz="1000"/>
                    </a:p>
                  </a:txBody>
                  <a:tcPr marT="91425" marB="91425" marR="91425" marL="91425"/>
                </a:tc>
                <a:tc>
                  <a:txBody>
                    <a:bodyPr/>
                    <a:lstStyle/>
                    <a:p>
                      <a:pPr indent="0" lvl="0" marL="0" rtl="0" algn="l">
                        <a:spcBef>
                          <a:spcPts val="0"/>
                        </a:spcBef>
                        <a:spcAft>
                          <a:spcPts val="0"/>
                        </a:spcAft>
                        <a:buNone/>
                      </a:pPr>
                      <a:r>
                        <a:rPr b="1" lang="en-US" sz="1000"/>
                        <a:t>70.38</a:t>
                      </a:r>
                      <a:endParaRPr b="1" sz="1000"/>
                    </a:p>
                  </a:txBody>
                  <a:tcPr marT="91425" marB="91425" marR="91425" marL="91425"/>
                </a:tc>
              </a:tr>
              <a:tr h="378075">
                <a:tc>
                  <a:txBody>
                    <a:bodyPr/>
                    <a:lstStyle/>
                    <a:p>
                      <a:pPr indent="0" lvl="0" marL="0" rtl="0" algn="l">
                        <a:spcBef>
                          <a:spcPts val="0"/>
                        </a:spcBef>
                        <a:spcAft>
                          <a:spcPts val="0"/>
                        </a:spcAft>
                        <a:buNone/>
                      </a:pPr>
                      <a:r>
                        <a:rPr lang="en-US" sz="1000"/>
                        <a:t>DistilBERT</a:t>
                      </a:r>
                      <a:endParaRPr sz="1000"/>
                    </a:p>
                  </a:txBody>
                  <a:tcPr marT="91425" marB="91425" marR="91425" marL="91425"/>
                </a:tc>
                <a:tc>
                  <a:txBody>
                    <a:bodyPr/>
                    <a:lstStyle/>
                    <a:p>
                      <a:pPr indent="0" lvl="0" marL="0" rtl="0" algn="l">
                        <a:spcBef>
                          <a:spcPts val="0"/>
                        </a:spcBef>
                        <a:spcAft>
                          <a:spcPts val="0"/>
                        </a:spcAft>
                        <a:buNone/>
                      </a:pPr>
                      <a:r>
                        <a:rPr lang="en-US" sz="1000"/>
                        <a:t>65.01</a:t>
                      </a:r>
                      <a:endParaRPr sz="1000"/>
                    </a:p>
                  </a:txBody>
                  <a:tcPr marT="91425" marB="91425" marR="91425" marL="91425"/>
                </a:tc>
              </a:tr>
              <a:tr h="378075">
                <a:tc>
                  <a:txBody>
                    <a:bodyPr/>
                    <a:lstStyle/>
                    <a:p>
                      <a:pPr indent="0" lvl="0" marL="0" rtl="0" algn="l">
                        <a:spcBef>
                          <a:spcPts val="0"/>
                        </a:spcBef>
                        <a:spcAft>
                          <a:spcPts val="0"/>
                        </a:spcAft>
                        <a:buNone/>
                      </a:pPr>
                      <a:r>
                        <a:rPr lang="en-US" sz="1000"/>
                        <a:t>Longformer</a:t>
                      </a:r>
                      <a:endParaRPr sz="1000"/>
                    </a:p>
                  </a:txBody>
                  <a:tcPr marT="91425" marB="91425" marR="91425" marL="91425"/>
                </a:tc>
                <a:tc>
                  <a:txBody>
                    <a:bodyPr/>
                    <a:lstStyle/>
                    <a:p>
                      <a:pPr indent="0" lvl="0" marL="0" rtl="0" algn="l">
                        <a:spcBef>
                          <a:spcPts val="0"/>
                        </a:spcBef>
                        <a:spcAft>
                          <a:spcPts val="0"/>
                        </a:spcAft>
                        <a:buNone/>
                      </a:pPr>
                      <a:r>
                        <a:rPr lang="en-US" sz="1000"/>
                        <a:t>67.56</a:t>
                      </a:r>
                      <a:endParaRPr sz="1000"/>
                    </a:p>
                  </a:txBody>
                  <a:tcPr marT="91425" marB="91425" marR="91425" marL="91425"/>
                </a:tc>
              </a:tr>
              <a:tr h="378075">
                <a:tc>
                  <a:txBody>
                    <a:bodyPr/>
                    <a:lstStyle/>
                    <a:p>
                      <a:pPr indent="0" lvl="0" marL="0" rtl="0" algn="l">
                        <a:spcBef>
                          <a:spcPts val="0"/>
                        </a:spcBef>
                        <a:spcAft>
                          <a:spcPts val="0"/>
                        </a:spcAft>
                        <a:buNone/>
                      </a:pPr>
                      <a:r>
                        <a:rPr lang="en-US" sz="1000"/>
                        <a:t>GPT-3 ( Ada - Prompt 1)</a:t>
                      </a:r>
                      <a:endParaRPr sz="1000"/>
                    </a:p>
                  </a:txBody>
                  <a:tcPr marT="91425" marB="91425" marR="91425" marL="91425"/>
                </a:tc>
                <a:tc>
                  <a:txBody>
                    <a:bodyPr/>
                    <a:lstStyle/>
                    <a:p>
                      <a:pPr indent="0" lvl="0" marL="0" rtl="0" algn="l">
                        <a:spcBef>
                          <a:spcPts val="0"/>
                        </a:spcBef>
                        <a:spcAft>
                          <a:spcPts val="0"/>
                        </a:spcAft>
                        <a:buNone/>
                      </a:pPr>
                      <a:r>
                        <a:rPr lang="en-US" sz="1000"/>
                        <a:t>68.50</a:t>
                      </a:r>
                      <a:endParaRPr sz="1000"/>
                    </a:p>
                  </a:txBody>
                  <a:tcPr marT="91425" marB="91425" marR="91425" marL="91425"/>
                </a:tc>
              </a:tr>
              <a:tr h="378075">
                <a:tc>
                  <a:txBody>
                    <a:bodyPr/>
                    <a:lstStyle/>
                    <a:p>
                      <a:pPr indent="0" lvl="0" marL="0" rtl="0" algn="l">
                        <a:spcBef>
                          <a:spcPts val="0"/>
                        </a:spcBef>
                        <a:spcAft>
                          <a:spcPts val="0"/>
                        </a:spcAft>
                        <a:buNone/>
                      </a:pPr>
                      <a:r>
                        <a:rPr lang="en-US" sz="1000"/>
                        <a:t>GPT-3 ( Ada - Prompt 2)</a:t>
                      </a:r>
                      <a:endParaRPr sz="1000"/>
                    </a:p>
                  </a:txBody>
                  <a:tcPr marT="91425" marB="91425" marR="91425" marL="91425"/>
                </a:tc>
                <a:tc>
                  <a:txBody>
                    <a:bodyPr/>
                    <a:lstStyle/>
                    <a:p>
                      <a:pPr indent="0" lvl="0" marL="0" rtl="0" algn="l">
                        <a:spcBef>
                          <a:spcPts val="0"/>
                        </a:spcBef>
                        <a:spcAft>
                          <a:spcPts val="0"/>
                        </a:spcAft>
                        <a:buNone/>
                      </a:pPr>
                      <a:r>
                        <a:rPr lang="en-US" sz="1000"/>
                        <a:t>67.22</a:t>
                      </a:r>
                      <a:endParaRPr sz="1000"/>
                    </a:p>
                  </a:txBody>
                  <a:tcPr marT="91425" marB="91425" marR="91425" marL="91425"/>
                </a:tc>
              </a:tr>
              <a:tr h="378075">
                <a:tc>
                  <a:txBody>
                    <a:bodyPr/>
                    <a:lstStyle/>
                    <a:p>
                      <a:pPr indent="0" lvl="0" marL="0" rtl="0" algn="l">
                        <a:spcBef>
                          <a:spcPts val="0"/>
                        </a:spcBef>
                        <a:spcAft>
                          <a:spcPts val="0"/>
                        </a:spcAft>
                        <a:buNone/>
                      </a:pPr>
                      <a:r>
                        <a:rPr lang="en-US" sz="1000"/>
                        <a:t>GPT-3 ( Curie - Prompt 3)</a:t>
                      </a:r>
                      <a:endParaRPr sz="1000"/>
                    </a:p>
                  </a:txBody>
                  <a:tcPr marT="91425" marB="91425" marR="91425" marL="91425"/>
                </a:tc>
                <a:tc>
                  <a:txBody>
                    <a:bodyPr/>
                    <a:lstStyle/>
                    <a:p>
                      <a:pPr indent="0" lvl="0" marL="0" rtl="0" algn="l">
                        <a:spcBef>
                          <a:spcPts val="0"/>
                        </a:spcBef>
                        <a:spcAft>
                          <a:spcPts val="0"/>
                        </a:spcAft>
                        <a:buNone/>
                      </a:pPr>
                      <a:r>
                        <a:rPr lang="en-US" sz="1000"/>
                        <a:t>70.02</a:t>
                      </a:r>
                      <a:endParaRPr sz="1000"/>
                    </a:p>
                  </a:txBody>
                  <a:tcPr marT="91425" marB="91425" marR="91425" marL="91425"/>
                </a:tc>
              </a:tr>
            </a:tbl>
          </a:graphicData>
        </a:graphic>
      </p:graphicFrame>
      <p:graphicFrame>
        <p:nvGraphicFramePr>
          <p:cNvPr id="148" name="Google Shape;148;g241c97b1fa1_0_18"/>
          <p:cNvGraphicFramePr/>
          <p:nvPr/>
        </p:nvGraphicFramePr>
        <p:xfrm>
          <a:off x="2999988" y="1945838"/>
          <a:ext cx="3000000" cy="3000000"/>
        </p:xfrm>
        <a:graphic>
          <a:graphicData uri="http://schemas.openxmlformats.org/drawingml/2006/table">
            <a:tbl>
              <a:tblPr>
                <a:noFill/>
                <a:tableStyleId>{4CFB2932-384D-4322-A4EB-53DE788C8A51}</a:tableStyleId>
              </a:tblPr>
              <a:tblGrid>
                <a:gridCol w="805250"/>
                <a:gridCol w="549800"/>
                <a:gridCol w="694075"/>
                <a:gridCol w="694075"/>
              </a:tblGrid>
              <a:tr h="269850">
                <a:tc gridSpan="4">
                  <a:txBody>
                    <a:bodyPr/>
                    <a:lstStyle/>
                    <a:p>
                      <a:pPr indent="0" lvl="0" marL="0" rtl="0" algn="ctr">
                        <a:spcBef>
                          <a:spcPts val="0"/>
                        </a:spcBef>
                        <a:spcAft>
                          <a:spcPts val="0"/>
                        </a:spcAft>
                        <a:buNone/>
                      </a:pPr>
                      <a:r>
                        <a:rPr b="1" lang="en-US" sz="1000"/>
                        <a:t>PHRASE</a:t>
                      </a:r>
                      <a:endParaRPr b="1" sz="1000"/>
                    </a:p>
                  </a:txBody>
                  <a:tcPr marT="91425" marB="91425" marR="91425" marL="91425"/>
                </a:tc>
                <a:tc hMerge="1"/>
                <a:tc hMerge="1"/>
                <a:tc hMerge="1"/>
              </a:tr>
              <a:tr h="516600">
                <a:tc>
                  <a:txBody>
                    <a:bodyPr/>
                    <a:lstStyle/>
                    <a:p>
                      <a:pPr indent="0" lvl="0" marL="0" rtl="0" algn="l">
                        <a:spcBef>
                          <a:spcPts val="0"/>
                        </a:spcBef>
                        <a:spcAft>
                          <a:spcPts val="0"/>
                        </a:spcAft>
                        <a:buNone/>
                      </a:pPr>
                      <a:r>
                        <a:rPr lang="en-US" sz="1000"/>
                        <a:t>Model</a:t>
                      </a:r>
                      <a:endParaRPr sz="1000"/>
                    </a:p>
                  </a:txBody>
                  <a:tcPr marT="91425" marB="91425" marR="91425" marL="91425"/>
                </a:tc>
                <a:tc>
                  <a:txBody>
                    <a:bodyPr/>
                    <a:lstStyle/>
                    <a:p>
                      <a:pPr indent="0" lvl="0" marL="0" rtl="0" algn="l">
                        <a:spcBef>
                          <a:spcPts val="0"/>
                        </a:spcBef>
                        <a:spcAft>
                          <a:spcPts val="0"/>
                        </a:spcAft>
                        <a:buNone/>
                      </a:pPr>
                      <a:r>
                        <a:rPr lang="en-US" sz="1000"/>
                        <a:t>BLEU </a:t>
                      </a:r>
                      <a:endParaRPr sz="1000"/>
                    </a:p>
                  </a:txBody>
                  <a:tcPr marT="91425" marB="91425" marR="91425" marL="91425"/>
                </a:tc>
                <a:tc>
                  <a:txBody>
                    <a:bodyPr/>
                    <a:lstStyle/>
                    <a:p>
                      <a:pPr indent="0" lvl="0" marL="0" rtl="0" algn="l">
                        <a:spcBef>
                          <a:spcPts val="0"/>
                        </a:spcBef>
                        <a:spcAft>
                          <a:spcPts val="0"/>
                        </a:spcAft>
                        <a:buNone/>
                      </a:pPr>
                      <a:r>
                        <a:rPr lang="en-US" sz="1000"/>
                        <a:t>Meteor </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US" sz="1000"/>
                        <a:t>BERT Score </a:t>
                      </a:r>
                      <a:endParaRPr sz="1000"/>
                    </a:p>
                  </a:txBody>
                  <a:tcPr marT="91425" marB="91425" marR="91425" marL="91425"/>
                </a:tc>
              </a:tr>
              <a:tr h="419725">
                <a:tc>
                  <a:txBody>
                    <a:bodyPr/>
                    <a:lstStyle/>
                    <a:p>
                      <a:pPr indent="0" lvl="0" marL="0" rtl="0" algn="l">
                        <a:spcBef>
                          <a:spcPts val="0"/>
                        </a:spcBef>
                        <a:spcAft>
                          <a:spcPts val="0"/>
                        </a:spcAft>
                        <a:buNone/>
                      </a:pPr>
                      <a:r>
                        <a:rPr lang="en-US" sz="1000"/>
                        <a:t>BERT*</a:t>
                      </a:r>
                      <a:endParaRPr sz="1000"/>
                    </a:p>
                  </a:txBody>
                  <a:tcPr marT="91425" marB="91425" marR="91425" marL="91425"/>
                </a:tc>
                <a:tc>
                  <a:txBody>
                    <a:bodyPr/>
                    <a:lstStyle/>
                    <a:p>
                      <a:pPr indent="0" lvl="0" marL="0" rtl="0" algn="l">
                        <a:spcBef>
                          <a:spcPts val="0"/>
                        </a:spcBef>
                        <a:spcAft>
                          <a:spcPts val="0"/>
                        </a:spcAft>
                        <a:buNone/>
                      </a:pPr>
                      <a:r>
                        <a:rPr lang="en-US" sz="1000"/>
                        <a:t>0.</a:t>
                      </a:r>
                      <a:r>
                        <a:rPr lang="en-US" sz="1000"/>
                        <a:t>21</a:t>
                      </a:r>
                      <a:endParaRPr sz="1000"/>
                    </a:p>
                  </a:txBody>
                  <a:tcPr marT="91425" marB="91425" marR="91425" marL="91425"/>
                </a:tc>
                <a:tc>
                  <a:txBody>
                    <a:bodyPr/>
                    <a:lstStyle/>
                    <a:p>
                      <a:pPr indent="0" lvl="0" marL="0" rtl="0" algn="l">
                        <a:spcBef>
                          <a:spcPts val="0"/>
                        </a:spcBef>
                        <a:spcAft>
                          <a:spcPts val="0"/>
                        </a:spcAft>
                        <a:buNone/>
                      </a:pPr>
                      <a:r>
                        <a:rPr lang="en-US" sz="1000"/>
                        <a:t>0.48</a:t>
                      </a:r>
                      <a:endParaRPr sz="1000"/>
                    </a:p>
                  </a:txBody>
                  <a:tcPr marT="91425" marB="91425" marR="91425" marL="91425"/>
                </a:tc>
                <a:tc>
                  <a:txBody>
                    <a:bodyPr/>
                    <a:lstStyle/>
                    <a:p>
                      <a:pPr indent="0" lvl="0" marL="0" rtl="0" algn="l">
                        <a:spcBef>
                          <a:spcPts val="0"/>
                        </a:spcBef>
                        <a:spcAft>
                          <a:spcPts val="0"/>
                        </a:spcAft>
                        <a:buNone/>
                      </a:pPr>
                      <a:r>
                        <a:rPr lang="en-US" sz="1000"/>
                        <a:t>60.34</a:t>
                      </a:r>
                      <a:endParaRPr sz="1000"/>
                    </a:p>
                  </a:txBody>
                  <a:tcPr marT="91425" marB="91425" marR="91425" marL="91425"/>
                </a:tc>
              </a:tr>
              <a:tr h="481900">
                <a:tc>
                  <a:txBody>
                    <a:bodyPr/>
                    <a:lstStyle/>
                    <a:p>
                      <a:pPr indent="0" lvl="0" marL="0" rtl="0" algn="l">
                        <a:spcBef>
                          <a:spcPts val="0"/>
                        </a:spcBef>
                        <a:spcAft>
                          <a:spcPts val="0"/>
                        </a:spcAft>
                        <a:buNone/>
                      </a:pPr>
                      <a:r>
                        <a:rPr lang="en-US" sz="1000"/>
                        <a:t>ROBERTA*</a:t>
                      </a:r>
                      <a:endParaRPr sz="1000"/>
                    </a:p>
                  </a:txBody>
                  <a:tcPr marT="91425" marB="91425" marR="91425" marL="91425"/>
                </a:tc>
                <a:tc>
                  <a:txBody>
                    <a:bodyPr/>
                    <a:lstStyle/>
                    <a:p>
                      <a:pPr indent="0" lvl="0" marL="0" rtl="0" algn="l">
                        <a:spcBef>
                          <a:spcPts val="0"/>
                        </a:spcBef>
                        <a:spcAft>
                          <a:spcPts val="0"/>
                        </a:spcAft>
                        <a:buNone/>
                      </a:pPr>
                      <a:r>
                        <a:rPr lang="en-US" sz="1000"/>
                        <a:t>0.3</a:t>
                      </a:r>
                      <a:r>
                        <a:rPr lang="en-US" sz="1000"/>
                        <a:t>1</a:t>
                      </a:r>
                      <a:endParaRPr sz="1000"/>
                    </a:p>
                  </a:txBody>
                  <a:tcPr marT="91425" marB="91425" marR="91425" marL="91425"/>
                </a:tc>
                <a:tc>
                  <a:txBody>
                    <a:bodyPr/>
                    <a:lstStyle/>
                    <a:p>
                      <a:pPr indent="0" lvl="0" marL="0" rtl="0" algn="l">
                        <a:spcBef>
                          <a:spcPts val="0"/>
                        </a:spcBef>
                        <a:spcAft>
                          <a:spcPts val="0"/>
                        </a:spcAft>
                        <a:buNone/>
                      </a:pPr>
                      <a:r>
                        <a:rPr lang="en-US" sz="1000"/>
                        <a:t>0.59</a:t>
                      </a:r>
                      <a:endParaRPr sz="1000"/>
                    </a:p>
                  </a:txBody>
                  <a:tcPr marT="91425" marB="91425" marR="91425" marL="91425"/>
                </a:tc>
                <a:tc>
                  <a:txBody>
                    <a:bodyPr/>
                    <a:lstStyle/>
                    <a:p>
                      <a:pPr indent="0" lvl="0" marL="0" rtl="0" algn="l">
                        <a:spcBef>
                          <a:spcPts val="0"/>
                        </a:spcBef>
                        <a:spcAft>
                          <a:spcPts val="0"/>
                        </a:spcAft>
                        <a:buNone/>
                      </a:pPr>
                      <a:r>
                        <a:rPr lang="en-US" sz="1000"/>
                        <a:t>71.51</a:t>
                      </a:r>
                      <a:endParaRPr sz="1000"/>
                    </a:p>
                  </a:txBody>
                  <a:tcPr marT="91425" marB="91425" marR="91425" marL="91425"/>
                </a:tc>
              </a:tr>
              <a:tr h="423725">
                <a:tc>
                  <a:txBody>
                    <a:bodyPr/>
                    <a:lstStyle/>
                    <a:p>
                      <a:pPr indent="0" lvl="0" marL="0" rtl="0" algn="l">
                        <a:spcBef>
                          <a:spcPts val="0"/>
                        </a:spcBef>
                        <a:spcAft>
                          <a:spcPts val="0"/>
                        </a:spcAft>
                        <a:buNone/>
                      </a:pPr>
                      <a:r>
                        <a:rPr lang="en-US" sz="1000"/>
                        <a:t>Long 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000"/>
                        <a:t>0.</a:t>
                      </a:r>
                      <a:r>
                        <a:rPr lang="en-US" sz="1000"/>
                        <a:t>5473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0.</a:t>
                      </a:r>
                      <a:r>
                        <a:rPr b="1" lang="en-US" sz="1000"/>
                        <a:t>5991</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96.68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65350">
                <a:tc>
                  <a:txBody>
                    <a:bodyPr/>
                    <a:lstStyle/>
                    <a:p>
                      <a:pPr indent="0" lvl="0" marL="0" rtl="0" algn="l">
                        <a:spcBef>
                          <a:spcPts val="0"/>
                        </a:spcBef>
                        <a:spcAft>
                          <a:spcPts val="0"/>
                        </a:spcAft>
                        <a:buNone/>
                      </a:pPr>
                      <a:r>
                        <a:rPr lang="en-US" sz="1000"/>
                        <a:t>LED*</a:t>
                      </a:r>
                      <a:endParaRPr sz="1000"/>
                    </a:p>
                  </a:txBody>
                  <a:tcPr marT="91425" marB="91425" marR="91425" marL="91425"/>
                </a:tc>
                <a:tc>
                  <a:txBody>
                    <a:bodyPr/>
                    <a:lstStyle/>
                    <a:p>
                      <a:pPr indent="0" lvl="0" marL="0" rtl="0" algn="l">
                        <a:spcBef>
                          <a:spcPts val="0"/>
                        </a:spcBef>
                        <a:spcAft>
                          <a:spcPts val="0"/>
                        </a:spcAft>
                        <a:buNone/>
                      </a:pPr>
                      <a:r>
                        <a:rPr b="1" lang="en-US" sz="1000"/>
                        <a:t>0.553</a:t>
                      </a:r>
                      <a:endParaRPr b="1"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0.5764</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96.24</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149" name="Google Shape;149;g241c97b1fa1_0_18"/>
          <p:cNvGraphicFramePr/>
          <p:nvPr/>
        </p:nvGraphicFramePr>
        <p:xfrm>
          <a:off x="5925925" y="1961400"/>
          <a:ext cx="3000000" cy="3000000"/>
        </p:xfrm>
        <a:graphic>
          <a:graphicData uri="http://schemas.openxmlformats.org/drawingml/2006/table">
            <a:tbl>
              <a:tblPr>
                <a:noFill/>
                <a:tableStyleId>{4CFB2932-384D-4322-A4EB-53DE788C8A51}</a:tableStyleId>
              </a:tblPr>
              <a:tblGrid>
                <a:gridCol w="805275"/>
                <a:gridCol w="549775"/>
                <a:gridCol w="694075"/>
                <a:gridCol w="694075"/>
              </a:tblGrid>
              <a:tr h="360725">
                <a:tc gridSpan="4">
                  <a:txBody>
                    <a:bodyPr/>
                    <a:lstStyle/>
                    <a:p>
                      <a:pPr indent="0" lvl="0" marL="0" rtl="0" algn="ctr">
                        <a:spcBef>
                          <a:spcPts val="0"/>
                        </a:spcBef>
                        <a:spcAft>
                          <a:spcPts val="0"/>
                        </a:spcAft>
                        <a:buNone/>
                      </a:pPr>
                      <a:r>
                        <a:rPr b="1" lang="en-US" sz="1000"/>
                        <a:t>PASSAGE</a:t>
                      </a:r>
                      <a:endParaRPr b="1" sz="1000"/>
                    </a:p>
                  </a:txBody>
                  <a:tcPr marT="91425" marB="91425" marR="91425" marL="91425"/>
                </a:tc>
                <a:tc hMerge="1"/>
                <a:tc hMerge="1"/>
                <a:tc hMerge="1"/>
              </a:tr>
              <a:tr h="499450">
                <a:tc>
                  <a:txBody>
                    <a:bodyPr/>
                    <a:lstStyle/>
                    <a:p>
                      <a:pPr indent="0" lvl="0" marL="0" rtl="0" algn="l">
                        <a:spcBef>
                          <a:spcPts val="0"/>
                        </a:spcBef>
                        <a:spcAft>
                          <a:spcPts val="0"/>
                        </a:spcAft>
                        <a:buNone/>
                      </a:pPr>
                      <a:r>
                        <a:rPr lang="en-US" sz="1000"/>
                        <a:t>Model</a:t>
                      </a:r>
                      <a:endParaRPr sz="1000"/>
                    </a:p>
                  </a:txBody>
                  <a:tcPr marT="91425" marB="91425" marR="91425" marL="91425"/>
                </a:tc>
                <a:tc>
                  <a:txBody>
                    <a:bodyPr/>
                    <a:lstStyle/>
                    <a:p>
                      <a:pPr indent="0" lvl="0" marL="0" rtl="0" algn="l">
                        <a:spcBef>
                          <a:spcPts val="0"/>
                        </a:spcBef>
                        <a:spcAft>
                          <a:spcPts val="0"/>
                        </a:spcAft>
                        <a:buNone/>
                      </a:pPr>
                      <a:r>
                        <a:rPr lang="en-US" sz="1000"/>
                        <a:t>BLEU </a:t>
                      </a:r>
                      <a:endParaRPr sz="1000"/>
                    </a:p>
                  </a:txBody>
                  <a:tcPr marT="91425" marB="91425" marR="91425" marL="91425"/>
                </a:tc>
                <a:tc>
                  <a:txBody>
                    <a:bodyPr/>
                    <a:lstStyle/>
                    <a:p>
                      <a:pPr indent="0" lvl="0" marL="0" rtl="0" algn="l">
                        <a:spcBef>
                          <a:spcPts val="0"/>
                        </a:spcBef>
                        <a:spcAft>
                          <a:spcPts val="0"/>
                        </a:spcAft>
                        <a:buNone/>
                      </a:pPr>
                      <a:r>
                        <a:rPr lang="en-US" sz="1000"/>
                        <a:t>Meteor </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US" sz="1000"/>
                        <a:t>BERT Score </a:t>
                      </a:r>
                      <a:endParaRPr sz="1000"/>
                    </a:p>
                  </a:txBody>
                  <a:tcPr marT="91425" marB="91425" marR="91425" marL="91425"/>
                </a:tc>
              </a:tr>
              <a:tr h="405800">
                <a:tc>
                  <a:txBody>
                    <a:bodyPr/>
                    <a:lstStyle/>
                    <a:p>
                      <a:pPr indent="0" lvl="0" marL="0" rtl="0" algn="l">
                        <a:spcBef>
                          <a:spcPts val="0"/>
                        </a:spcBef>
                        <a:spcAft>
                          <a:spcPts val="0"/>
                        </a:spcAft>
                        <a:buNone/>
                      </a:pPr>
                      <a:r>
                        <a:rPr lang="en-US" sz="1000"/>
                        <a:t>BERT</a:t>
                      </a:r>
                      <a:endParaRPr sz="1000"/>
                    </a:p>
                  </a:txBody>
                  <a:tcPr marT="91425" marB="91425" marR="91425" marL="91425"/>
                </a:tc>
                <a:tc>
                  <a:txBody>
                    <a:bodyPr/>
                    <a:lstStyle/>
                    <a:p>
                      <a:pPr indent="0" lvl="0" marL="0" rtl="0" algn="l">
                        <a:spcBef>
                          <a:spcPts val="0"/>
                        </a:spcBef>
                        <a:spcAft>
                          <a:spcPts val="0"/>
                        </a:spcAft>
                        <a:buNone/>
                      </a:pPr>
                      <a:r>
                        <a:rPr lang="en-US" sz="1000"/>
                        <a:t>0.13</a:t>
                      </a:r>
                      <a:endParaRPr sz="1000"/>
                    </a:p>
                  </a:txBody>
                  <a:tcPr marT="91425" marB="91425" marR="91425" marL="91425"/>
                </a:tc>
                <a:tc>
                  <a:txBody>
                    <a:bodyPr/>
                    <a:lstStyle/>
                    <a:p>
                      <a:pPr indent="0" lvl="0" marL="0" rtl="0" algn="l">
                        <a:spcBef>
                          <a:spcPts val="0"/>
                        </a:spcBef>
                        <a:spcAft>
                          <a:spcPts val="0"/>
                        </a:spcAft>
                        <a:buNone/>
                      </a:pPr>
                      <a:r>
                        <a:rPr lang="en-US" sz="1000"/>
                        <a:t>0.27</a:t>
                      </a:r>
                      <a:endParaRPr sz="1000"/>
                    </a:p>
                  </a:txBody>
                  <a:tcPr marT="91425" marB="91425" marR="91425" marL="91425"/>
                </a:tc>
                <a:tc>
                  <a:txBody>
                    <a:bodyPr/>
                    <a:lstStyle/>
                    <a:p>
                      <a:pPr indent="0" lvl="0" marL="0" rtl="0" algn="l">
                        <a:spcBef>
                          <a:spcPts val="0"/>
                        </a:spcBef>
                        <a:spcAft>
                          <a:spcPts val="0"/>
                        </a:spcAft>
                        <a:buNone/>
                      </a:pPr>
                      <a:r>
                        <a:rPr lang="en-US" sz="1000"/>
                        <a:t>20.63</a:t>
                      </a:r>
                      <a:endParaRPr sz="1000"/>
                    </a:p>
                  </a:txBody>
                  <a:tcPr marT="91425" marB="91425" marR="91425" marL="91425"/>
                </a:tc>
              </a:tr>
              <a:tr h="343375">
                <a:tc>
                  <a:txBody>
                    <a:bodyPr/>
                    <a:lstStyle/>
                    <a:p>
                      <a:pPr indent="0" lvl="0" marL="0" rtl="0" algn="l">
                        <a:spcBef>
                          <a:spcPts val="0"/>
                        </a:spcBef>
                        <a:spcAft>
                          <a:spcPts val="0"/>
                        </a:spcAft>
                        <a:buNone/>
                      </a:pPr>
                      <a:r>
                        <a:rPr lang="en-US" sz="1000"/>
                        <a:t>MiniLM</a:t>
                      </a:r>
                      <a:endParaRPr sz="1000"/>
                    </a:p>
                  </a:txBody>
                  <a:tcPr marT="91425" marB="91425" marR="91425" marL="91425"/>
                </a:tc>
                <a:tc>
                  <a:txBody>
                    <a:bodyPr/>
                    <a:lstStyle/>
                    <a:p>
                      <a:pPr indent="0" lvl="0" marL="0" rtl="0" algn="l">
                        <a:spcBef>
                          <a:spcPts val="0"/>
                        </a:spcBef>
                        <a:spcAft>
                          <a:spcPts val="0"/>
                        </a:spcAft>
                        <a:buNone/>
                      </a:pPr>
                      <a:r>
                        <a:rPr lang="en-US" sz="1000"/>
                        <a:t>0.17</a:t>
                      </a:r>
                      <a:endParaRPr sz="1000"/>
                    </a:p>
                  </a:txBody>
                  <a:tcPr marT="91425" marB="91425" marR="91425" marL="91425"/>
                </a:tc>
                <a:tc>
                  <a:txBody>
                    <a:bodyPr/>
                    <a:lstStyle/>
                    <a:p>
                      <a:pPr indent="0" lvl="0" marL="0" rtl="0" algn="l">
                        <a:spcBef>
                          <a:spcPts val="0"/>
                        </a:spcBef>
                        <a:spcAft>
                          <a:spcPts val="0"/>
                        </a:spcAft>
                        <a:buNone/>
                      </a:pPr>
                      <a:r>
                        <a:rPr lang="en-US" sz="1000"/>
                        <a:t>0.27</a:t>
                      </a:r>
                      <a:endParaRPr sz="1000"/>
                    </a:p>
                  </a:txBody>
                  <a:tcPr marT="91425" marB="91425" marR="91425" marL="91425"/>
                </a:tc>
                <a:tc>
                  <a:txBody>
                    <a:bodyPr/>
                    <a:lstStyle/>
                    <a:p>
                      <a:pPr indent="0" lvl="0" marL="0" rtl="0" algn="l">
                        <a:spcBef>
                          <a:spcPts val="0"/>
                        </a:spcBef>
                        <a:spcAft>
                          <a:spcPts val="0"/>
                        </a:spcAft>
                        <a:buNone/>
                      </a:pPr>
                      <a:r>
                        <a:rPr lang="en-US" sz="1000"/>
                        <a:t>24.25</a:t>
                      </a:r>
                      <a:endParaRPr sz="1000"/>
                    </a:p>
                  </a:txBody>
                  <a:tcPr marT="91425" marB="91425" marR="91425" marL="91425"/>
                </a:tc>
              </a:tr>
              <a:tr h="430425">
                <a:tc>
                  <a:txBody>
                    <a:bodyPr/>
                    <a:lstStyle/>
                    <a:p>
                      <a:pPr indent="0" lvl="0" marL="0" rtl="0" algn="l">
                        <a:spcBef>
                          <a:spcPts val="0"/>
                        </a:spcBef>
                        <a:spcAft>
                          <a:spcPts val="0"/>
                        </a:spcAft>
                        <a:buNone/>
                      </a:pPr>
                      <a:r>
                        <a:rPr lang="en-US" sz="1000"/>
                        <a:t>Long 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sz="1000"/>
                        <a:t>0.891</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0.</a:t>
                      </a:r>
                      <a:r>
                        <a:rPr b="1" lang="en-US" sz="1000"/>
                        <a:t>9069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98.16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57100">
                <a:tc>
                  <a:txBody>
                    <a:bodyPr/>
                    <a:lstStyle/>
                    <a:p>
                      <a:pPr indent="0" lvl="0" marL="0" rtl="0" algn="l">
                        <a:spcBef>
                          <a:spcPts val="0"/>
                        </a:spcBef>
                        <a:spcAft>
                          <a:spcPts val="0"/>
                        </a:spcAft>
                        <a:buNone/>
                      </a:pPr>
                      <a:r>
                        <a:rPr lang="en-US" sz="1000"/>
                        <a:t>LED*</a:t>
                      </a:r>
                      <a:endParaRPr sz="1000"/>
                    </a:p>
                  </a:txBody>
                  <a:tcPr marT="91425" marB="91425" marR="91425" marL="91425"/>
                </a:tc>
                <a:tc>
                  <a:txBody>
                    <a:bodyPr/>
                    <a:lstStyle/>
                    <a:p>
                      <a:pPr indent="0" lvl="0" marL="0" rtl="0" algn="l">
                        <a:spcBef>
                          <a:spcPts val="0"/>
                        </a:spcBef>
                        <a:spcAft>
                          <a:spcPts val="0"/>
                        </a:spcAft>
                        <a:buNone/>
                      </a:pPr>
                      <a:r>
                        <a:rPr lang="en-US" sz="1000"/>
                        <a:t>0.853</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0.</a:t>
                      </a:r>
                      <a:r>
                        <a:rPr lang="en-US" sz="1000"/>
                        <a:t>8857</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97.70</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150" name="Google Shape;150;g241c97b1fa1_0_18"/>
          <p:cNvGraphicFramePr/>
          <p:nvPr/>
        </p:nvGraphicFramePr>
        <p:xfrm>
          <a:off x="8851863" y="1935935"/>
          <a:ext cx="3000000" cy="3000000"/>
        </p:xfrm>
        <a:graphic>
          <a:graphicData uri="http://schemas.openxmlformats.org/drawingml/2006/table">
            <a:tbl>
              <a:tblPr>
                <a:noFill/>
                <a:tableStyleId>{4CFB2932-384D-4322-A4EB-53DE788C8A51}</a:tableStyleId>
              </a:tblPr>
              <a:tblGrid>
                <a:gridCol w="805275"/>
                <a:gridCol w="598850"/>
                <a:gridCol w="645025"/>
                <a:gridCol w="694075"/>
              </a:tblGrid>
              <a:tr h="328250">
                <a:tc gridSpan="4">
                  <a:txBody>
                    <a:bodyPr/>
                    <a:lstStyle/>
                    <a:p>
                      <a:pPr indent="0" lvl="0" marL="0" rtl="0" algn="ctr">
                        <a:spcBef>
                          <a:spcPts val="0"/>
                        </a:spcBef>
                        <a:spcAft>
                          <a:spcPts val="0"/>
                        </a:spcAft>
                        <a:buNone/>
                      </a:pPr>
                      <a:r>
                        <a:rPr b="1" lang="en-US" sz="1000"/>
                        <a:t>MULTI</a:t>
                      </a:r>
                      <a:endParaRPr b="1" sz="1000"/>
                    </a:p>
                  </a:txBody>
                  <a:tcPr marT="91425" marB="91425" marR="91425" marL="91425"/>
                </a:tc>
                <a:tc hMerge="1"/>
                <a:tc hMerge="1"/>
                <a:tc hMerge="1"/>
              </a:tr>
              <a:tr h="513950">
                <a:tc>
                  <a:txBody>
                    <a:bodyPr/>
                    <a:lstStyle/>
                    <a:p>
                      <a:pPr indent="0" lvl="0" marL="0" rtl="0" algn="l">
                        <a:spcBef>
                          <a:spcPts val="0"/>
                        </a:spcBef>
                        <a:spcAft>
                          <a:spcPts val="0"/>
                        </a:spcAft>
                        <a:buNone/>
                      </a:pPr>
                      <a:r>
                        <a:rPr lang="en-US" sz="1000"/>
                        <a:t>Model</a:t>
                      </a:r>
                      <a:endParaRPr sz="1000"/>
                    </a:p>
                  </a:txBody>
                  <a:tcPr marT="91425" marB="91425" marR="91425" marL="91425"/>
                </a:tc>
                <a:tc>
                  <a:txBody>
                    <a:bodyPr/>
                    <a:lstStyle/>
                    <a:p>
                      <a:pPr indent="0" lvl="0" marL="0" rtl="0" algn="l">
                        <a:spcBef>
                          <a:spcPts val="0"/>
                        </a:spcBef>
                        <a:spcAft>
                          <a:spcPts val="0"/>
                        </a:spcAft>
                        <a:buNone/>
                      </a:pPr>
                      <a:r>
                        <a:rPr lang="en-US" sz="1000"/>
                        <a:t>BLEU </a:t>
                      </a:r>
                      <a:endParaRPr sz="1000"/>
                    </a:p>
                  </a:txBody>
                  <a:tcPr marT="91425" marB="91425" marR="91425" marL="91425"/>
                </a:tc>
                <a:tc>
                  <a:txBody>
                    <a:bodyPr/>
                    <a:lstStyle/>
                    <a:p>
                      <a:pPr indent="0" lvl="0" marL="0" rtl="0" algn="l">
                        <a:spcBef>
                          <a:spcPts val="0"/>
                        </a:spcBef>
                        <a:spcAft>
                          <a:spcPts val="0"/>
                        </a:spcAft>
                        <a:buNone/>
                      </a:pPr>
                      <a:r>
                        <a:rPr lang="en-US" sz="1000"/>
                        <a:t>Meteor </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US" sz="1000"/>
                        <a:t>BERT Score </a:t>
                      </a:r>
                      <a:endParaRPr sz="1000"/>
                    </a:p>
                  </a:txBody>
                  <a:tcPr marT="91425" marB="91425" marR="91425" marL="91425"/>
                </a:tc>
              </a:tr>
              <a:tr h="397325">
                <a:tc>
                  <a:txBody>
                    <a:bodyPr/>
                    <a:lstStyle/>
                    <a:p>
                      <a:pPr indent="0" lvl="0" marL="0" rtl="0" algn="l">
                        <a:spcBef>
                          <a:spcPts val="0"/>
                        </a:spcBef>
                        <a:spcAft>
                          <a:spcPts val="0"/>
                        </a:spcAft>
                        <a:buNone/>
                      </a:pPr>
                      <a:r>
                        <a:rPr lang="en-US" sz="1000"/>
                        <a:t>BERT </a:t>
                      </a:r>
                      <a:endParaRPr sz="1000"/>
                    </a:p>
                  </a:txBody>
                  <a:tcPr marT="91425" marB="91425" marR="91425" marL="91425"/>
                </a:tc>
                <a:tc>
                  <a:txBody>
                    <a:bodyPr/>
                    <a:lstStyle/>
                    <a:p>
                      <a:pPr indent="0" lvl="0" marL="0" rtl="0" algn="l">
                        <a:spcBef>
                          <a:spcPts val="0"/>
                        </a:spcBef>
                        <a:spcAft>
                          <a:spcPts val="0"/>
                        </a:spcAft>
                        <a:buNone/>
                      </a:pPr>
                      <a:r>
                        <a:rPr lang="en-US" sz="1000"/>
                        <a:t>0.032</a:t>
                      </a:r>
                      <a:endParaRPr sz="1000"/>
                    </a:p>
                  </a:txBody>
                  <a:tcPr marT="91425" marB="91425" marR="91425" marL="91425"/>
                </a:tc>
                <a:tc>
                  <a:txBody>
                    <a:bodyPr/>
                    <a:lstStyle/>
                    <a:p>
                      <a:pPr indent="0" lvl="0" marL="0" rtl="0" algn="l">
                        <a:spcBef>
                          <a:spcPts val="0"/>
                        </a:spcBef>
                        <a:spcAft>
                          <a:spcPts val="0"/>
                        </a:spcAft>
                        <a:buNone/>
                      </a:pPr>
                      <a:r>
                        <a:rPr lang="en-US" sz="1000"/>
                        <a:t>0.12</a:t>
                      </a:r>
                      <a:endParaRPr sz="1000"/>
                    </a:p>
                  </a:txBody>
                  <a:tcPr marT="91425" marB="91425" marR="91425" marL="91425"/>
                </a:tc>
                <a:tc>
                  <a:txBody>
                    <a:bodyPr/>
                    <a:lstStyle/>
                    <a:p>
                      <a:pPr indent="0" lvl="0" marL="0" rtl="0" algn="l">
                        <a:spcBef>
                          <a:spcPts val="0"/>
                        </a:spcBef>
                        <a:spcAft>
                          <a:spcPts val="0"/>
                        </a:spcAft>
                        <a:buNone/>
                      </a:pPr>
                      <a:r>
                        <a:rPr lang="en-US" sz="1000"/>
                        <a:t>14.05</a:t>
                      </a:r>
                      <a:endParaRPr sz="1000"/>
                    </a:p>
                  </a:txBody>
                  <a:tcPr marT="91425" marB="91425" marR="91425" marL="91425"/>
                </a:tc>
              </a:tr>
              <a:tr h="336200">
                <a:tc>
                  <a:txBody>
                    <a:bodyPr/>
                    <a:lstStyle/>
                    <a:p>
                      <a:pPr indent="0" lvl="0" marL="0" rtl="0" algn="l">
                        <a:spcBef>
                          <a:spcPts val="0"/>
                        </a:spcBef>
                        <a:spcAft>
                          <a:spcPts val="0"/>
                        </a:spcAft>
                        <a:buNone/>
                      </a:pPr>
                      <a:r>
                        <a:rPr lang="en-US" sz="1000"/>
                        <a:t>MiniLM</a:t>
                      </a:r>
                      <a:endParaRPr sz="1000"/>
                    </a:p>
                  </a:txBody>
                  <a:tcPr marT="91425" marB="91425" marR="91425" marL="91425"/>
                </a:tc>
                <a:tc>
                  <a:txBody>
                    <a:bodyPr/>
                    <a:lstStyle/>
                    <a:p>
                      <a:pPr indent="0" lvl="0" marL="0" rtl="0" algn="l">
                        <a:spcBef>
                          <a:spcPts val="0"/>
                        </a:spcBef>
                        <a:spcAft>
                          <a:spcPts val="0"/>
                        </a:spcAft>
                        <a:buNone/>
                      </a:pPr>
                      <a:r>
                        <a:rPr lang="en-US" sz="1000"/>
                        <a:t>0.025</a:t>
                      </a:r>
                      <a:endParaRPr sz="1000"/>
                    </a:p>
                  </a:txBody>
                  <a:tcPr marT="91425" marB="91425" marR="91425" marL="91425"/>
                </a:tc>
                <a:tc>
                  <a:txBody>
                    <a:bodyPr/>
                    <a:lstStyle/>
                    <a:p>
                      <a:pPr indent="0" lvl="0" marL="0" rtl="0" algn="l">
                        <a:spcBef>
                          <a:spcPts val="0"/>
                        </a:spcBef>
                        <a:spcAft>
                          <a:spcPts val="0"/>
                        </a:spcAft>
                        <a:buNone/>
                      </a:pPr>
                      <a:r>
                        <a:rPr lang="en-US" sz="1000"/>
                        <a:t>0.12</a:t>
                      </a:r>
                      <a:endParaRPr sz="1000"/>
                    </a:p>
                  </a:txBody>
                  <a:tcPr marT="91425" marB="91425" marR="91425" marL="91425"/>
                </a:tc>
                <a:tc>
                  <a:txBody>
                    <a:bodyPr/>
                    <a:lstStyle/>
                    <a:p>
                      <a:pPr indent="0" lvl="0" marL="0" rtl="0" algn="l">
                        <a:spcBef>
                          <a:spcPts val="0"/>
                        </a:spcBef>
                        <a:spcAft>
                          <a:spcPts val="0"/>
                        </a:spcAft>
                        <a:buNone/>
                      </a:pPr>
                      <a:r>
                        <a:rPr lang="en-US" sz="1000"/>
                        <a:t>13.86</a:t>
                      </a:r>
                      <a:endParaRPr sz="1000"/>
                    </a:p>
                  </a:txBody>
                  <a:tcPr marT="91425" marB="91425" marR="91425" marL="91425"/>
                </a:tc>
              </a:tr>
              <a:tr h="474175">
                <a:tc>
                  <a:txBody>
                    <a:bodyPr/>
                    <a:lstStyle/>
                    <a:p>
                      <a:pPr indent="0" lvl="0" marL="0" rtl="0" algn="l">
                        <a:spcBef>
                          <a:spcPts val="0"/>
                        </a:spcBef>
                        <a:spcAft>
                          <a:spcPts val="0"/>
                        </a:spcAft>
                        <a:buNone/>
                      </a:pPr>
                      <a:r>
                        <a:rPr lang="en-US" sz="1000"/>
                        <a:t>Long 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sz="1000"/>
                        <a:t>0.</a:t>
                      </a:r>
                      <a:r>
                        <a:rPr b="1" lang="en-US" sz="1000"/>
                        <a:t>8185</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0.8620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000"/>
                        <a:t>96.57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16875">
                <a:tc>
                  <a:txBody>
                    <a:bodyPr/>
                    <a:lstStyle/>
                    <a:p>
                      <a:pPr indent="0" lvl="0" marL="0" rtl="0" algn="l">
                        <a:spcBef>
                          <a:spcPts val="0"/>
                        </a:spcBef>
                        <a:spcAft>
                          <a:spcPts val="0"/>
                        </a:spcAft>
                        <a:buNone/>
                      </a:pPr>
                      <a:r>
                        <a:rPr lang="en-US" sz="1000"/>
                        <a:t>LED*</a:t>
                      </a:r>
                      <a:endParaRPr sz="1000"/>
                    </a:p>
                  </a:txBody>
                  <a:tcPr marT="91425" marB="91425" marR="91425" marL="91425"/>
                </a:tc>
                <a:tc>
                  <a:txBody>
                    <a:bodyPr/>
                    <a:lstStyle/>
                    <a:p>
                      <a:pPr indent="0" lvl="0" marL="0" rtl="0" algn="l">
                        <a:spcBef>
                          <a:spcPts val="0"/>
                        </a:spcBef>
                        <a:spcAft>
                          <a:spcPts val="0"/>
                        </a:spcAft>
                        <a:buNone/>
                      </a:pPr>
                      <a:r>
                        <a:rPr lang="en-US" sz="1000"/>
                        <a:t>0.7546</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0.8254</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95.79</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51" name="Google Shape;151;g241c97b1fa1_0_18"/>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0.08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41df7da613_0_7"/>
          <p:cNvSpPr txBox="1"/>
          <p:nvPr>
            <p:ph type="title"/>
          </p:nvPr>
        </p:nvSpPr>
        <p:spPr>
          <a:xfrm>
            <a:off x="795118" y="1279825"/>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Baseline metrics vs Improved metrics</a:t>
            </a:r>
            <a:endParaRPr/>
          </a:p>
        </p:txBody>
      </p:sp>
      <p:graphicFrame>
        <p:nvGraphicFramePr>
          <p:cNvPr id="158" name="Google Shape;158;g241df7da613_0_7"/>
          <p:cNvGraphicFramePr/>
          <p:nvPr/>
        </p:nvGraphicFramePr>
        <p:xfrm>
          <a:off x="8310713" y="2933700"/>
          <a:ext cx="3000000" cy="3000000"/>
        </p:xfrm>
        <a:graphic>
          <a:graphicData uri="http://schemas.openxmlformats.org/drawingml/2006/table">
            <a:tbl>
              <a:tblPr>
                <a:noFill/>
                <a:tableStyleId>{4CFB2932-384D-4322-A4EB-53DE788C8A51}</a:tableStyleId>
              </a:tblPr>
              <a:tblGrid>
                <a:gridCol w="880625"/>
                <a:gridCol w="678350"/>
                <a:gridCol w="681975"/>
                <a:gridCol w="759050"/>
              </a:tblGrid>
              <a:tr h="349400">
                <a:tc gridSpan="4">
                  <a:txBody>
                    <a:bodyPr/>
                    <a:lstStyle/>
                    <a:p>
                      <a:pPr indent="0" lvl="0" marL="0" rtl="0" algn="ctr">
                        <a:spcBef>
                          <a:spcPts val="0"/>
                        </a:spcBef>
                        <a:spcAft>
                          <a:spcPts val="0"/>
                        </a:spcAft>
                        <a:buNone/>
                      </a:pPr>
                      <a:r>
                        <a:rPr b="1" lang="en-US" sz="1000"/>
                        <a:t>SPOILER GENERATION - Improved (ONLY FOR THE MODELS THAT WE APPLIED IN BASELINE)</a:t>
                      </a:r>
                      <a:endParaRPr b="1" sz="1000"/>
                    </a:p>
                  </a:txBody>
                  <a:tcPr marT="91425" marB="91425" marR="91425" marL="91425"/>
                </a:tc>
                <a:tc hMerge="1"/>
                <a:tc hMerge="1"/>
                <a:tc hMerge="1"/>
              </a:tr>
              <a:tr h="538400">
                <a:tc>
                  <a:txBody>
                    <a:bodyPr/>
                    <a:lstStyle/>
                    <a:p>
                      <a:pPr indent="0" lvl="0" marL="0" rtl="0" algn="l">
                        <a:spcBef>
                          <a:spcPts val="0"/>
                        </a:spcBef>
                        <a:spcAft>
                          <a:spcPts val="0"/>
                        </a:spcAft>
                        <a:buNone/>
                      </a:pPr>
                      <a:r>
                        <a:rPr b="1" lang="en-US" sz="1000"/>
                        <a:t>Model</a:t>
                      </a:r>
                      <a:endParaRPr b="1" sz="1000"/>
                    </a:p>
                  </a:txBody>
                  <a:tcPr marT="91425" marB="91425" marR="91425" marL="91425"/>
                </a:tc>
                <a:tc>
                  <a:txBody>
                    <a:bodyPr/>
                    <a:lstStyle/>
                    <a:p>
                      <a:pPr indent="0" lvl="0" marL="0" rtl="0" algn="l">
                        <a:spcBef>
                          <a:spcPts val="0"/>
                        </a:spcBef>
                        <a:spcAft>
                          <a:spcPts val="0"/>
                        </a:spcAft>
                        <a:buNone/>
                      </a:pPr>
                      <a:r>
                        <a:rPr b="1" lang="en-US" sz="1000"/>
                        <a:t>BLEU </a:t>
                      </a:r>
                      <a:endParaRPr b="1" sz="1000"/>
                    </a:p>
                  </a:txBody>
                  <a:tcPr marT="91425" marB="91425" marR="91425" marL="91425"/>
                </a:tc>
                <a:tc>
                  <a:txBody>
                    <a:bodyPr/>
                    <a:lstStyle/>
                    <a:p>
                      <a:pPr indent="0" lvl="0" marL="0" rtl="0" algn="l">
                        <a:spcBef>
                          <a:spcPts val="0"/>
                        </a:spcBef>
                        <a:spcAft>
                          <a:spcPts val="0"/>
                        </a:spcAft>
                        <a:buNone/>
                      </a:pPr>
                      <a:r>
                        <a:rPr b="1" lang="en-US" sz="1000"/>
                        <a:t>Meteor </a:t>
                      </a:r>
                      <a:endParaRPr b="1" sz="1000"/>
                    </a:p>
                    <a:p>
                      <a:pPr indent="0" lvl="0" marL="0" rtl="0" algn="l">
                        <a:spcBef>
                          <a:spcPts val="0"/>
                        </a:spcBef>
                        <a:spcAft>
                          <a:spcPts val="0"/>
                        </a:spcAft>
                        <a:buNone/>
                      </a:pPr>
                      <a:r>
                        <a:t/>
                      </a:r>
                      <a:endParaRPr b="1" sz="1000"/>
                    </a:p>
                  </a:txBody>
                  <a:tcPr marT="91425" marB="91425" marR="91425" marL="91425"/>
                </a:tc>
                <a:tc>
                  <a:txBody>
                    <a:bodyPr/>
                    <a:lstStyle/>
                    <a:p>
                      <a:pPr indent="0" lvl="0" marL="0" rtl="0" algn="l">
                        <a:spcBef>
                          <a:spcPts val="0"/>
                        </a:spcBef>
                        <a:spcAft>
                          <a:spcPts val="0"/>
                        </a:spcAft>
                        <a:buNone/>
                      </a:pPr>
                      <a:r>
                        <a:rPr b="1" lang="en-US" sz="1000"/>
                        <a:t>BERT Score </a:t>
                      </a:r>
                      <a:endParaRPr b="1" sz="1000"/>
                    </a:p>
                  </a:txBody>
                  <a:tcPr marT="91425" marB="91425" marR="91425" marL="91425"/>
                </a:tc>
              </a:tr>
              <a:tr h="437450">
                <a:tc>
                  <a:txBody>
                    <a:bodyPr/>
                    <a:lstStyle/>
                    <a:p>
                      <a:pPr indent="0" lvl="0" marL="0" rtl="0" algn="l">
                        <a:spcBef>
                          <a:spcPts val="0"/>
                        </a:spcBef>
                        <a:spcAft>
                          <a:spcPts val="0"/>
                        </a:spcAft>
                        <a:buNone/>
                      </a:pPr>
                      <a:r>
                        <a:rPr lang="en-US" sz="1000"/>
                        <a:t>BERT*</a:t>
                      </a:r>
                      <a:endParaRPr sz="1000"/>
                    </a:p>
                  </a:txBody>
                  <a:tcPr marT="91425" marB="91425" marR="91425" marL="91425"/>
                </a:tc>
                <a:tc>
                  <a:txBody>
                    <a:bodyPr/>
                    <a:lstStyle/>
                    <a:p>
                      <a:pPr indent="0" lvl="0" marL="0" rtl="0" algn="l">
                        <a:spcBef>
                          <a:spcPts val="0"/>
                        </a:spcBef>
                        <a:spcAft>
                          <a:spcPts val="0"/>
                        </a:spcAft>
                        <a:buNone/>
                      </a:pPr>
                      <a:r>
                        <a:rPr lang="en-US" sz="1100"/>
                        <a:t>0.21</a:t>
                      </a:r>
                      <a:endParaRPr sz="1100"/>
                    </a:p>
                  </a:txBody>
                  <a:tcPr marT="91425" marB="91425" marR="91425" marL="91425"/>
                </a:tc>
                <a:tc>
                  <a:txBody>
                    <a:bodyPr/>
                    <a:lstStyle/>
                    <a:p>
                      <a:pPr indent="0" lvl="0" marL="0" rtl="0" algn="l">
                        <a:spcBef>
                          <a:spcPts val="0"/>
                        </a:spcBef>
                        <a:spcAft>
                          <a:spcPts val="0"/>
                        </a:spcAft>
                        <a:buNone/>
                      </a:pPr>
                      <a:r>
                        <a:rPr lang="en-US" sz="1100"/>
                        <a:t>0.27</a:t>
                      </a:r>
                      <a:endParaRPr sz="1100"/>
                    </a:p>
                  </a:txBody>
                  <a:tcPr marT="91425" marB="91425" marR="91425" marL="91425"/>
                </a:tc>
                <a:tc>
                  <a:txBody>
                    <a:bodyPr/>
                    <a:lstStyle/>
                    <a:p>
                      <a:pPr indent="0" lvl="0" marL="0" rtl="0" algn="l">
                        <a:spcBef>
                          <a:spcPts val="0"/>
                        </a:spcBef>
                        <a:spcAft>
                          <a:spcPts val="0"/>
                        </a:spcAft>
                        <a:buNone/>
                      </a:pPr>
                      <a:r>
                        <a:rPr lang="en-US" sz="1100"/>
                        <a:t>60.37</a:t>
                      </a:r>
                      <a:endParaRPr sz="1100"/>
                    </a:p>
                  </a:txBody>
                  <a:tcPr marT="91425" marB="91425" marR="91425" marL="91425"/>
                </a:tc>
              </a:tr>
              <a:tr h="508225">
                <a:tc>
                  <a:txBody>
                    <a:bodyPr/>
                    <a:lstStyle/>
                    <a:p>
                      <a:pPr indent="0" lvl="0" marL="0" rtl="0" algn="l">
                        <a:spcBef>
                          <a:spcPts val="0"/>
                        </a:spcBef>
                        <a:spcAft>
                          <a:spcPts val="0"/>
                        </a:spcAft>
                        <a:buNone/>
                      </a:pPr>
                      <a:r>
                        <a:rPr lang="en-US" sz="1000"/>
                        <a:t>ROBERTA*</a:t>
                      </a:r>
                      <a:endParaRPr sz="1000"/>
                    </a:p>
                  </a:txBody>
                  <a:tcPr marT="91425" marB="91425" marR="91425" marL="91425"/>
                </a:tc>
                <a:tc>
                  <a:txBody>
                    <a:bodyPr/>
                    <a:lstStyle/>
                    <a:p>
                      <a:pPr indent="0" lvl="0" marL="0" rtl="0" algn="l">
                        <a:spcBef>
                          <a:spcPts val="0"/>
                        </a:spcBef>
                        <a:spcAft>
                          <a:spcPts val="0"/>
                        </a:spcAft>
                        <a:buNone/>
                      </a:pPr>
                      <a:r>
                        <a:rPr lang="en-US" sz="1100"/>
                        <a:t>0.31</a:t>
                      </a:r>
                      <a:endParaRPr sz="1100"/>
                    </a:p>
                  </a:txBody>
                  <a:tcPr marT="91425" marB="91425" marR="91425" marL="91425"/>
                </a:tc>
                <a:tc>
                  <a:txBody>
                    <a:bodyPr/>
                    <a:lstStyle/>
                    <a:p>
                      <a:pPr indent="0" lvl="0" marL="0" rtl="0" algn="l">
                        <a:spcBef>
                          <a:spcPts val="0"/>
                        </a:spcBef>
                        <a:spcAft>
                          <a:spcPts val="0"/>
                        </a:spcAft>
                        <a:buNone/>
                      </a:pPr>
                      <a:r>
                        <a:rPr lang="en-US" sz="1100"/>
                        <a:t>0.59</a:t>
                      </a:r>
                      <a:endParaRPr sz="1100"/>
                    </a:p>
                  </a:txBody>
                  <a:tcPr marT="91425" marB="91425" marR="91425" marL="91425"/>
                </a:tc>
                <a:tc>
                  <a:txBody>
                    <a:bodyPr/>
                    <a:lstStyle/>
                    <a:p>
                      <a:pPr indent="0" lvl="0" marL="0" rtl="0" algn="l">
                        <a:spcBef>
                          <a:spcPts val="0"/>
                        </a:spcBef>
                        <a:spcAft>
                          <a:spcPts val="0"/>
                        </a:spcAft>
                        <a:buNone/>
                      </a:pPr>
                      <a:r>
                        <a:rPr lang="en-US" sz="1100"/>
                        <a:t>71.51</a:t>
                      </a:r>
                      <a:endParaRPr sz="1100"/>
                    </a:p>
                  </a:txBody>
                  <a:tcPr marT="91425" marB="91425" marR="91425" marL="91425"/>
                </a:tc>
              </a:tr>
              <a:tr h="441600">
                <a:tc>
                  <a:txBody>
                    <a:bodyPr/>
                    <a:lstStyle/>
                    <a:p>
                      <a:pPr indent="0" lvl="0" marL="0" rtl="0" algn="l">
                        <a:spcBef>
                          <a:spcPts val="0"/>
                        </a:spcBef>
                        <a:spcAft>
                          <a:spcPts val="0"/>
                        </a:spcAft>
                        <a:buNone/>
                      </a:pPr>
                      <a:r>
                        <a:rPr lang="en-US" sz="1000"/>
                        <a:t>Long 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100"/>
                        <a:t>0.54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0.59</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96.68</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graphicFrame>
        <p:nvGraphicFramePr>
          <p:cNvPr id="159" name="Google Shape;159;g241df7da613_0_7"/>
          <p:cNvGraphicFramePr/>
          <p:nvPr/>
        </p:nvGraphicFramePr>
        <p:xfrm>
          <a:off x="985925" y="2929550"/>
          <a:ext cx="3000000" cy="3000000"/>
        </p:xfrm>
        <a:graphic>
          <a:graphicData uri="http://schemas.openxmlformats.org/drawingml/2006/table">
            <a:tbl>
              <a:tblPr>
                <a:noFill/>
                <a:tableStyleId>{4CFB2932-384D-4322-A4EB-53DE788C8A51}</a:tableStyleId>
              </a:tblPr>
              <a:tblGrid>
                <a:gridCol w="1732100"/>
                <a:gridCol w="645350"/>
              </a:tblGrid>
              <a:tr h="669700">
                <a:tc gridSpan="2">
                  <a:txBody>
                    <a:bodyPr/>
                    <a:lstStyle/>
                    <a:p>
                      <a:pPr indent="0" lvl="0" marL="0" rtl="0" algn="ctr">
                        <a:spcBef>
                          <a:spcPts val="0"/>
                        </a:spcBef>
                        <a:spcAft>
                          <a:spcPts val="0"/>
                        </a:spcAft>
                        <a:buNone/>
                      </a:pPr>
                      <a:r>
                        <a:rPr b="1" lang="en-US" sz="1200"/>
                        <a:t>Spoiler classification</a:t>
                      </a:r>
                      <a:endParaRPr b="1" sz="1200"/>
                    </a:p>
                  </a:txBody>
                  <a:tcPr marT="91425" marB="91425" marR="91425" marL="91425"/>
                </a:tc>
                <a:tc hMerge="1"/>
              </a:tr>
              <a:tr h="669700">
                <a:tc>
                  <a:txBody>
                    <a:bodyPr/>
                    <a:lstStyle/>
                    <a:p>
                      <a:pPr indent="0" lvl="0" marL="0" rtl="0" algn="l">
                        <a:spcBef>
                          <a:spcPts val="0"/>
                        </a:spcBef>
                        <a:spcAft>
                          <a:spcPts val="0"/>
                        </a:spcAft>
                        <a:buNone/>
                      </a:pPr>
                      <a:r>
                        <a:rPr b="1" lang="en-US" sz="1000"/>
                        <a:t>Model (multi-class classification - Spoiler Type ))</a:t>
                      </a:r>
                      <a:endParaRPr b="1" sz="1000"/>
                    </a:p>
                  </a:txBody>
                  <a:tcPr marT="91425" marB="91425" marR="91425" marL="91425"/>
                </a:tc>
                <a:tc>
                  <a:txBody>
                    <a:bodyPr/>
                    <a:lstStyle/>
                    <a:p>
                      <a:pPr indent="0" lvl="0" marL="0" rtl="0" algn="l">
                        <a:spcBef>
                          <a:spcPts val="0"/>
                        </a:spcBef>
                        <a:spcAft>
                          <a:spcPts val="0"/>
                        </a:spcAft>
                        <a:buNone/>
                      </a:pPr>
                      <a:r>
                        <a:rPr b="1" lang="en-US" sz="1000"/>
                        <a:t>F1 Score</a:t>
                      </a:r>
                      <a:endParaRPr b="1" sz="1000"/>
                    </a:p>
                  </a:txBody>
                  <a:tcPr marT="91425" marB="91425" marR="91425" marL="91425"/>
                </a:tc>
              </a:tr>
              <a:tr h="378075">
                <a:tc>
                  <a:txBody>
                    <a:bodyPr/>
                    <a:lstStyle/>
                    <a:p>
                      <a:pPr indent="0" lvl="0" marL="0" rtl="0" algn="l">
                        <a:spcBef>
                          <a:spcPts val="0"/>
                        </a:spcBef>
                        <a:spcAft>
                          <a:spcPts val="0"/>
                        </a:spcAft>
                        <a:buNone/>
                      </a:pPr>
                      <a:r>
                        <a:rPr lang="en-US" sz="1000"/>
                        <a:t>Baseline model best accuracy</a:t>
                      </a:r>
                      <a:endParaRPr sz="1000"/>
                    </a:p>
                  </a:txBody>
                  <a:tcPr marT="91425" marB="91425" marR="91425" marL="91425"/>
                </a:tc>
                <a:tc>
                  <a:txBody>
                    <a:bodyPr/>
                    <a:lstStyle/>
                    <a:p>
                      <a:pPr indent="0" lvl="0" marL="0" rtl="0" algn="l">
                        <a:spcBef>
                          <a:spcPts val="0"/>
                        </a:spcBef>
                        <a:spcAft>
                          <a:spcPts val="0"/>
                        </a:spcAft>
                        <a:buNone/>
                      </a:pPr>
                      <a:r>
                        <a:rPr lang="en-US" sz="1000"/>
                        <a:t>0.49</a:t>
                      </a:r>
                      <a:endParaRPr sz="1000"/>
                    </a:p>
                  </a:txBody>
                  <a:tcPr marT="91425" marB="91425" marR="91425" marL="91425"/>
                </a:tc>
              </a:tr>
              <a:tr h="378075">
                <a:tc>
                  <a:txBody>
                    <a:bodyPr/>
                    <a:lstStyle/>
                    <a:p>
                      <a:pPr indent="0" lvl="0" marL="0" rtl="0" algn="l">
                        <a:spcBef>
                          <a:spcPts val="0"/>
                        </a:spcBef>
                        <a:spcAft>
                          <a:spcPts val="0"/>
                        </a:spcAft>
                        <a:buNone/>
                      </a:pPr>
                      <a:r>
                        <a:rPr lang="en-US" sz="1000"/>
                        <a:t>Improved model best accuracy </a:t>
                      </a:r>
                      <a:endParaRPr sz="1000"/>
                    </a:p>
                  </a:txBody>
                  <a:tcPr marT="91425" marB="91425" marR="91425" marL="91425"/>
                </a:tc>
                <a:tc>
                  <a:txBody>
                    <a:bodyPr/>
                    <a:lstStyle/>
                    <a:p>
                      <a:pPr indent="0" lvl="0" marL="0" rtl="0" algn="l">
                        <a:spcBef>
                          <a:spcPts val="0"/>
                        </a:spcBef>
                        <a:spcAft>
                          <a:spcPts val="0"/>
                        </a:spcAft>
                        <a:buNone/>
                      </a:pPr>
                      <a:r>
                        <a:rPr lang="en-US" sz="1000"/>
                        <a:t>70.38</a:t>
                      </a:r>
                      <a:endParaRPr sz="1000"/>
                    </a:p>
                  </a:txBody>
                  <a:tcPr marT="91425" marB="91425" marR="91425" marL="91425"/>
                </a:tc>
              </a:tr>
            </a:tbl>
          </a:graphicData>
        </a:graphic>
      </p:graphicFrame>
      <p:graphicFrame>
        <p:nvGraphicFramePr>
          <p:cNvPr id="160" name="Google Shape;160;g241df7da613_0_7"/>
          <p:cNvGraphicFramePr/>
          <p:nvPr/>
        </p:nvGraphicFramePr>
        <p:xfrm>
          <a:off x="4133900" y="2646063"/>
          <a:ext cx="3000000" cy="3000000"/>
        </p:xfrm>
        <a:graphic>
          <a:graphicData uri="http://schemas.openxmlformats.org/drawingml/2006/table">
            <a:tbl>
              <a:tblPr>
                <a:noFill/>
                <a:tableStyleId>{4CFB2932-384D-4322-A4EB-53DE788C8A51}</a:tableStyleId>
              </a:tblPr>
              <a:tblGrid>
                <a:gridCol w="757225"/>
                <a:gridCol w="757225"/>
                <a:gridCol w="757225"/>
                <a:gridCol w="757225"/>
              </a:tblGrid>
              <a:tr h="523500">
                <a:tc gridSpan="4">
                  <a:txBody>
                    <a:bodyPr/>
                    <a:lstStyle/>
                    <a:p>
                      <a:pPr indent="0" lvl="0" marL="0" rtl="0" algn="l">
                        <a:spcBef>
                          <a:spcPts val="0"/>
                        </a:spcBef>
                        <a:spcAft>
                          <a:spcPts val="0"/>
                        </a:spcAft>
                        <a:buNone/>
                      </a:pPr>
                      <a:r>
                        <a:rPr b="1" lang="en-US"/>
                        <a:t>Spoiler Generation - Baseline</a:t>
                      </a:r>
                      <a:endParaRPr b="1"/>
                    </a:p>
                  </a:txBody>
                  <a:tcPr marT="91425" marB="91425" marR="91425" marL="91425"/>
                </a:tc>
                <a:tc hMerge="1"/>
                <a:tc hMerge="1"/>
                <a:tc hMerge="1"/>
              </a:tr>
              <a:tr h="523500">
                <a:tc>
                  <a:txBody>
                    <a:bodyPr/>
                    <a:lstStyle/>
                    <a:p>
                      <a:pPr indent="0" lvl="0" marL="0" rtl="0" algn="l">
                        <a:spcBef>
                          <a:spcPts val="0"/>
                        </a:spcBef>
                        <a:spcAft>
                          <a:spcPts val="0"/>
                        </a:spcAft>
                        <a:buNone/>
                      </a:pPr>
                      <a:r>
                        <a:rPr b="1" lang="en-US" sz="1000"/>
                        <a:t>Model</a:t>
                      </a:r>
                      <a:endParaRPr b="1" sz="1000"/>
                    </a:p>
                  </a:txBody>
                  <a:tcPr marT="91425" marB="91425" marR="91425" marL="91425"/>
                </a:tc>
                <a:tc>
                  <a:txBody>
                    <a:bodyPr/>
                    <a:lstStyle/>
                    <a:p>
                      <a:pPr indent="0" lvl="0" marL="0" rtl="0" algn="l">
                        <a:spcBef>
                          <a:spcPts val="0"/>
                        </a:spcBef>
                        <a:spcAft>
                          <a:spcPts val="0"/>
                        </a:spcAft>
                        <a:buNone/>
                      </a:pPr>
                      <a:r>
                        <a:rPr b="1" lang="en-US" sz="1000"/>
                        <a:t>Bleu</a:t>
                      </a:r>
                      <a:endParaRPr b="1" sz="1000"/>
                    </a:p>
                  </a:txBody>
                  <a:tcPr marT="91425" marB="91425" marR="91425" marL="91425"/>
                </a:tc>
                <a:tc>
                  <a:txBody>
                    <a:bodyPr/>
                    <a:lstStyle/>
                    <a:p>
                      <a:pPr indent="0" lvl="0" marL="0" rtl="0" algn="l">
                        <a:spcBef>
                          <a:spcPts val="0"/>
                        </a:spcBef>
                        <a:spcAft>
                          <a:spcPts val="0"/>
                        </a:spcAft>
                        <a:buNone/>
                      </a:pPr>
                      <a:r>
                        <a:rPr b="1" lang="en-US" sz="1000"/>
                        <a:t>meteor</a:t>
                      </a:r>
                      <a:endParaRPr b="1" sz="1000"/>
                    </a:p>
                  </a:txBody>
                  <a:tcPr marT="91425" marB="91425" marR="91425" marL="91425"/>
                </a:tc>
                <a:tc>
                  <a:txBody>
                    <a:bodyPr/>
                    <a:lstStyle/>
                    <a:p>
                      <a:pPr indent="0" lvl="0" marL="0" rtl="0" algn="l">
                        <a:spcBef>
                          <a:spcPts val="0"/>
                        </a:spcBef>
                        <a:spcAft>
                          <a:spcPts val="0"/>
                        </a:spcAft>
                        <a:buNone/>
                      </a:pPr>
                      <a:r>
                        <a:rPr b="1" lang="en-US" sz="1000"/>
                        <a:t>Bert score</a:t>
                      </a:r>
                      <a:endParaRPr b="1" sz="1000"/>
                    </a:p>
                  </a:txBody>
                  <a:tcPr marT="91425" marB="91425" marR="91425" marL="91425"/>
                </a:tc>
              </a:tr>
              <a:tr h="523500">
                <a:tc>
                  <a:txBody>
                    <a:bodyPr/>
                    <a:lstStyle/>
                    <a:p>
                      <a:pPr indent="0" lvl="0" marL="0" rtl="0" algn="l">
                        <a:spcBef>
                          <a:spcPts val="0"/>
                        </a:spcBef>
                        <a:spcAft>
                          <a:spcPts val="0"/>
                        </a:spcAft>
                        <a:buNone/>
                      </a:pPr>
                      <a:r>
                        <a:rPr lang="en-US" sz="1000"/>
                        <a:t>BERT</a:t>
                      </a:r>
                      <a:endParaRPr sz="1000"/>
                    </a:p>
                  </a:txBody>
                  <a:tcPr marT="91425" marB="91425" marR="91425" marL="91425"/>
                </a:tc>
                <a:tc>
                  <a:txBody>
                    <a:bodyPr/>
                    <a:lstStyle/>
                    <a:p>
                      <a:pPr indent="0" lvl="0" marL="0" rtl="0" algn="l">
                        <a:spcBef>
                          <a:spcPts val="0"/>
                        </a:spcBef>
                        <a:spcAft>
                          <a:spcPts val="0"/>
                        </a:spcAft>
                        <a:buNone/>
                      </a:pPr>
                      <a:r>
                        <a:rPr lang="en-US" sz="1000"/>
                        <a:t>0.12</a:t>
                      </a:r>
                      <a:endParaRPr sz="1000"/>
                    </a:p>
                  </a:txBody>
                  <a:tcPr marT="91425" marB="91425" marR="91425" marL="91425"/>
                </a:tc>
                <a:tc>
                  <a:txBody>
                    <a:bodyPr/>
                    <a:lstStyle/>
                    <a:p>
                      <a:pPr indent="0" lvl="0" marL="0" rtl="0" algn="l">
                        <a:spcBef>
                          <a:spcPts val="0"/>
                        </a:spcBef>
                        <a:spcAft>
                          <a:spcPts val="0"/>
                        </a:spcAft>
                        <a:buNone/>
                      </a:pPr>
                      <a:r>
                        <a:rPr lang="en-US" sz="1000"/>
                        <a:t>0.18</a:t>
                      </a:r>
                      <a:endParaRPr sz="1000"/>
                    </a:p>
                  </a:txBody>
                  <a:tcPr marT="91425" marB="91425" marR="91425" marL="91425"/>
                </a:tc>
                <a:tc>
                  <a:txBody>
                    <a:bodyPr/>
                    <a:lstStyle/>
                    <a:p>
                      <a:pPr indent="0" lvl="0" marL="0" rtl="0" algn="l">
                        <a:spcBef>
                          <a:spcPts val="0"/>
                        </a:spcBef>
                        <a:spcAft>
                          <a:spcPts val="0"/>
                        </a:spcAft>
                        <a:buNone/>
                      </a:pPr>
                      <a:r>
                        <a:rPr lang="en-US" sz="1000"/>
                        <a:t>0.83</a:t>
                      </a:r>
                      <a:endParaRPr sz="1000"/>
                    </a:p>
                  </a:txBody>
                  <a:tcPr marT="91425" marB="91425" marR="91425" marL="91425"/>
                </a:tc>
              </a:tr>
              <a:tr h="523500">
                <a:tc>
                  <a:txBody>
                    <a:bodyPr/>
                    <a:lstStyle/>
                    <a:p>
                      <a:pPr indent="0" lvl="0" marL="0" rtl="0" algn="l">
                        <a:spcBef>
                          <a:spcPts val="0"/>
                        </a:spcBef>
                        <a:spcAft>
                          <a:spcPts val="0"/>
                        </a:spcAft>
                        <a:buNone/>
                      </a:pPr>
                      <a:r>
                        <a:rPr lang="en-US" sz="1000"/>
                        <a:t>BART</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0.11</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0.11</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0.84</a:t>
                      </a:r>
                      <a:endParaRPr sz="1000"/>
                    </a:p>
                  </a:txBody>
                  <a:tcPr marT="91425" marB="91425" marR="91425" marL="91425">
                    <a:lnB cap="flat" cmpd="sng" w="9525">
                      <a:solidFill>
                        <a:srgbClr val="9E9E9E"/>
                      </a:solidFill>
                      <a:prstDash val="solid"/>
                      <a:round/>
                      <a:headEnd len="sm" w="sm" type="none"/>
                      <a:tailEnd len="sm" w="sm" type="none"/>
                    </a:lnB>
                  </a:tcPr>
                </a:tc>
              </a:tr>
              <a:tr h="523500">
                <a:tc>
                  <a:txBody>
                    <a:bodyPr/>
                    <a:lstStyle/>
                    <a:p>
                      <a:pPr indent="0" lvl="0" marL="0" rtl="0" algn="l">
                        <a:spcBef>
                          <a:spcPts val="0"/>
                        </a:spcBef>
                        <a:spcAft>
                          <a:spcPts val="0"/>
                        </a:spcAft>
                        <a:buNone/>
                      </a:pPr>
                      <a:r>
                        <a:rPr lang="en-US" sz="1000"/>
                        <a:t>T5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0.14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0.21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0.23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3500">
                <a:tc>
                  <a:txBody>
                    <a:bodyPr/>
                    <a:lstStyle/>
                    <a:p>
                      <a:pPr indent="0" lvl="0" marL="0" rtl="0" algn="l">
                        <a:spcBef>
                          <a:spcPts val="0"/>
                        </a:spcBef>
                        <a:spcAft>
                          <a:spcPts val="0"/>
                        </a:spcAft>
                        <a:buNone/>
                      </a:pPr>
                      <a:r>
                        <a:rPr lang="en-US" sz="1000"/>
                        <a:t>UnifiedQA</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0.11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0.79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41df7da613_0_18"/>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ACL Results VS Our Best Results</a:t>
            </a:r>
            <a:endParaRPr/>
          </a:p>
        </p:txBody>
      </p:sp>
      <p:graphicFrame>
        <p:nvGraphicFramePr>
          <p:cNvPr id="167" name="Google Shape;167;g241df7da613_0_18"/>
          <p:cNvGraphicFramePr/>
          <p:nvPr/>
        </p:nvGraphicFramePr>
        <p:xfrm>
          <a:off x="991725" y="2933700"/>
          <a:ext cx="3000000" cy="3000000"/>
        </p:xfrm>
        <a:graphic>
          <a:graphicData uri="http://schemas.openxmlformats.org/drawingml/2006/table">
            <a:tbl>
              <a:tblPr>
                <a:noFill/>
                <a:tableStyleId>{4CFB2932-384D-4322-A4EB-53DE788C8A51}</a:tableStyleId>
              </a:tblPr>
              <a:tblGrid>
                <a:gridCol w="939400"/>
                <a:gridCol w="640625"/>
                <a:gridCol w="738500"/>
                <a:gridCol w="701800"/>
                <a:gridCol w="729825"/>
                <a:gridCol w="690575"/>
                <a:gridCol w="778875"/>
              </a:tblGrid>
              <a:tr h="394225">
                <a:tc gridSpan="7">
                  <a:txBody>
                    <a:bodyPr/>
                    <a:lstStyle/>
                    <a:p>
                      <a:pPr indent="0" lvl="0" marL="0" rtl="0" algn="ctr">
                        <a:spcBef>
                          <a:spcPts val="0"/>
                        </a:spcBef>
                        <a:spcAft>
                          <a:spcPts val="0"/>
                        </a:spcAft>
                        <a:buNone/>
                      </a:pPr>
                      <a:r>
                        <a:rPr b="1" lang="en-US"/>
                        <a:t>SPOILER GENERATION</a:t>
                      </a:r>
                      <a:endParaRPr b="1"/>
                    </a:p>
                  </a:txBody>
                  <a:tcPr marT="91425" marB="91425" marR="91425" marL="91425"/>
                </a:tc>
                <a:tc hMerge="1"/>
                <a:tc hMerge="1"/>
                <a:tc hMerge="1"/>
                <a:tc hMerge="1"/>
                <a:tc hMerge="1"/>
                <a:tc hMerge="1"/>
              </a:tr>
              <a:tr h="394225">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l">
                        <a:spcBef>
                          <a:spcPts val="0"/>
                        </a:spcBef>
                        <a:spcAft>
                          <a:spcPts val="0"/>
                        </a:spcAft>
                        <a:buNone/>
                      </a:pPr>
                      <a:r>
                        <a:rPr lang="en-US"/>
                        <a:t>Phrases </a:t>
                      </a:r>
                      <a:endParaRPr/>
                    </a:p>
                  </a:txBody>
                  <a:tcPr marT="91425" marB="91425" marR="91425" marL="91425"/>
                </a:tc>
                <a:tc hMerge="1"/>
                <a:tc gridSpan="2">
                  <a:txBody>
                    <a:bodyPr/>
                    <a:lstStyle/>
                    <a:p>
                      <a:pPr indent="0" lvl="0" marL="0" rtl="0" algn="l">
                        <a:spcBef>
                          <a:spcPts val="0"/>
                        </a:spcBef>
                        <a:spcAft>
                          <a:spcPts val="0"/>
                        </a:spcAft>
                        <a:buNone/>
                      </a:pPr>
                      <a:r>
                        <a:rPr lang="en-US"/>
                        <a:t>Passage</a:t>
                      </a:r>
                      <a:endParaRPr/>
                    </a:p>
                  </a:txBody>
                  <a:tcPr marT="91425" marB="91425" marR="91425" marL="91425"/>
                </a:tc>
                <a:tc hMerge="1"/>
                <a:tc gridSpan="2">
                  <a:txBody>
                    <a:bodyPr/>
                    <a:lstStyle/>
                    <a:p>
                      <a:pPr indent="0" lvl="0" marL="0" rtl="0" algn="l">
                        <a:spcBef>
                          <a:spcPts val="0"/>
                        </a:spcBef>
                        <a:spcAft>
                          <a:spcPts val="0"/>
                        </a:spcAft>
                        <a:buNone/>
                      </a:pPr>
                      <a:r>
                        <a:rPr lang="en-US"/>
                        <a:t>Multi</a:t>
                      </a:r>
                      <a:endParaRPr/>
                    </a:p>
                  </a:txBody>
                  <a:tcPr marT="91425" marB="91425" marR="91425" marL="91425"/>
                </a:tc>
                <a:tc hMerge="1"/>
              </a:tr>
              <a:tr h="545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ACL</a:t>
                      </a:r>
                      <a:endParaRPr b="1"/>
                    </a:p>
                  </a:txBody>
                  <a:tcPr marT="91425" marB="91425" marR="91425" marL="91425"/>
                </a:tc>
                <a:tc>
                  <a:txBody>
                    <a:bodyPr/>
                    <a:lstStyle/>
                    <a:p>
                      <a:pPr indent="0" lvl="0" marL="0" rtl="0" algn="l">
                        <a:spcBef>
                          <a:spcPts val="0"/>
                        </a:spcBef>
                        <a:spcAft>
                          <a:spcPts val="0"/>
                        </a:spcAft>
                        <a:buNone/>
                      </a:pPr>
                      <a:r>
                        <a:rPr lang="en-US"/>
                        <a:t>Our Model</a:t>
                      </a:r>
                      <a:endParaRPr/>
                    </a:p>
                  </a:txBody>
                  <a:tcPr marT="91425" marB="91425" marR="91425" marL="91425"/>
                </a:tc>
                <a:tc>
                  <a:txBody>
                    <a:bodyPr/>
                    <a:lstStyle/>
                    <a:p>
                      <a:pPr indent="0" lvl="0" marL="0" rtl="0" algn="l">
                        <a:spcBef>
                          <a:spcPts val="0"/>
                        </a:spcBef>
                        <a:spcAft>
                          <a:spcPts val="0"/>
                        </a:spcAft>
                        <a:buNone/>
                      </a:pPr>
                      <a:r>
                        <a:rPr lang="en-US"/>
                        <a:t>ACL</a:t>
                      </a:r>
                      <a:endParaRPr/>
                    </a:p>
                  </a:txBody>
                  <a:tcPr marT="91425" marB="91425" marR="91425" marL="91425"/>
                </a:tc>
                <a:tc>
                  <a:txBody>
                    <a:bodyPr/>
                    <a:lstStyle/>
                    <a:p>
                      <a:pPr indent="0" lvl="0" marL="0" rtl="0" algn="l">
                        <a:spcBef>
                          <a:spcPts val="0"/>
                        </a:spcBef>
                        <a:spcAft>
                          <a:spcPts val="0"/>
                        </a:spcAft>
                        <a:buNone/>
                      </a:pPr>
                      <a:r>
                        <a:rPr b="1" lang="en-US"/>
                        <a:t>Our Model</a:t>
                      </a:r>
                      <a:endParaRPr b="1"/>
                    </a:p>
                  </a:txBody>
                  <a:tcPr marT="91425" marB="91425" marR="91425" marL="91425"/>
                </a:tc>
                <a:tc>
                  <a:txBody>
                    <a:bodyPr/>
                    <a:lstStyle/>
                    <a:p>
                      <a:pPr indent="0" lvl="0" marL="0" rtl="0" algn="l">
                        <a:spcBef>
                          <a:spcPts val="0"/>
                        </a:spcBef>
                        <a:spcAft>
                          <a:spcPts val="0"/>
                        </a:spcAft>
                        <a:buNone/>
                      </a:pPr>
                      <a:r>
                        <a:rPr lang="en-US"/>
                        <a:t>ACL</a:t>
                      </a:r>
                      <a:endParaRPr/>
                    </a:p>
                  </a:txBody>
                  <a:tcPr marT="91425" marB="91425" marR="91425" marL="91425"/>
                </a:tc>
                <a:tc>
                  <a:txBody>
                    <a:bodyPr/>
                    <a:lstStyle/>
                    <a:p>
                      <a:pPr indent="0" lvl="0" marL="0" rtl="0" algn="l">
                        <a:spcBef>
                          <a:spcPts val="0"/>
                        </a:spcBef>
                        <a:spcAft>
                          <a:spcPts val="0"/>
                        </a:spcAft>
                        <a:buNone/>
                      </a:pPr>
                      <a:r>
                        <a:rPr b="1" lang="en-US"/>
                        <a:t>Our Model</a:t>
                      </a:r>
                      <a:endParaRPr b="1"/>
                    </a:p>
                  </a:txBody>
                  <a:tcPr marT="91425" marB="91425" marR="91425" marL="91425"/>
                </a:tc>
              </a:tr>
              <a:tr h="394225">
                <a:tc>
                  <a:txBody>
                    <a:bodyPr/>
                    <a:lstStyle/>
                    <a:p>
                      <a:pPr indent="0" lvl="0" marL="0" rtl="0" algn="l">
                        <a:spcBef>
                          <a:spcPts val="0"/>
                        </a:spcBef>
                        <a:spcAft>
                          <a:spcPts val="0"/>
                        </a:spcAft>
                        <a:buNone/>
                      </a:pPr>
                      <a:r>
                        <a:rPr lang="en-US"/>
                        <a:t>BLEU</a:t>
                      </a:r>
                      <a:endParaRPr/>
                    </a:p>
                  </a:txBody>
                  <a:tcPr marT="91425" marB="91425" marR="91425" marL="91425"/>
                </a:tc>
                <a:tc>
                  <a:txBody>
                    <a:bodyPr/>
                    <a:lstStyle/>
                    <a:p>
                      <a:pPr indent="0" lvl="0" marL="0" rtl="0" algn="l">
                        <a:spcBef>
                          <a:spcPts val="0"/>
                        </a:spcBef>
                        <a:spcAft>
                          <a:spcPts val="0"/>
                        </a:spcAft>
                        <a:buNone/>
                      </a:pPr>
                      <a:r>
                        <a:rPr b="1" lang="en-US"/>
                        <a:t>68.80</a:t>
                      </a:r>
                      <a:endParaRPr b="1"/>
                    </a:p>
                  </a:txBody>
                  <a:tcPr marT="91425" marB="91425" marR="91425" marL="91425"/>
                </a:tc>
                <a:tc>
                  <a:txBody>
                    <a:bodyPr/>
                    <a:lstStyle/>
                    <a:p>
                      <a:pPr indent="0" lvl="0" marL="0" rtl="0" algn="l">
                        <a:spcBef>
                          <a:spcPts val="0"/>
                        </a:spcBef>
                        <a:spcAft>
                          <a:spcPts val="0"/>
                        </a:spcAft>
                        <a:buNone/>
                      </a:pPr>
                      <a:r>
                        <a:rPr lang="en-US"/>
                        <a:t>55.37</a:t>
                      </a:r>
                      <a:endParaRPr/>
                    </a:p>
                  </a:txBody>
                  <a:tcPr marT="91425" marB="91425" marR="91425" marL="91425"/>
                </a:tc>
                <a:tc>
                  <a:txBody>
                    <a:bodyPr/>
                    <a:lstStyle/>
                    <a:p>
                      <a:pPr indent="0" lvl="0" marL="0" rtl="0" algn="l">
                        <a:spcBef>
                          <a:spcPts val="0"/>
                        </a:spcBef>
                        <a:spcAft>
                          <a:spcPts val="0"/>
                        </a:spcAft>
                        <a:buNone/>
                      </a:pPr>
                      <a:r>
                        <a:rPr lang="en-US"/>
                        <a:t>31.44</a:t>
                      </a:r>
                      <a:endParaRPr/>
                    </a:p>
                  </a:txBody>
                  <a:tcPr marT="91425" marB="91425" marR="91425" marL="91425"/>
                </a:tc>
                <a:tc>
                  <a:txBody>
                    <a:bodyPr/>
                    <a:lstStyle/>
                    <a:p>
                      <a:pPr indent="0" lvl="0" marL="0" rtl="0" algn="l">
                        <a:spcBef>
                          <a:spcPts val="0"/>
                        </a:spcBef>
                        <a:spcAft>
                          <a:spcPts val="0"/>
                        </a:spcAft>
                        <a:buNone/>
                      </a:pPr>
                      <a:r>
                        <a:rPr b="1" lang="en-US"/>
                        <a:t>89.18</a:t>
                      </a:r>
                      <a:endParaRPr b="1"/>
                    </a:p>
                  </a:txBody>
                  <a:tcPr marT="91425" marB="91425" marR="91425" marL="91425"/>
                </a:tc>
                <a:tc>
                  <a:txBody>
                    <a:bodyPr/>
                    <a:lstStyle/>
                    <a:p>
                      <a:pPr indent="0" lvl="0" marL="0" rtl="0" algn="l">
                        <a:spcBef>
                          <a:spcPts val="0"/>
                        </a:spcBef>
                        <a:spcAft>
                          <a:spcPts val="0"/>
                        </a:spcAft>
                        <a:buNone/>
                      </a:pPr>
                      <a:r>
                        <a:rPr lang="en-US"/>
                        <a:t>NA</a:t>
                      </a:r>
                      <a:endParaRPr/>
                    </a:p>
                  </a:txBody>
                  <a:tcPr marT="91425" marB="91425" marR="91425" marL="91425"/>
                </a:tc>
                <a:tc>
                  <a:txBody>
                    <a:bodyPr/>
                    <a:lstStyle/>
                    <a:p>
                      <a:pPr indent="0" lvl="0" marL="0" rtl="0" algn="l">
                        <a:spcBef>
                          <a:spcPts val="0"/>
                        </a:spcBef>
                        <a:spcAft>
                          <a:spcPts val="0"/>
                        </a:spcAft>
                        <a:buNone/>
                      </a:pPr>
                      <a:r>
                        <a:rPr b="1" lang="en-US"/>
                        <a:t>81.85</a:t>
                      </a:r>
                      <a:endParaRPr b="1"/>
                    </a:p>
                  </a:txBody>
                  <a:tcPr marT="91425" marB="91425" marR="91425" marL="91425"/>
                </a:tc>
              </a:tr>
              <a:tr h="394225">
                <a:tc>
                  <a:txBody>
                    <a:bodyPr/>
                    <a:lstStyle/>
                    <a:p>
                      <a:pPr indent="0" lvl="0" marL="0" rtl="0" algn="l">
                        <a:spcBef>
                          <a:spcPts val="0"/>
                        </a:spcBef>
                        <a:spcAft>
                          <a:spcPts val="0"/>
                        </a:spcAft>
                        <a:buNone/>
                      </a:pPr>
                      <a:r>
                        <a:rPr lang="en-US"/>
                        <a:t>Meteor</a:t>
                      </a:r>
                      <a:endParaRPr/>
                    </a:p>
                  </a:txBody>
                  <a:tcPr marT="91425" marB="91425" marR="91425" marL="91425"/>
                </a:tc>
                <a:tc>
                  <a:txBody>
                    <a:bodyPr/>
                    <a:lstStyle/>
                    <a:p>
                      <a:pPr indent="0" lvl="0" marL="0" rtl="0" algn="l">
                        <a:spcBef>
                          <a:spcPts val="0"/>
                        </a:spcBef>
                        <a:spcAft>
                          <a:spcPts val="0"/>
                        </a:spcAft>
                        <a:buNone/>
                      </a:pPr>
                      <a:r>
                        <a:rPr b="1" lang="en-US"/>
                        <a:t>67.94</a:t>
                      </a:r>
                      <a:endParaRPr b="1"/>
                    </a:p>
                  </a:txBody>
                  <a:tcPr marT="91425" marB="91425" marR="91425" marL="91425"/>
                </a:tc>
                <a:tc>
                  <a:txBody>
                    <a:bodyPr/>
                    <a:lstStyle/>
                    <a:p>
                      <a:pPr indent="0" lvl="0" marL="0" rtl="0" algn="l">
                        <a:spcBef>
                          <a:spcPts val="0"/>
                        </a:spcBef>
                        <a:spcAft>
                          <a:spcPts val="0"/>
                        </a:spcAft>
                        <a:buNone/>
                      </a:pPr>
                      <a:r>
                        <a:rPr lang="en-US"/>
                        <a:t>57.64</a:t>
                      </a:r>
                      <a:endParaRPr/>
                    </a:p>
                  </a:txBody>
                  <a:tcPr marT="91425" marB="91425" marR="91425" marL="91425"/>
                </a:tc>
                <a:tc>
                  <a:txBody>
                    <a:bodyPr/>
                    <a:lstStyle/>
                    <a:p>
                      <a:pPr indent="0" lvl="0" marL="0" rtl="0" algn="l">
                        <a:spcBef>
                          <a:spcPts val="0"/>
                        </a:spcBef>
                        <a:spcAft>
                          <a:spcPts val="0"/>
                        </a:spcAft>
                        <a:buNone/>
                      </a:pPr>
                      <a:r>
                        <a:rPr lang="en-US"/>
                        <a:t>46.06</a:t>
                      </a:r>
                      <a:endParaRPr/>
                    </a:p>
                  </a:txBody>
                  <a:tcPr marT="91425" marB="91425" marR="91425" marL="91425"/>
                </a:tc>
                <a:tc>
                  <a:txBody>
                    <a:bodyPr/>
                    <a:lstStyle/>
                    <a:p>
                      <a:pPr indent="0" lvl="0" marL="0" rtl="0" algn="l">
                        <a:spcBef>
                          <a:spcPts val="0"/>
                        </a:spcBef>
                        <a:spcAft>
                          <a:spcPts val="0"/>
                        </a:spcAft>
                        <a:buNone/>
                      </a:pPr>
                      <a:r>
                        <a:rPr b="1" lang="en-US"/>
                        <a:t>90.69</a:t>
                      </a:r>
                      <a:endParaRPr b="1"/>
                    </a:p>
                  </a:txBody>
                  <a:tcPr marT="91425" marB="91425" marR="91425" marL="91425"/>
                </a:tc>
                <a:tc>
                  <a:txBody>
                    <a:bodyPr/>
                    <a:lstStyle/>
                    <a:p>
                      <a:pPr indent="0" lvl="0" marL="0" rtl="0" algn="l">
                        <a:spcBef>
                          <a:spcPts val="0"/>
                        </a:spcBef>
                        <a:spcAft>
                          <a:spcPts val="0"/>
                        </a:spcAft>
                        <a:buNone/>
                      </a:pPr>
                      <a:r>
                        <a:rPr lang="en-US"/>
                        <a:t>NA</a:t>
                      </a:r>
                      <a:endParaRPr/>
                    </a:p>
                  </a:txBody>
                  <a:tcPr marT="91425" marB="91425" marR="91425" marL="91425"/>
                </a:tc>
                <a:tc>
                  <a:txBody>
                    <a:bodyPr/>
                    <a:lstStyle/>
                    <a:p>
                      <a:pPr indent="0" lvl="0" marL="0" rtl="0" algn="l">
                        <a:spcBef>
                          <a:spcPts val="0"/>
                        </a:spcBef>
                        <a:spcAft>
                          <a:spcPts val="0"/>
                        </a:spcAft>
                        <a:buNone/>
                      </a:pPr>
                      <a:r>
                        <a:rPr b="1" lang="en-US"/>
                        <a:t>86.20</a:t>
                      </a:r>
                      <a:endParaRPr b="1"/>
                    </a:p>
                  </a:txBody>
                  <a:tcPr marT="91425" marB="91425" marR="91425" marL="91425"/>
                </a:tc>
              </a:tr>
            </a:tbl>
          </a:graphicData>
        </a:graphic>
      </p:graphicFrame>
      <p:graphicFrame>
        <p:nvGraphicFramePr>
          <p:cNvPr id="168" name="Google Shape;168;g241df7da613_0_18"/>
          <p:cNvGraphicFramePr/>
          <p:nvPr/>
        </p:nvGraphicFramePr>
        <p:xfrm>
          <a:off x="7162800" y="3093900"/>
          <a:ext cx="3000000" cy="3000000"/>
        </p:xfrm>
        <a:graphic>
          <a:graphicData uri="http://schemas.openxmlformats.org/drawingml/2006/table">
            <a:tbl>
              <a:tblPr>
                <a:noFill/>
                <a:tableStyleId>{4CFB2932-384D-4322-A4EB-53DE788C8A51}</a:tableStyleId>
              </a:tblPr>
              <a:tblGrid>
                <a:gridCol w="1358900"/>
                <a:gridCol w="1358900"/>
                <a:gridCol w="1358900"/>
              </a:tblGrid>
              <a:tr h="358050">
                <a:tc gridSpan="3">
                  <a:txBody>
                    <a:bodyPr/>
                    <a:lstStyle/>
                    <a:p>
                      <a:pPr indent="0" lvl="0" marL="0" rtl="0" algn="ctr">
                        <a:spcBef>
                          <a:spcPts val="0"/>
                        </a:spcBef>
                        <a:spcAft>
                          <a:spcPts val="0"/>
                        </a:spcAft>
                        <a:buNone/>
                      </a:pPr>
                      <a:r>
                        <a:rPr b="1" lang="en-US"/>
                        <a:t>SPOILER CLASSIFICATION (MULTI-CLASS)</a:t>
                      </a:r>
                      <a:endParaRPr b="1"/>
                    </a:p>
                  </a:txBody>
                  <a:tcPr marT="91425" marB="91425" marR="91425" marL="91425"/>
                </a:tc>
                <a:tc hMerge="1"/>
                <a:tc hMerge="1"/>
              </a:tr>
              <a:tr h="3580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ACL</a:t>
                      </a:r>
                      <a:endParaRPr/>
                    </a:p>
                  </a:txBody>
                  <a:tcPr marT="91425" marB="91425" marR="91425" marL="91425"/>
                </a:tc>
                <a:tc>
                  <a:txBody>
                    <a:bodyPr/>
                    <a:lstStyle/>
                    <a:p>
                      <a:pPr indent="0" lvl="0" marL="0" rtl="0" algn="l">
                        <a:spcBef>
                          <a:spcPts val="0"/>
                        </a:spcBef>
                        <a:spcAft>
                          <a:spcPts val="0"/>
                        </a:spcAft>
                        <a:buNone/>
                      </a:pPr>
                      <a:r>
                        <a:rPr lang="en-US"/>
                        <a:t>Our Model</a:t>
                      </a:r>
                      <a:endParaRPr/>
                    </a:p>
                  </a:txBody>
                  <a:tcPr marT="91425" marB="91425" marR="91425" marL="91425"/>
                </a:tc>
              </a:tr>
              <a:tr h="358050">
                <a:tc>
                  <a:txBody>
                    <a:bodyPr/>
                    <a:lstStyle/>
                    <a:p>
                      <a:pPr indent="0" lvl="0" marL="0" rtl="0" algn="l">
                        <a:spcBef>
                          <a:spcPts val="0"/>
                        </a:spcBef>
                        <a:spcAft>
                          <a:spcPts val="0"/>
                        </a:spcAft>
                        <a:buNone/>
                      </a:pPr>
                      <a:r>
                        <a:rPr lang="en-US"/>
                        <a:t>F1 score</a:t>
                      </a:r>
                      <a:endParaRPr/>
                    </a:p>
                  </a:txBody>
                  <a:tcPr marT="91425" marB="91425" marR="91425" marL="91425"/>
                </a:tc>
                <a:tc>
                  <a:txBody>
                    <a:bodyPr/>
                    <a:lstStyle/>
                    <a:p>
                      <a:pPr indent="0" lvl="0" marL="0" rtl="0" algn="l">
                        <a:spcBef>
                          <a:spcPts val="0"/>
                        </a:spcBef>
                        <a:spcAft>
                          <a:spcPts val="0"/>
                        </a:spcAft>
                        <a:buNone/>
                      </a:pPr>
                      <a:r>
                        <a:rPr b="1" lang="en-US"/>
                        <a:t>73.63</a:t>
                      </a:r>
                      <a:endParaRPr b="1"/>
                    </a:p>
                  </a:txBody>
                  <a:tcPr marT="91425" marB="91425" marR="91425" marL="91425"/>
                </a:tc>
                <a:tc>
                  <a:txBody>
                    <a:bodyPr/>
                    <a:lstStyle/>
                    <a:p>
                      <a:pPr indent="0" lvl="0" marL="0" rtl="0" algn="l">
                        <a:spcBef>
                          <a:spcPts val="0"/>
                        </a:spcBef>
                        <a:spcAft>
                          <a:spcPts val="0"/>
                        </a:spcAft>
                        <a:buNone/>
                      </a:pPr>
                      <a:r>
                        <a:rPr lang="en-US"/>
                        <a:t>70.38</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41c97b1fa1_0_31"/>
          <p:cNvSpPr txBox="1"/>
          <p:nvPr>
            <p:ph type="title"/>
          </p:nvPr>
        </p:nvSpPr>
        <p:spPr>
          <a:xfrm>
            <a:off x="569468" y="11069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Training Graphs of Long-T5</a:t>
            </a:r>
            <a:endParaRPr/>
          </a:p>
        </p:txBody>
      </p:sp>
      <p:pic>
        <p:nvPicPr>
          <p:cNvPr id="175" name="Google Shape;175;g241c97b1fa1_0_31"/>
          <p:cNvPicPr preferRelativeResize="0"/>
          <p:nvPr/>
        </p:nvPicPr>
        <p:blipFill>
          <a:blip r:embed="rId3">
            <a:alphaModFix/>
          </a:blip>
          <a:stretch>
            <a:fillRect/>
          </a:stretch>
        </p:blipFill>
        <p:spPr>
          <a:xfrm>
            <a:off x="606325" y="1786800"/>
            <a:ext cx="2858426" cy="2293810"/>
          </a:xfrm>
          <a:prstGeom prst="rect">
            <a:avLst/>
          </a:prstGeom>
          <a:noFill/>
          <a:ln>
            <a:noFill/>
          </a:ln>
        </p:spPr>
      </p:pic>
      <p:pic>
        <p:nvPicPr>
          <p:cNvPr id="176" name="Google Shape;176;g241c97b1fa1_0_31"/>
          <p:cNvPicPr preferRelativeResize="0"/>
          <p:nvPr/>
        </p:nvPicPr>
        <p:blipFill>
          <a:blip r:embed="rId4">
            <a:alphaModFix/>
          </a:blip>
          <a:stretch>
            <a:fillRect/>
          </a:stretch>
        </p:blipFill>
        <p:spPr>
          <a:xfrm>
            <a:off x="606325" y="4374300"/>
            <a:ext cx="2858426" cy="2293818"/>
          </a:xfrm>
          <a:prstGeom prst="rect">
            <a:avLst/>
          </a:prstGeom>
          <a:noFill/>
          <a:ln>
            <a:noFill/>
          </a:ln>
        </p:spPr>
      </p:pic>
      <p:pic>
        <p:nvPicPr>
          <p:cNvPr id="177" name="Google Shape;177;g241c97b1fa1_0_31"/>
          <p:cNvPicPr preferRelativeResize="0"/>
          <p:nvPr/>
        </p:nvPicPr>
        <p:blipFill>
          <a:blip r:embed="rId5">
            <a:alphaModFix/>
          </a:blip>
          <a:stretch>
            <a:fillRect/>
          </a:stretch>
        </p:blipFill>
        <p:spPr>
          <a:xfrm>
            <a:off x="4398050" y="1786800"/>
            <a:ext cx="2858426" cy="2293806"/>
          </a:xfrm>
          <a:prstGeom prst="rect">
            <a:avLst/>
          </a:prstGeom>
          <a:noFill/>
          <a:ln>
            <a:noFill/>
          </a:ln>
        </p:spPr>
      </p:pic>
      <p:pic>
        <p:nvPicPr>
          <p:cNvPr id="178" name="Google Shape;178;g241c97b1fa1_0_31"/>
          <p:cNvPicPr preferRelativeResize="0"/>
          <p:nvPr/>
        </p:nvPicPr>
        <p:blipFill>
          <a:blip r:embed="rId6">
            <a:alphaModFix/>
          </a:blip>
          <a:stretch>
            <a:fillRect/>
          </a:stretch>
        </p:blipFill>
        <p:spPr>
          <a:xfrm>
            <a:off x="4357100" y="4374302"/>
            <a:ext cx="2858424" cy="2257961"/>
          </a:xfrm>
          <a:prstGeom prst="rect">
            <a:avLst/>
          </a:prstGeom>
          <a:noFill/>
          <a:ln>
            <a:noFill/>
          </a:ln>
        </p:spPr>
      </p:pic>
      <p:pic>
        <p:nvPicPr>
          <p:cNvPr id="179" name="Google Shape;179;g241c97b1fa1_0_31"/>
          <p:cNvPicPr preferRelativeResize="0"/>
          <p:nvPr/>
        </p:nvPicPr>
        <p:blipFill>
          <a:blip r:embed="rId7">
            <a:alphaModFix/>
          </a:blip>
          <a:stretch>
            <a:fillRect/>
          </a:stretch>
        </p:blipFill>
        <p:spPr>
          <a:xfrm>
            <a:off x="8107875" y="1776619"/>
            <a:ext cx="2858425" cy="2314181"/>
          </a:xfrm>
          <a:prstGeom prst="rect">
            <a:avLst/>
          </a:prstGeom>
          <a:noFill/>
          <a:ln>
            <a:noFill/>
          </a:ln>
        </p:spPr>
      </p:pic>
      <p:pic>
        <p:nvPicPr>
          <p:cNvPr id="180" name="Google Shape;180;g241c97b1fa1_0_31"/>
          <p:cNvPicPr preferRelativeResize="0"/>
          <p:nvPr/>
        </p:nvPicPr>
        <p:blipFill>
          <a:blip r:embed="rId8">
            <a:alphaModFix/>
          </a:blip>
          <a:stretch>
            <a:fillRect/>
          </a:stretch>
        </p:blipFill>
        <p:spPr>
          <a:xfrm>
            <a:off x="8107875" y="4392225"/>
            <a:ext cx="2858424" cy="22579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41d054f19a_0_41"/>
          <p:cNvSpPr txBox="1"/>
          <p:nvPr>
            <p:ph type="title"/>
          </p:nvPr>
        </p:nvSpPr>
        <p:spPr>
          <a:xfrm>
            <a:off x="6456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Sample Results - Phrase</a:t>
            </a:r>
            <a:endParaRPr>
              <a:solidFill>
                <a:schemeClr val="dk2"/>
              </a:solidFill>
            </a:endParaRPr>
          </a:p>
          <a:p>
            <a:pPr indent="0" lvl="0" marL="0" rtl="0" algn="l">
              <a:lnSpc>
                <a:spcPct val="100000"/>
              </a:lnSpc>
              <a:spcBef>
                <a:spcPts val="100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228600" lvl="0" marL="457200" rtl="0" algn="l">
              <a:lnSpc>
                <a:spcPct val="100000"/>
              </a:lnSpc>
              <a:spcBef>
                <a:spcPts val="1000"/>
              </a:spcBef>
              <a:spcAft>
                <a:spcPts val="0"/>
              </a:spcAft>
              <a:buClr>
                <a:srgbClr val="000000"/>
              </a:buClr>
              <a:buSzPts val="18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pic>
        <p:nvPicPr>
          <p:cNvPr id="187" name="Google Shape;187;g241d054f19a_0_41"/>
          <p:cNvPicPr preferRelativeResize="0"/>
          <p:nvPr/>
        </p:nvPicPr>
        <p:blipFill>
          <a:blip r:embed="rId3">
            <a:alphaModFix/>
          </a:blip>
          <a:stretch>
            <a:fillRect/>
          </a:stretch>
        </p:blipFill>
        <p:spPr>
          <a:xfrm>
            <a:off x="949575" y="1961775"/>
            <a:ext cx="8815132" cy="2534025"/>
          </a:xfrm>
          <a:prstGeom prst="rect">
            <a:avLst/>
          </a:prstGeom>
          <a:noFill/>
          <a:ln>
            <a:noFill/>
          </a:ln>
        </p:spPr>
      </p:pic>
      <p:pic>
        <p:nvPicPr>
          <p:cNvPr id="188" name="Google Shape;188;g241d054f19a_0_41"/>
          <p:cNvPicPr preferRelativeResize="0"/>
          <p:nvPr/>
        </p:nvPicPr>
        <p:blipFill>
          <a:blip r:embed="rId4">
            <a:alphaModFix/>
          </a:blip>
          <a:stretch>
            <a:fillRect/>
          </a:stretch>
        </p:blipFill>
        <p:spPr>
          <a:xfrm>
            <a:off x="1056250" y="4748600"/>
            <a:ext cx="6343650" cy="1943100"/>
          </a:xfrm>
          <a:prstGeom prst="rect">
            <a:avLst/>
          </a:prstGeom>
          <a:noFill/>
          <a:ln>
            <a:noFill/>
          </a:ln>
        </p:spPr>
      </p:pic>
      <p:sp>
        <p:nvSpPr>
          <p:cNvPr id="189" name="Google Shape;189;g241d054f19a_0_41"/>
          <p:cNvSpPr txBox="1"/>
          <p:nvPr/>
        </p:nvSpPr>
        <p:spPr>
          <a:xfrm>
            <a:off x="10027000" y="2570525"/>
            <a:ext cx="196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LONG T5 results for phrase</a:t>
            </a:r>
            <a:endParaRPr/>
          </a:p>
        </p:txBody>
      </p:sp>
      <p:sp>
        <p:nvSpPr>
          <p:cNvPr id="190" name="Google Shape;190;g241d054f19a_0_41"/>
          <p:cNvSpPr txBox="1"/>
          <p:nvPr/>
        </p:nvSpPr>
        <p:spPr>
          <a:xfrm>
            <a:off x="8182500" y="4984075"/>
            <a:ext cx="31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Roberta fine tuned for phrase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e2985af33c_1_2"/>
          <p:cNvSpPr txBox="1"/>
          <p:nvPr>
            <p:ph type="title"/>
          </p:nvPr>
        </p:nvSpPr>
        <p:spPr>
          <a:xfrm>
            <a:off x="530218" y="110245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Sample Results - Passage</a:t>
            </a:r>
            <a:endParaRPr>
              <a:solidFill>
                <a:schemeClr val="dk2"/>
              </a:solidFill>
            </a:endParaRPr>
          </a:p>
          <a:p>
            <a:pPr indent="0" lvl="0" marL="0" rtl="0" algn="l">
              <a:lnSpc>
                <a:spcPct val="100000"/>
              </a:lnSpc>
              <a:spcBef>
                <a:spcPts val="100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228600" lvl="0" marL="457200" rtl="0" algn="l">
              <a:lnSpc>
                <a:spcPct val="100000"/>
              </a:lnSpc>
              <a:spcBef>
                <a:spcPts val="1000"/>
              </a:spcBef>
              <a:spcAft>
                <a:spcPts val="0"/>
              </a:spcAft>
              <a:buClr>
                <a:srgbClr val="000000"/>
              </a:buClr>
              <a:buSzPts val="18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pic>
        <p:nvPicPr>
          <p:cNvPr id="197" name="Google Shape;197;g1e2985af33c_1_2"/>
          <p:cNvPicPr preferRelativeResize="0"/>
          <p:nvPr/>
        </p:nvPicPr>
        <p:blipFill>
          <a:blip r:embed="rId3">
            <a:alphaModFix/>
          </a:blip>
          <a:stretch>
            <a:fillRect/>
          </a:stretch>
        </p:blipFill>
        <p:spPr>
          <a:xfrm>
            <a:off x="297075" y="1818550"/>
            <a:ext cx="11827574" cy="1829000"/>
          </a:xfrm>
          <a:prstGeom prst="rect">
            <a:avLst/>
          </a:prstGeom>
          <a:noFill/>
          <a:ln>
            <a:noFill/>
          </a:ln>
        </p:spPr>
      </p:pic>
      <p:sp>
        <p:nvSpPr>
          <p:cNvPr id="198" name="Google Shape;198;g1e2985af33c_1_2"/>
          <p:cNvSpPr txBox="1"/>
          <p:nvPr/>
        </p:nvSpPr>
        <p:spPr>
          <a:xfrm>
            <a:off x="4596000" y="14865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LONG T5 results for Passage</a:t>
            </a:r>
            <a:endParaRPr/>
          </a:p>
        </p:txBody>
      </p:sp>
      <p:sp>
        <p:nvSpPr>
          <p:cNvPr id="199" name="Google Shape;199;g1e2985af33c_1_2"/>
          <p:cNvSpPr txBox="1"/>
          <p:nvPr/>
        </p:nvSpPr>
        <p:spPr>
          <a:xfrm>
            <a:off x="4596000" y="5975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0" name="Google Shape;200;g1e2985af33c_1_2"/>
          <p:cNvPicPr preferRelativeResize="0"/>
          <p:nvPr/>
        </p:nvPicPr>
        <p:blipFill>
          <a:blip r:embed="rId4">
            <a:alphaModFix/>
          </a:blip>
          <a:stretch>
            <a:fillRect/>
          </a:stretch>
        </p:blipFill>
        <p:spPr>
          <a:xfrm>
            <a:off x="152400" y="3799950"/>
            <a:ext cx="11763375" cy="1752600"/>
          </a:xfrm>
          <a:prstGeom prst="rect">
            <a:avLst/>
          </a:prstGeom>
          <a:noFill/>
          <a:ln>
            <a:noFill/>
          </a:ln>
        </p:spPr>
      </p:pic>
      <p:sp>
        <p:nvSpPr>
          <p:cNvPr id="201" name="Google Shape;201;g1e2985af33c_1_2"/>
          <p:cNvSpPr txBox="1"/>
          <p:nvPr/>
        </p:nvSpPr>
        <p:spPr>
          <a:xfrm>
            <a:off x="3316175" y="5563775"/>
            <a:ext cx="30000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a:t>Mini LM on Passage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1df7da613_0_31"/>
          <p:cNvSpPr txBox="1"/>
          <p:nvPr>
            <p:ph idx="1" type="body"/>
          </p:nvPr>
        </p:nvSpPr>
        <p:spPr>
          <a:xfrm>
            <a:off x="569468" y="2189263"/>
            <a:ext cx="6402900" cy="3790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rPr>
              <a:t>Mini LM for multi</a:t>
            </a:r>
            <a:endParaRPr sz="1400">
              <a:solidFill>
                <a:srgbClr val="000000"/>
              </a:solidFill>
            </a:endParaRPr>
          </a:p>
          <a:p>
            <a:pPr indent="0" lvl="0" marL="0" rtl="0" algn="l">
              <a:spcBef>
                <a:spcPts val="1000"/>
              </a:spcBef>
              <a:spcAft>
                <a:spcPts val="0"/>
              </a:spcAft>
              <a:buNone/>
            </a:pPr>
            <a:r>
              <a:t/>
            </a:r>
            <a:endParaRPr/>
          </a:p>
        </p:txBody>
      </p:sp>
      <p:sp>
        <p:nvSpPr>
          <p:cNvPr id="208" name="Google Shape;208;g241df7da613_0_31"/>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MULTI output samples</a:t>
            </a:r>
            <a:endParaRPr/>
          </a:p>
        </p:txBody>
      </p:sp>
      <p:pic>
        <p:nvPicPr>
          <p:cNvPr id="209" name="Google Shape;209;g241df7da613_0_31"/>
          <p:cNvPicPr preferRelativeResize="0"/>
          <p:nvPr/>
        </p:nvPicPr>
        <p:blipFill>
          <a:blip r:embed="rId3">
            <a:alphaModFix/>
          </a:blip>
          <a:stretch>
            <a:fillRect/>
          </a:stretch>
        </p:blipFill>
        <p:spPr>
          <a:xfrm>
            <a:off x="93525" y="5082625"/>
            <a:ext cx="11887201" cy="1210650"/>
          </a:xfrm>
          <a:prstGeom prst="rect">
            <a:avLst/>
          </a:prstGeom>
          <a:noFill/>
          <a:ln>
            <a:noFill/>
          </a:ln>
        </p:spPr>
      </p:pic>
      <p:pic>
        <p:nvPicPr>
          <p:cNvPr id="210" name="Google Shape;210;g241df7da613_0_31"/>
          <p:cNvPicPr preferRelativeResize="0"/>
          <p:nvPr/>
        </p:nvPicPr>
        <p:blipFill>
          <a:blip r:embed="rId4">
            <a:alphaModFix/>
          </a:blip>
          <a:stretch>
            <a:fillRect/>
          </a:stretch>
        </p:blipFill>
        <p:spPr>
          <a:xfrm>
            <a:off x="812078" y="2449200"/>
            <a:ext cx="9910696" cy="2221125"/>
          </a:xfrm>
          <a:prstGeom prst="rect">
            <a:avLst/>
          </a:prstGeom>
          <a:noFill/>
          <a:ln>
            <a:noFill/>
          </a:ln>
        </p:spPr>
      </p:pic>
      <p:sp>
        <p:nvSpPr>
          <p:cNvPr id="211" name="Google Shape;211;g241df7da613_0_31"/>
          <p:cNvSpPr txBox="1"/>
          <p:nvPr/>
        </p:nvSpPr>
        <p:spPr>
          <a:xfrm>
            <a:off x="3345600" y="6445925"/>
            <a:ext cx="29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Long T5 for multi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41c97b1fa1_0_37"/>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Conclusion and Future Improvements</a:t>
            </a:r>
            <a:endParaRPr>
              <a:solidFill>
                <a:schemeClr val="dk2"/>
              </a:solidFill>
            </a:endParaRPr>
          </a:p>
          <a:p>
            <a:pPr indent="0" lvl="0" marL="0" rtl="0" algn="l">
              <a:lnSpc>
                <a:spcPct val="100000"/>
              </a:lnSpc>
              <a:spcBef>
                <a:spcPts val="100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18" name="Google Shape;218;g241c97b1fa1_0_37"/>
          <p:cNvSpPr txBox="1"/>
          <p:nvPr/>
        </p:nvSpPr>
        <p:spPr>
          <a:xfrm>
            <a:off x="610250" y="2048675"/>
            <a:ext cx="10127100" cy="3232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US" sz="1700"/>
              <a:t>For phrase type of spoiler, </a:t>
            </a:r>
            <a:r>
              <a:rPr b="1" lang="en-US" sz="1700"/>
              <a:t>QA approach might work better and for passage and multi, summarized extraction provides amazing results</a:t>
            </a:r>
            <a:r>
              <a:rPr lang="en-US" sz="1700"/>
              <a:t>. However, we would need a Long T5 model trained on large scale question answering dataset such as SQUAD 2.0.</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US" sz="1700"/>
              <a:t> By introducing </a:t>
            </a:r>
            <a:r>
              <a:rPr b="1" lang="en-US" sz="1700"/>
              <a:t>Longer Generation Models and Global Attention we are able to get SOTA results on Passage and Multi </a:t>
            </a:r>
            <a:r>
              <a:rPr lang="en-US" sz="1700"/>
              <a:t>Spoiler Types.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US" sz="1700"/>
              <a:t>A pretrained</a:t>
            </a:r>
            <a:r>
              <a:rPr b="1" lang="en-US" sz="1700"/>
              <a:t> Long T5/ Longformer architecture trained on SQUAD 2</a:t>
            </a:r>
            <a:r>
              <a:rPr lang="en-US" sz="1700"/>
              <a:t> Dataset for Question Answering might be something worth exploring in future.</a:t>
            </a:r>
            <a:endParaRPr sz="1700"/>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157c5cf380a_3_11"/>
          <p:cNvSpPr txBox="1"/>
          <p:nvPr>
            <p:ph idx="1" type="body"/>
          </p:nvPr>
        </p:nvSpPr>
        <p:spPr>
          <a:xfrm>
            <a:off x="569468" y="1678850"/>
            <a:ext cx="5894394" cy="4672500"/>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1000"/>
              </a:spcBef>
              <a:spcAft>
                <a:spcPts val="0"/>
              </a:spcAft>
              <a:buSzPts val="1800"/>
              <a:buNone/>
            </a:pPr>
            <a:r>
              <a:t/>
            </a:r>
            <a:endParaRPr/>
          </a:p>
          <a:p>
            <a:pPr indent="-330200" lvl="0" marL="457200" rtl="0" algn="l">
              <a:lnSpc>
                <a:spcPct val="100000"/>
              </a:lnSpc>
              <a:spcBef>
                <a:spcPts val="1000"/>
              </a:spcBef>
              <a:spcAft>
                <a:spcPts val="0"/>
              </a:spcAft>
              <a:buClr>
                <a:schemeClr val="dk1"/>
              </a:buClr>
              <a:buSzPts val="1600"/>
              <a:buChar char="●"/>
            </a:pPr>
            <a:r>
              <a:rPr lang="en-US" sz="1600"/>
              <a:t>Introduction</a:t>
            </a:r>
            <a:endParaRPr sz="1600"/>
          </a:p>
          <a:p>
            <a:pPr indent="-330200" lvl="0" marL="457200" rtl="0" algn="l">
              <a:lnSpc>
                <a:spcPct val="100000"/>
              </a:lnSpc>
              <a:spcBef>
                <a:spcPts val="1000"/>
              </a:spcBef>
              <a:spcAft>
                <a:spcPts val="0"/>
              </a:spcAft>
              <a:buSzPts val="1600"/>
              <a:buChar char="●"/>
            </a:pPr>
            <a:r>
              <a:rPr lang="en-US" sz="1600"/>
              <a:t>Data Understanding</a:t>
            </a:r>
            <a:endParaRPr sz="1600"/>
          </a:p>
          <a:p>
            <a:pPr indent="-330200" lvl="0" marL="457200" rtl="0" algn="l">
              <a:lnSpc>
                <a:spcPct val="100000"/>
              </a:lnSpc>
              <a:spcBef>
                <a:spcPts val="1000"/>
              </a:spcBef>
              <a:spcAft>
                <a:spcPts val="0"/>
              </a:spcAft>
              <a:buSzPts val="1600"/>
              <a:buChar char="●"/>
            </a:pPr>
            <a:r>
              <a:rPr lang="en-US" sz="1600"/>
              <a:t>Baseline Approach</a:t>
            </a:r>
            <a:endParaRPr sz="1600"/>
          </a:p>
          <a:p>
            <a:pPr indent="-330200" lvl="0" marL="457200" rtl="0" algn="l">
              <a:lnSpc>
                <a:spcPct val="100000"/>
              </a:lnSpc>
              <a:spcBef>
                <a:spcPts val="1000"/>
              </a:spcBef>
              <a:spcAft>
                <a:spcPts val="0"/>
              </a:spcAft>
              <a:buSzPts val="1600"/>
              <a:buChar char="●"/>
            </a:pPr>
            <a:r>
              <a:rPr lang="en-US" sz="1600"/>
              <a:t>Improvements in Classification</a:t>
            </a:r>
            <a:endParaRPr sz="1600"/>
          </a:p>
          <a:p>
            <a:pPr indent="-330200" lvl="0" marL="457200" rtl="0" algn="l">
              <a:lnSpc>
                <a:spcPct val="100000"/>
              </a:lnSpc>
              <a:spcBef>
                <a:spcPts val="1000"/>
              </a:spcBef>
              <a:spcAft>
                <a:spcPts val="0"/>
              </a:spcAft>
              <a:buSzPts val="1600"/>
              <a:buChar char="●"/>
            </a:pPr>
            <a:r>
              <a:rPr lang="en-US" sz="1600"/>
              <a:t>Improvements in Spoiler Generation</a:t>
            </a:r>
            <a:endParaRPr sz="1600"/>
          </a:p>
          <a:p>
            <a:pPr indent="-330200" lvl="0" marL="457200" rtl="0" algn="l">
              <a:lnSpc>
                <a:spcPct val="100000"/>
              </a:lnSpc>
              <a:spcBef>
                <a:spcPts val="1000"/>
              </a:spcBef>
              <a:spcAft>
                <a:spcPts val="0"/>
              </a:spcAft>
              <a:buSzPts val="1600"/>
              <a:buChar char="●"/>
            </a:pPr>
            <a:r>
              <a:rPr lang="en-US" sz="1600"/>
              <a:t>Processing Long Sequences</a:t>
            </a:r>
            <a:endParaRPr sz="1600"/>
          </a:p>
          <a:p>
            <a:pPr indent="-330200" lvl="0" marL="457200" rtl="0" algn="l">
              <a:lnSpc>
                <a:spcPct val="100000"/>
              </a:lnSpc>
              <a:spcBef>
                <a:spcPts val="1000"/>
              </a:spcBef>
              <a:spcAft>
                <a:spcPts val="0"/>
              </a:spcAft>
              <a:buSzPts val="1600"/>
              <a:buChar char="●"/>
            </a:pPr>
            <a:r>
              <a:rPr lang="en-US" sz="1600"/>
              <a:t>Global Attention and Long-T5</a:t>
            </a:r>
            <a:endParaRPr sz="1600"/>
          </a:p>
          <a:p>
            <a:pPr indent="-330200" lvl="0" marL="457200" rtl="0" algn="l">
              <a:lnSpc>
                <a:spcPct val="100000"/>
              </a:lnSpc>
              <a:spcBef>
                <a:spcPts val="1000"/>
              </a:spcBef>
              <a:spcAft>
                <a:spcPts val="0"/>
              </a:spcAft>
              <a:buSzPts val="1600"/>
              <a:buChar char="●"/>
            </a:pPr>
            <a:r>
              <a:rPr lang="en-US" sz="1600"/>
              <a:t>Evaluation</a:t>
            </a:r>
            <a:endParaRPr sz="1600"/>
          </a:p>
          <a:p>
            <a:pPr indent="-330200" lvl="0" marL="457200" rtl="0" algn="l">
              <a:lnSpc>
                <a:spcPct val="100000"/>
              </a:lnSpc>
              <a:spcBef>
                <a:spcPts val="1000"/>
              </a:spcBef>
              <a:spcAft>
                <a:spcPts val="0"/>
              </a:spcAft>
              <a:buSzPts val="1600"/>
              <a:buChar char="●"/>
            </a:pPr>
            <a:r>
              <a:rPr lang="en-US" sz="1600"/>
              <a:t>Training Graphs of Long-T5</a:t>
            </a:r>
            <a:endParaRPr sz="1600"/>
          </a:p>
          <a:p>
            <a:pPr indent="-330200" lvl="0" marL="457200" rtl="0" algn="l">
              <a:lnSpc>
                <a:spcPct val="100000"/>
              </a:lnSpc>
              <a:spcBef>
                <a:spcPts val="1000"/>
              </a:spcBef>
              <a:spcAft>
                <a:spcPts val="0"/>
              </a:spcAft>
              <a:buSzPts val="1600"/>
              <a:buChar char="●"/>
            </a:pPr>
            <a:r>
              <a:rPr lang="en-US" sz="1600"/>
              <a:t>Sample Results</a:t>
            </a:r>
            <a:endParaRPr sz="1600"/>
          </a:p>
          <a:p>
            <a:pPr indent="-330200" lvl="0" marL="457200" rtl="0" algn="l">
              <a:lnSpc>
                <a:spcPct val="100000"/>
              </a:lnSpc>
              <a:spcBef>
                <a:spcPts val="1000"/>
              </a:spcBef>
              <a:spcAft>
                <a:spcPts val="0"/>
              </a:spcAft>
              <a:buSzPts val="1600"/>
              <a:buChar char="●"/>
            </a:pPr>
            <a:r>
              <a:rPr lang="en-US" sz="1600"/>
              <a:t>Conclusion and Future Improvements </a:t>
            </a:r>
            <a:endParaRPr sz="1600"/>
          </a:p>
          <a:p>
            <a:pPr indent="-228600" lvl="0" marL="457200" rtl="0" algn="l">
              <a:lnSpc>
                <a:spcPct val="100000"/>
              </a:lnSpc>
              <a:spcBef>
                <a:spcPts val="1000"/>
              </a:spcBef>
              <a:spcAft>
                <a:spcPts val="0"/>
              </a:spcAft>
              <a:buSzPts val="1800"/>
              <a:buNone/>
            </a:pPr>
            <a:r>
              <a:t/>
            </a:r>
            <a:endParaRPr/>
          </a:p>
        </p:txBody>
      </p:sp>
      <p:sp>
        <p:nvSpPr>
          <p:cNvPr id="60" name="Google Shape;60;g157c5cf380a_3_11"/>
          <p:cNvSpPr txBox="1"/>
          <p:nvPr>
            <p:ph type="title"/>
          </p:nvPr>
        </p:nvSpPr>
        <p:spPr>
          <a:xfrm>
            <a:off x="569468" y="1320800"/>
            <a:ext cx="10515600" cy="71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41c97b1fa1_0_24"/>
          <p:cNvSpPr txBox="1"/>
          <p:nvPr>
            <p:ph idx="1" type="body"/>
          </p:nvPr>
        </p:nvSpPr>
        <p:spPr>
          <a:xfrm>
            <a:off x="566925" y="2138825"/>
            <a:ext cx="5418000" cy="4130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solidFill>
                  <a:srgbClr val="0000FF"/>
                </a:solidFill>
              </a:rPr>
              <a:t>Clickbait </a:t>
            </a:r>
            <a:r>
              <a:rPr lang="en-US"/>
              <a:t>is a type of online content that uses sensational headlines and misleading information to entice people to click on links and visit websites. While clickbait can be effective at driving traffic to websites, it often creates problems for internet users.</a:t>
            </a:r>
            <a:endParaRPr/>
          </a:p>
          <a:p>
            <a:pPr indent="0" lvl="0" marL="0" rtl="0" algn="l">
              <a:spcBef>
                <a:spcPts val="1000"/>
              </a:spcBef>
              <a:spcAft>
                <a:spcPts val="0"/>
              </a:spcAft>
              <a:buNone/>
            </a:pPr>
            <a:r>
              <a:rPr b="1" lang="en-US">
                <a:solidFill>
                  <a:srgbClr val="0000FF"/>
                </a:solidFill>
              </a:rPr>
              <a:t>OBJECTIVES:</a:t>
            </a:r>
            <a:r>
              <a:rPr lang="en-US">
                <a:solidFill>
                  <a:srgbClr val="0000FF"/>
                </a:solidFill>
              </a:rPr>
              <a:t> </a:t>
            </a:r>
            <a:endParaRPr>
              <a:solidFill>
                <a:srgbClr val="0000FF"/>
              </a:solidFill>
            </a:endParaRPr>
          </a:p>
          <a:p>
            <a:pPr indent="-342900" lvl="0" marL="457200" rtl="0" algn="l">
              <a:spcBef>
                <a:spcPts val="1000"/>
              </a:spcBef>
              <a:spcAft>
                <a:spcPts val="0"/>
              </a:spcAft>
              <a:buSzPts val="1800"/>
              <a:buChar char="●"/>
            </a:pPr>
            <a:r>
              <a:rPr lang="en-US"/>
              <a:t>To train and evaluate a multi-class classification model that can differentiate spoilers into three categories.</a:t>
            </a:r>
            <a:endParaRPr/>
          </a:p>
          <a:p>
            <a:pPr indent="-342900" lvl="0" marL="457200" rtl="0" algn="l">
              <a:spcBef>
                <a:spcPts val="0"/>
              </a:spcBef>
              <a:spcAft>
                <a:spcPts val="0"/>
              </a:spcAft>
              <a:buSzPts val="1800"/>
              <a:buChar char="●"/>
            </a:pPr>
            <a:r>
              <a:rPr lang="en-US"/>
              <a:t>To build a domain adaptable spoiler generation model that can generate accurate spoilers for all the three spoiler categories.</a:t>
            </a:r>
            <a:endParaRPr/>
          </a:p>
          <a:p>
            <a:pPr indent="0" lvl="0" marL="0" rtl="0" algn="l">
              <a:spcBef>
                <a:spcPts val="1000"/>
              </a:spcBef>
              <a:spcAft>
                <a:spcPts val="0"/>
              </a:spcAft>
              <a:buNone/>
            </a:pPr>
            <a:r>
              <a:t/>
            </a:r>
            <a:endParaRPr/>
          </a:p>
        </p:txBody>
      </p:sp>
      <p:sp>
        <p:nvSpPr>
          <p:cNvPr id="67" name="Google Shape;67;g241c97b1fa1_0_24"/>
          <p:cNvSpPr txBox="1"/>
          <p:nvPr>
            <p:ph idx="2" type="body"/>
          </p:nvPr>
        </p:nvSpPr>
        <p:spPr>
          <a:xfrm>
            <a:off x="6226150" y="2036891"/>
            <a:ext cx="4179900" cy="3511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68" name="Google Shape;68;g241c97b1fa1_0_24"/>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Introduction</a:t>
            </a:r>
            <a:endParaRPr/>
          </a:p>
        </p:txBody>
      </p:sp>
      <p:pic>
        <p:nvPicPr>
          <p:cNvPr id="69" name="Google Shape;69;g241c97b1fa1_0_24"/>
          <p:cNvPicPr preferRelativeResize="0"/>
          <p:nvPr/>
        </p:nvPicPr>
        <p:blipFill>
          <a:blip r:embed="rId3">
            <a:alphaModFix/>
          </a:blip>
          <a:stretch>
            <a:fillRect/>
          </a:stretch>
        </p:blipFill>
        <p:spPr>
          <a:xfrm>
            <a:off x="6303525" y="1989500"/>
            <a:ext cx="4781550" cy="344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569468" y="1320800"/>
            <a:ext cx="10515600" cy="71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Data Understanding</a:t>
            </a:r>
            <a:endParaRPr/>
          </a:p>
        </p:txBody>
      </p:sp>
      <p:pic>
        <p:nvPicPr>
          <p:cNvPr id="76" name="Google Shape;76;p2"/>
          <p:cNvPicPr preferRelativeResize="0"/>
          <p:nvPr/>
        </p:nvPicPr>
        <p:blipFill>
          <a:blip r:embed="rId3">
            <a:alphaModFix/>
          </a:blip>
          <a:stretch>
            <a:fillRect/>
          </a:stretch>
        </p:blipFill>
        <p:spPr>
          <a:xfrm>
            <a:off x="0" y="1846427"/>
            <a:ext cx="7779450" cy="3704525"/>
          </a:xfrm>
          <a:prstGeom prst="rect">
            <a:avLst/>
          </a:prstGeom>
          <a:noFill/>
          <a:ln>
            <a:noFill/>
          </a:ln>
        </p:spPr>
      </p:pic>
      <p:pic>
        <p:nvPicPr>
          <p:cNvPr id="77" name="Google Shape;77;p2"/>
          <p:cNvPicPr preferRelativeResize="0"/>
          <p:nvPr/>
        </p:nvPicPr>
        <p:blipFill>
          <a:blip r:embed="rId4">
            <a:alphaModFix/>
          </a:blip>
          <a:stretch>
            <a:fillRect/>
          </a:stretch>
        </p:blipFill>
        <p:spPr>
          <a:xfrm>
            <a:off x="7162800" y="2312250"/>
            <a:ext cx="4782275" cy="3469876"/>
          </a:xfrm>
          <a:prstGeom prst="rect">
            <a:avLst/>
          </a:prstGeom>
          <a:noFill/>
          <a:ln>
            <a:noFill/>
          </a:ln>
        </p:spPr>
      </p:pic>
      <p:pic>
        <p:nvPicPr>
          <p:cNvPr id="78" name="Google Shape;78;p2"/>
          <p:cNvPicPr preferRelativeResize="0"/>
          <p:nvPr/>
        </p:nvPicPr>
        <p:blipFill>
          <a:blip r:embed="rId5">
            <a:alphaModFix/>
          </a:blip>
          <a:stretch>
            <a:fillRect/>
          </a:stretch>
        </p:blipFill>
        <p:spPr>
          <a:xfrm>
            <a:off x="457200" y="5834280"/>
            <a:ext cx="7322251" cy="4104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41c97b1fa1_0_0"/>
          <p:cNvSpPr txBox="1"/>
          <p:nvPr>
            <p:ph idx="1" type="body"/>
          </p:nvPr>
        </p:nvSpPr>
        <p:spPr>
          <a:xfrm>
            <a:off x="569471" y="2189300"/>
            <a:ext cx="2795700" cy="3790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For classification, we used feature extraction and Bi-LSTM model with word2vec embeddings.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For spoiler extraction, we used pretrained models such as BERT and T5 </a:t>
            </a:r>
            <a:r>
              <a:rPr lang="en-US"/>
              <a:t>summarization.</a:t>
            </a:r>
            <a:r>
              <a:rPr lang="en-US"/>
              <a:t> </a:t>
            </a:r>
            <a:endParaRPr/>
          </a:p>
        </p:txBody>
      </p:sp>
      <p:sp>
        <p:nvSpPr>
          <p:cNvPr id="85" name="Google Shape;85;g241c97b1fa1_0_0"/>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Baseline Approach</a:t>
            </a:r>
            <a:endParaRPr/>
          </a:p>
        </p:txBody>
      </p:sp>
      <p:pic>
        <p:nvPicPr>
          <p:cNvPr id="86" name="Google Shape;86;g241c97b1fa1_0_0"/>
          <p:cNvPicPr preferRelativeResize="0"/>
          <p:nvPr/>
        </p:nvPicPr>
        <p:blipFill>
          <a:blip r:embed="rId3">
            <a:alphaModFix/>
          </a:blip>
          <a:stretch>
            <a:fillRect/>
          </a:stretch>
        </p:blipFill>
        <p:spPr>
          <a:xfrm>
            <a:off x="7660771" y="1320800"/>
            <a:ext cx="3915579" cy="5287225"/>
          </a:xfrm>
          <a:prstGeom prst="rect">
            <a:avLst/>
          </a:prstGeom>
          <a:noFill/>
          <a:ln>
            <a:noFill/>
          </a:ln>
        </p:spPr>
      </p:pic>
      <p:pic>
        <p:nvPicPr>
          <p:cNvPr id="87" name="Google Shape;87;g241c97b1fa1_0_0"/>
          <p:cNvPicPr preferRelativeResize="0"/>
          <p:nvPr/>
        </p:nvPicPr>
        <p:blipFill rotWithShape="1">
          <a:blip r:embed="rId4">
            <a:alphaModFix/>
          </a:blip>
          <a:srcRect b="0" l="980" r="-980" t="0"/>
          <a:stretch/>
        </p:blipFill>
        <p:spPr>
          <a:xfrm>
            <a:off x="3365172" y="2256705"/>
            <a:ext cx="4011150" cy="40715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41c97b1fa1_0_6"/>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Improvements in Classification</a:t>
            </a:r>
            <a:endParaRPr/>
          </a:p>
        </p:txBody>
      </p:sp>
      <p:pic>
        <p:nvPicPr>
          <p:cNvPr id="94" name="Google Shape;94;g241c97b1fa1_0_6"/>
          <p:cNvPicPr preferRelativeResize="0"/>
          <p:nvPr/>
        </p:nvPicPr>
        <p:blipFill>
          <a:blip r:embed="rId3">
            <a:alphaModFix/>
          </a:blip>
          <a:stretch>
            <a:fillRect/>
          </a:stretch>
        </p:blipFill>
        <p:spPr>
          <a:xfrm>
            <a:off x="569475" y="2218350"/>
            <a:ext cx="4885125" cy="3535400"/>
          </a:xfrm>
          <a:prstGeom prst="rect">
            <a:avLst/>
          </a:prstGeom>
          <a:noFill/>
          <a:ln>
            <a:noFill/>
          </a:ln>
        </p:spPr>
      </p:pic>
      <p:pic>
        <p:nvPicPr>
          <p:cNvPr id="95" name="Google Shape;95;g241c97b1fa1_0_6"/>
          <p:cNvPicPr preferRelativeResize="0"/>
          <p:nvPr/>
        </p:nvPicPr>
        <p:blipFill>
          <a:blip r:embed="rId4">
            <a:alphaModFix/>
          </a:blip>
          <a:stretch>
            <a:fillRect/>
          </a:stretch>
        </p:blipFill>
        <p:spPr>
          <a:xfrm>
            <a:off x="6990450" y="1704900"/>
            <a:ext cx="4802478" cy="3448200"/>
          </a:xfrm>
          <a:prstGeom prst="rect">
            <a:avLst/>
          </a:prstGeom>
          <a:noFill/>
          <a:ln>
            <a:noFill/>
          </a:ln>
        </p:spPr>
      </p:pic>
      <p:sp>
        <p:nvSpPr>
          <p:cNvPr id="96" name="Google Shape;96;g241c97b1fa1_0_6"/>
          <p:cNvSpPr txBox="1"/>
          <p:nvPr/>
        </p:nvSpPr>
        <p:spPr>
          <a:xfrm>
            <a:off x="6654575" y="5405025"/>
            <a:ext cx="4489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Prompts with different SEP tokens</a:t>
            </a:r>
            <a:endParaRPr/>
          </a:p>
          <a:p>
            <a:pPr indent="-317500" lvl="0" marL="457200" rtl="0" algn="l">
              <a:spcBef>
                <a:spcPts val="0"/>
              </a:spcBef>
              <a:spcAft>
                <a:spcPts val="0"/>
              </a:spcAft>
              <a:buSzPts val="1400"/>
              <a:buChar char="●"/>
            </a:pPr>
            <a:r>
              <a:rPr lang="en-US"/>
              <a:t>Prompts with different END token</a:t>
            </a:r>
            <a:endParaRPr/>
          </a:p>
          <a:p>
            <a:pPr indent="-317500" lvl="0" marL="457200" rtl="0" algn="l">
              <a:spcBef>
                <a:spcPts val="0"/>
              </a:spcBef>
              <a:spcAft>
                <a:spcPts val="0"/>
              </a:spcAft>
              <a:buSzPts val="1400"/>
              <a:buChar char="●"/>
            </a:pPr>
            <a:r>
              <a:rPr lang="en-US"/>
              <a:t>Prompts with different “Input” and “Context” Pair</a:t>
            </a:r>
            <a:endParaRPr/>
          </a:p>
        </p:txBody>
      </p:sp>
      <p:sp>
        <p:nvSpPr>
          <p:cNvPr id="97" name="Google Shape;97;g241c97b1fa1_0_6"/>
          <p:cNvSpPr txBox="1"/>
          <p:nvPr/>
        </p:nvSpPr>
        <p:spPr>
          <a:xfrm>
            <a:off x="660388" y="5836125"/>
            <a:ext cx="54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Multi Class Classification Pipeline for Spoiler 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e2985af33c_1_25"/>
          <p:cNvSpPr txBox="1"/>
          <p:nvPr/>
        </p:nvSpPr>
        <p:spPr>
          <a:xfrm>
            <a:off x="595700" y="2151450"/>
            <a:ext cx="5477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It is adapted to take a question and a context as input and provide an answer by predicting the </a:t>
            </a:r>
            <a:r>
              <a:rPr b="1" lang="en-US" sz="2200"/>
              <a:t>start and end tokens within the context</a:t>
            </a:r>
            <a:r>
              <a:rPr lang="en-US" sz="2200"/>
              <a:t>. QA is typically used for </a:t>
            </a:r>
            <a:r>
              <a:rPr b="1" lang="en-US" sz="2200"/>
              <a:t>extractive question answering</a:t>
            </a:r>
            <a:r>
              <a:rPr lang="en-US" sz="2200"/>
              <a:t> tasks, where the answer is directly extracted from the given context.</a:t>
            </a:r>
            <a:endParaRPr sz="2200"/>
          </a:p>
        </p:txBody>
      </p:sp>
      <p:sp>
        <p:nvSpPr>
          <p:cNvPr id="104" name="Google Shape;104;g1e2985af33c_1_25"/>
          <p:cNvSpPr txBox="1"/>
          <p:nvPr>
            <p:ph type="title"/>
          </p:nvPr>
        </p:nvSpPr>
        <p:spPr>
          <a:xfrm>
            <a:off x="595700" y="1306275"/>
            <a:ext cx="11139000" cy="698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3600"/>
              <a:buNone/>
            </a:pPr>
            <a:r>
              <a:rPr lang="en-US"/>
              <a:t>Question Answering vs Conditional Summarization</a:t>
            </a:r>
            <a:endParaRPr/>
          </a:p>
        </p:txBody>
      </p:sp>
      <p:sp>
        <p:nvSpPr>
          <p:cNvPr id="105" name="Google Shape;105;g1e2985af33c_1_25"/>
          <p:cNvSpPr txBox="1"/>
          <p:nvPr/>
        </p:nvSpPr>
        <p:spPr>
          <a:xfrm>
            <a:off x="6843500" y="2233050"/>
            <a:ext cx="4164900" cy="28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highlight>
                  <a:schemeClr val="lt1"/>
                </a:highlight>
                <a:latin typeface="Roboto"/>
                <a:ea typeface="Roboto"/>
                <a:cs typeface="Roboto"/>
                <a:sym typeface="Roboto"/>
              </a:rPr>
              <a:t>Conditional summarization involves generating a summary of a given text or passage based on </a:t>
            </a:r>
            <a:r>
              <a:rPr b="1" lang="en-US" sz="1300">
                <a:highlight>
                  <a:schemeClr val="lt1"/>
                </a:highlight>
                <a:latin typeface="Roboto"/>
                <a:ea typeface="Roboto"/>
                <a:cs typeface="Roboto"/>
                <a:sym typeface="Roboto"/>
              </a:rPr>
              <a:t>specific conditions or criteria</a:t>
            </a:r>
            <a:r>
              <a:rPr lang="en-US" sz="1300">
                <a:highlight>
                  <a:schemeClr val="lt1"/>
                </a:highlight>
                <a:latin typeface="Roboto"/>
                <a:ea typeface="Roboto"/>
                <a:cs typeface="Roboto"/>
                <a:sym typeface="Roboto"/>
              </a:rPr>
              <a:t>. This is </a:t>
            </a:r>
            <a:r>
              <a:rPr b="1" lang="en-US" sz="1300">
                <a:highlight>
                  <a:schemeClr val="lt1"/>
                </a:highlight>
                <a:latin typeface="Roboto"/>
                <a:ea typeface="Roboto"/>
                <a:cs typeface="Roboto"/>
                <a:sym typeface="Roboto"/>
              </a:rPr>
              <a:t>different from general summarization, which aims to provide a summary that captures the most important points of the input text without any specific conditions</a:t>
            </a:r>
            <a:r>
              <a:rPr lang="en-US" sz="1300">
                <a:highlight>
                  <a:schemeClr val="lt1"/>
                </a:highlight>
                <a:latin typeface="Roboto"/>
                <a:ea typeface="Roboto"/>
                <a:cs typeface="Roboto"/>
                <a:sym typeface="Roboto"/>
              </a:rPr>
              <a:t>.</a:t>
            </a:r>
            <a:endParaRPr sz="1300">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b="1" lang="en-US" sz="1300">
                <a:highlight>
                  <a:schemeClr val="lt1"/>
                </a:highlight>
                <a:latin typeface="Roboto"/>
                <a:ea typeface="Roboto"/>
                <a:cs typeface="Roboto"/>
                <a:sym typeface="Roboto"/>
              </a:rPr>
              <a:t>In conditional summarization, the generated summary is tailored to meet certain requirements or address specific aspects of the input text</a:t>
            </a:r>
            <a:endParaRPr b="1" sz="1300">
              <a:highlight>
                <a:schemeClr val="lt1"/>
              </a:highlight>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D1D5DB"/>
              </a:solidFill>
              <a:highlight>
                <a:srgbClr val="444654"/>
              </a:highlight>
              <a:latin typeface="Roboto"/>
              <a:ea typeface="Roboto"/>
              <a:cs typeface="Roboto"/>
              <a:sym typeface="Roboto"/>
            </a:endParaRPr>
          </a:p>
        </p:txBody>
      </p:sp>
      <p:sp>
        <p:nvSpPr>
          <p:cNvPr id="106" name="Google Shape;106;g1e2985af33c_1_25"/>
          <p:cNvSpPr txBox="1"/>
          <p:nvPr/>
        </p:nvSpPr>
        <p:spPr>
          <a:xfrm>
            <a:off x="668375" y="5201625"/>
            <a:ext cx="51144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BERT</a:t>
            </a:r>
            <a:endParaRPr sz="1800"/>
          </a:p>
          <a:p>
            <a:pPr indent="-342900" lvl="0" marL="457200" rtl="0" algn="l">
              <a:spcBef>
                <a:spcPts val="0"/>
              </a:spcBef>
              <a:spcAft>
                <a:spcPts val="0"/>
              </a:spcAft>
              <a:buSzPts val="1800"/>
              <a:buChar char="-"/>
            </a:pPr>
            <a:r>
              <a:rPr lang="en-US" sz="1800"/>
              <a:t>ROBERTA</a:t>
            </a:r>
            <a:endParaRPr sz="1800"/>
          </a:p>
          <a:p>
            <a:pPr indent="-342900" lvl="0" marL="457200" rtl="0" algn="l">
              <a:spcBef>
                <a:spcPts val="0"/>
              </a:spcBef>
              <a:spcAft>
                <a:spcPts val="0"/>
              </a:spcAft>
              <a:buSzPts val="1800"/>
              <a:buChar char="-"/>
            </a:pPr>
            <a:r>
              <a:rPr lang="en-US" sz="1800"/>
              <a:t>MINI LM</a:t>
            </a:r>
            <a:endParaRPr sz="1800"/>
          </a:p>
        </p:txBody>
      </p:sp>
      <p:sp>
        <p:nvSpPr>
          <p:cNvPr id="107" name="Google Shape;107;g1e2985af33c_1_25"/>
          <p:cNvSpPr txBox="1"/>
          <p:nvPr/>
        </p:nvSpPr>
        <p:spPr>
          <a:xfrm>
            <a:off x="6620300" y="5340075"/>
            <a:ext cx="51144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Longformer T5</a:t>
            </a:r>
            <a:endParaRPr sz="1800"/>
          </a:p>
          <a:p>
            <a:pPr indent="-342900" lvl="0" marL="457200" rtl="0" algn="l">
              <a:spcBef>
                <a:spcPts val="0"/>
              </a:spcBef>
              <a:spcAft>
                <a:spcPts val="0"/>
              </a:spcAft>
              <a:buSzPts val="1800"/>
              <a:buChar char="-"/>
            </a:pPr>
            <a:r>
              <a:rPr lang="en-US" sz="1800"/>
              <a:t>LED ( Longformer Encoder Decoder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41c97b1fa1_0_12"/>
          <p:cNvSpPr txBox="1"/>
          <p:nvPr>
            <p:ph idx="1" type="body"/>
          </p:nvPr>
        </p:nvSpPr>
        <p:spPr>
          <a:xfrm>
            <a:off x="457202" y="1910050"/>
            <a:ext cx="4620600" cy="406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Fine tuned improved the score of models such as BERT </a:t>
            </a:r>
            <a:r>
              <a:rPr lang="en-US"/>
              <a:t>while</a:t>
            </a:r>
            <a:r>
              <a:rPr lang="en-US"/>
              <a:t> in baseline, we used pre trained models.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Divided the dataset into spoiler types and applied suitable models according to types.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Mapped the spoiler positions with the spoiler texts so that model can learn better.</a:t>
            </a:r>
            <a:endParaRPr/>
          </a:p>
        </p:txBody>
      </p:sp>
      <p:sp>
        <p:nvSpPr>
          <p:cNvPr id="114" name="Google Shape;114;g241c97b1fa1_0_12"/>
          <p:cNvSpPr txBox="1"/>
          <p:nvPr>
            <p:ph type="title"/>
          </p:nvPr>
        </p:nvSpPr>
        <p:spPr>
          <a:xfrm>
            <a:off x="717468" y="9997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Improvements in Spoiler Extraction</a:t>
            </a:r>
            <a:endParaRPr>
              <a:solidFill>
                <a:schemeClr val="dk2"/>
              </a:solidFill>
            </a:endParaRPr>
          </a:p>
          <a:p>
            <a:pPr indent="0" lvl="0" marL="0" rtl="0" algn="l">
              <a:spcBef>
                <a:spcPts val="0"/>
              </a:spcBef>
              <a:spcAft>
                <a:spcPts val="0"/>
              </a:spcAft>
              <a:buNone/>
            </a:pPr>
            <a:r>
              <a:t/>
            </a:r>
            <a:endParaRPr/>
          </a:p>
        </p:txBody>
      </p:sp>
      <p:pic>
        <p:nvPicPr>
          <p:cNvPr id="115" name="Google Shape;115;g241c97b1fa1_0_12"/>
          <p:cNvPicPr preferRelativeResize="0"/>
          <p:nvPr/>
        </p:nvPicPr>
        <p:blipFill>
          <a:blip r:embed="rId3">
            <a:alphaModFix/>
          </a:blip>
          <a:stretch>
            <a:fillRect/>
          </a:stretch>
        </p:blipFill>
        <p:spPr>
          <a:xfrm>
            <a:off x="5038350" y="1510950"/>
            <a:ext cx="7153649" cy="5219525"/>
          </a:xfrm>
          <a:prstGeom prst="rect">
            <a:avLst/>
          </a:prstGeom>
          <a:noFill/>
          <a:ln>
            <a:noFill/>
          </a:ln>
        </p:spPr>
      </p:pic>
      <p:sp>
        <p:nvSpPr>
          <p:cNvPr id="116" name="Google Shape;116;g241c97b1fa1_0_12"/>
          <p:cNvSpPr txBox="1"/>
          <p:nvPr/>
        </p:nvSpPr>
        <p:spPr>
          <a:xfrm>
            <a:off x="5278400" y="5572750"/>
            <a:ext cx="56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g241c97b1fa1_0_12"/>
          <p:cNvSpPr txBox="1"/>
          <p:nvPr/>
        </p:nvSpPr>
        <p:spPr>
          <a:xfrm>
            <a:off x="6249700" y="6457800"/>
            <a:ext cx="55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Bert improved from 0.16 to 0.21 after fine tuning.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1c97b1fa1_0_49"/>
          <p:cNvSpPr txBox="1"/>
          <p:nvPr>
            <p:ph type="title"/>
          </p:nvPr>
        </p:nvSpPr>
        <p:spPr>
          <a:xfrm>
            <a:off x="569468" y="1320800"/>
            <a:ext cx="10515600" cy="71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Processing Long Sequences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lnSpc>
                <a:spcPct val="100000"/>
              </a:lnSpc>
              <a:spcBef>
                <a:spcPts val="1000"/>
              </a:spcBef>
              <a:spcAft>
                <a:spcPts val="0"/>
              </a:spcAft>
              <a:buNone/>
            </a:pPr>
            <a:r>
              <a:t/>
            </a:r>
            <a:endParaRPr/>
          </a:p>
        </p:txBody>
      </p:sp>
      <p:pic>
        <p:nvPicPr>
          <p:cNvPr id="124" name="Google Shape;124;g241c97b1fa1_0_49"/>
          <p:cNvPicPr preferRelativeResize="0"/>
          <p:nvPr/>
        </p:nvPicPr>
        <p:blipFill>
          <a:blip r:embed="rId3">
            <a:alphaModFix/>
          </a:blip>
          <a:stretch>
            <a:fillRect/>
          </a:stretch>
        </p:blipFill>
        <p:spPr>
          <a:xfrm>
            <a:off x="569475" y="2036900"/>
            <a:ext cx="6404751" cy="4459925"/>
          </a:xfrm>
          <a:prstGeom prst="rect">
            <a:avLst/>
          </a:prstGeom>
          <a:noFill/>
          <a:ln>
            <a:noFill/>
          </a:ln>
        </p:spPr>
      </p:pic>
      <p:pic>
        <p:nvPicPr>
          <p:cNvPr id="125" name="Google Shape;125;g241c97b1fa1_0_49"/>
          <p:cNvPicPr preferRelativeResize="0"/>
          <p:nvPr/>
        </p:nvPicPr>
        <p:blipFill>
          <a:blip r:embed="rId4">
            <a:alphaModFix/>
          </a:blip>
          <a:stretch>
            <a:fillRect/>
          </a:stretch>
        </p:blipFill>
        <p:spPr>
          <a:xfrm>
            <a:off x="7872150" y="1104275"/>
            <a:ext cx="3431359" cy="2319400"/>
          </a:xfrm>
          <a:prstGeom prst="rect">
            <a:avLst/>
          </a:prstGeom>
          <a:noFill/>
          <a:ln>
            <a:noFill/>
          </a:ln>
        </p:spPr>
      </p:pic>
      <p:sp>
        <p:nvSpPr>
          <p:cNvPr id="126" name="Google Shape;126;g241c97b1fa1_0_49"/>
          <p:cNvSpPr txBox="1"/>
          <p:nvPr/>
        </p:nvSpPr>
        <p:spPr>
          <a:xfrm>
            <a:off x="7599025" y="6015225"/>
            <a:ext cx="422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Picking Max Token Size Based on Analysis ( Fig: Passage Spoiler - Number of Words)</a:t>
            </a:r>
            <a:endParaRPr/>
          </a:p>
        </p:txBody>
      </p:sp>
      <p:pic>
        <p:nvPicPr>
          <p:cNvPr id="127" name="Google Shape;127;g241c97b1fa1_0_49"/>
          <p:cNvPicPr preferRelativeResize="0"/>
          <p:nvPr/>
        </p:nvPicPr>
        <p:blipFill>
          <a:blip r:embed="rId5">
            <a:alphaModFix/>
          </a:blip>
          <a:stretch>
            <a:fillRect/>
          </a:stretch>
        </p:blipFill>
        <p:spPr>
          <a:xfrm>
            <a:off x="8108013" y="3559750"/>
            <a:ext cx="3195476" cy="23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2016-06-28T14:05:07Z</dcterms:created>
  <dc:creator>Microsoft Office User</dc:creator>
</cp:coreProperties>
</file>