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7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0A1A-6344-4DEF-BF9B-24650E7F1A2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85B7-6820-4F20-9D94-4CA5703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5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0A1A-6344-4DEF-BF9B-24650E7F1A2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85B7-6820-4F20-9D94-4CA5703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4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0A1A-6344-4DEF-BF9B-24650E7F1A2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85B7-6820-4F20-9D94-4CA5703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9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0A1A-6344-4DEF-BF9B-24650E7F1A2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85B7-6820-4F20-9D94-4CA5703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9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0A1A-6344-4DEF-BF9B-24650E7F1A2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85B7-6820-4F20-9D94-4CA5703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1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0A1A-6344-4DEF-BF9B-24650E7F1A2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85B7-6820-4F20-9D94-4CA5703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5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0A1A-6344-4DEF-BF9B-24650E7F1A2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85B7-6820-4F20-9D94-4CA5703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3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0A1A-6344-4DEF-BF9B-24650E7F1A2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85B7-6820-4F20-9D94-4CA5703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9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0A1A-6344-4DEF-BF9B-24650E7F1A2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85B7-6820-4F20-9D94-4CA5703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1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0A1A-6344-4DEF-BF9B-24650E7F1A2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85B7-6820-4F20-9D94-4CA5703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0A1A-6344-4DEF-BF9B-24650E7F1A2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85B7-6820-4F20-9D94-4CA5703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4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80A1A-6344-4DEF-BF9B-24650E7F1A2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285B7-6820-4F20-9D94-4CA5703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383" y="1364568"/>
            <a:ext cx="10818055" cy="4093698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Playbill" panose="040506030A0602020202" pitchFamily="82" charset="0"/>
              </a:rPr>
              <a:t>MECHANICS</a:t>
            </a:r>
            <a:r>
              <a:rPr lang="en-US" sz="9600" dirty="0">
                <a:latin typeface="Playbill" panose="040506030A0602020202" pitchFamily="82" charset="0"/>
              </a:rPr>
              <a:t/>
            </a:r>
            <a:br>
              <a:rPr lang="en-US" sz="9600" dirty="0">
                <a:latin typeface="Playbill" panose="040506030A0602020202" pitchFamily="82" charset="0"/>
              </a:rPr>
            </a:br>
            <a:r>
              <a:rPr lang="en-US" sz="9600" dirty="0">
                <a:solidFill>
                  <a:srgbClr val="7030A0"/>
                </a:solidFill>
                <a:latin typeface="Playbill" panose="040506030A0602020202" pitchFamily="82" charset="0"/>
              </a:rPr>
              <a:t>CO – 3</a:t>
            </a:r>
            <a:r>
              <a:rPr lang="en-US" sz="9600" dirty="0">
                <a:latin typeface="Playbill" panose="040506030A0602020202" pitchFamily="82" charset="0"/>
              </a:rPr>
              <a:t/>
            </a:r>
            <a:br>
              <a:rPr lang="en-US" sz="9600" dirty="0">
                <a:latin typeface="Playbill" panose="040506030A0602020202" pitchFamily="82" charset="0"/>
              </a:rPr>
            </a:br>
            <a:r>
              <a:rPr lang="en-US" sz="7200" dirty="0">
                <a:solidFill>
                  <a:srgbClr val="FF3300"/>
                </a:solidFill>
                <a:latin typeface="Playbill" panose="040506030A0602020202" pitchFamily="82" charset="0"/>
              </a:rPr>
              <a:t>CENTROID, MOMENT OF INERTIA PROBLEMS</a:t>
            </a:r>
          </a:p>
        </p:txBody>
      </p:sp>
    </p:spTree>
    <p:extLst>
      <p:ext uri="{BB962C8B-B14F-4D97-AF65-F5344CB8AC3E}">
        <p14:creationId xmlns:p14="http://schemas.microsoft.com/office/powerpoint/2010/main" val="77476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12" y="149832"/>
            <a:ext cx="11718388" cy="12374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9. Determine the centroid of the Circular Sector by integration method</a:t>
            </a:r>
            <a:r>
              <a:rPr lang="en-US" sz="4000" dirty="0" smtClean="0"/>
              <a:t>.</a:t>
            </a:r>
            <a:endParaRPr lang="en-US" sz="4000" dirty="0"/>
          </a:p>
          <a:p>
            <a:pPr marL="0" indent="0" algn="just">
              <a:buNone/>
            </a:pPr>
            <a:endParaRPr lang="en-US" sz="4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48222" y="-212299"/>
            <a:ext cx="9543778" cy="8261571"/>
            <a:chOff x="-1218453" y="255534"/>
            <a:chExt cx="9543778" cy="8261571"/>
          </a:xfrm>
        </p:grpSpPr>
        <p:sp>
          <p:nvSpPr>
            <p:cNvPr id="2" name="Pie 1"/>
            <p:cNvSpPr/>
            <p:nvPr/>
          </p:nvSpPr>
          <p:spPr>
            <a:xfrm rot="7096806">
              <a:off x="-857898" y="-105021"/>
              <a:ext cx="8261571" cy="8982681"/>
            </a:xfrm>
            <a:prstGeom prst="pie">
              <a:avLst>
                <a:gd name="adj1" fmla="val 12787297"/>
                <a:gd name="adj2" fmla="val 16200000"/>
              </a:avLst>
            </a:prstGeom>
          </p:spPr>
          <p:style>
            <a:lnRef idx="2">
              <a:schemeClr val="accent6"/>
            </a:lnRef>
            <a:fillRef idx="1003">
              <a:schemeClr val="lt2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272887" y="4386319"/>
              <a:ext cx="483427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72887" y="1536793"/>
              <a:ext cx="0" cy="284952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7954711" y="4433064"/>
              <a:ext cx="3706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</a:t>
              </a:r>
              <a:endParaRPr lang="en-US" sz="2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27155" y="1594665"/>
              <a:ext cx="359394" cy="5329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</a:t>
              </a:r>
              <a:endPara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Arc 11"/>
            <p:cNvSpPr/>
            <p:nvPr/>
          </p:nvSpPr>
          <p:spPr>
            <a:xfrm rot="2734069">
              <a:off x="3494134" y="3929119"/>
              <a:ext cx="914400" cy="914400"/>
            </a:xfrm>
            <a:prstGeom prst="arc">
              <a:avLst>
                <a:gd name="adj1" fmla="val 14495488"/>
                <a:gd name="adj2" fmla="val 1528560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93278" y="4087332"/>
              <a:ext cx="50526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α</a:t>
              </a:r>
              <a:endParaRPr lang="en-US" sz="4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473612" y="1822749"/>
                <a:ext cx="5724644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b="1" baseline="-250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 </a:t>
                </a:r>
                <a:r>
                  <a:rPr lang="en-US" sz="28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∝</m:t>
                        </m:r>
                      </m:den>
                    </m:f>
                    <m:r>
                      <a:rPr lang="en-US" sz="2800" b="1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𝒔𝒊𝒏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∝</m:t>
                            </m:r>
                          </m:num>
                          <m:den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, Y</a:t>
                </a:r>
                <a:r>
                  <a:rPr lang="en-US" sz="2800" b="1" baseline="-250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8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0	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12" y="1822749"/>
                <a:ext cx="5724644" cy="737189"/>
              </a:xfrm>
              <a:prstGeom prst="rect">
                <a:avLst/>
              </a:prstGeom>
              <a:blipFill rotWithShape="0">
                <a:blip r:embed="rId2"/>
                <a:stretch>
                  <a:fillRect l="-223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5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335" y="182880"/>
            <a:ext cx="10515600" cy="5951880"/>
          </a:xfrm>
        </p:spPr>
        <p:txBody>
          <a:bodyPr/>
          <a:lstStyle/>
          <a:p>
            <a:pPr marL="0" indent="0" algn="just">
              <a:buNone/>
            </a:pPr>
            <a:r>
              <a:rPr lang="en-US" sz="4000" dirty="0"/>
              <a:t>10. Locate the centroid C of the shaded sector of a ring subtending a 90° central angle and symmetrical about the y-axis as shown in the Figure.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177918" y="1824993"/>
            <a:ext cx="5014082" cy="4990477"/>
            <a:chOff x="7177918" y="1824993"/>
            <a:chExt cx="5014082" cy="4990477"/>
          </a:xfrm>
        </p:grpSpPr>
        <p:pic>
          <p:nvPicPr>
            <p:cNvPr id="4" name="Picture 3"/>
            <p:cNvPicPr/>
            <p:nvPr/>
          </p:nvPicPr>
          <p:blipFill>
            <a:blip r:embed="rId2" cstate="print">
              <a:grayscl/>
            </a:blip>
            <a:stretch>
              <a:fillRect/>
            </a:stretch>
          </p:blipFill>
          <p:spPr>
            <a:xfrm>
              <a:off x="7177918" y="1824993"/>
              <a:ext cx="5014082" cy="499047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 rot="17283246">
              <a:off x="9621164" y="4469086"/>
              <a:ext cx="12202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250 mm</a:t>
              </a:r>
              <a:endParaRPr lang="en-US" sz="2400" b="1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866335" y="2964472"/>
            <a:ext cx="5588389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32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0		, Y</a:t>
            </a:r>
            <a:r>
              <a:rPr lang="en-US" sz="32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183.8 mm</a:t>
            </a:r>
            <a:endParaRPr lang="en-US" sz="32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5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7250672" y="2407504"/>
            <a:ext cx="4580256" cy="445049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1" y="393894"/>
            <a:ext cx="11479237" cy="61897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11. Determine the coordinates </a:t>
            </a:r>
            <a:r>
              <a:rPr lang="en-US" sz="4000" dirty="0" err="1"/>
              <a:t>Xc</a:t>
            </a:r>
            <a:r>
              <a:rPr lang="en-US" sz="4000" dirty="0"/>
              <a:t> and </a:t>
            </a:r>
            <a:r>
              <a:rPr lang="en-US" sz="4000" dirty="0" err="1"/>
              <a:t>Yc</a:t>
            </a:r>
            <a:r>
              <a:rPr lang="en-US" sz="4000" dirty="0"/>
              <a:t>  of the centroid ‘C’ of the area between the parabola y = x</a:t>
            </a:r>
            <a:r>
              <a:rPr lang="en-US" sz="4000" baseline="30000" dirty="0"/>
              <a:t>2</a:t>
            </a:r>
            <a:r>
              <a:rPr lang="en-US" sz="4000" dirty="0"/>
              <a:t>/a and the straight line y = x .</a:t>
            </a:r>
          </a:p>
          <a:p>
            <a:pPr marL="0" indent="0" algn="just">
              <a:buNone/>
            </a:pP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351691" y="2575433"/>
            <a:ext cx="4681090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32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a/2		, Y</a:t>
            </a:r>
            <a:r>
              <a:rPr lang="en-US" sz="32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2a/5</a:t>
            </a:r>
            <a:endParaRPr lang="en-US" sz="32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8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2" y="253218"/>
            <a:ext cx="11451102" cy="631639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12. With respect to coordinate axes x and y, locate the centroid C of the shaded area as shown in the figure.</a:t>
            </a:r>
          </a:p>
          <a:p>
            <a:pPr marL="0" indent="0" algn="just">
              <a:buNone/>
            </a:pPr>
            <a:endParaRPr 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893" y="1758925"/>
            <a:ext cx="6384901" cy="509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51692" y="1758925"/>
            <a:ext cx="5080622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=48 mm		, Y</a:t>
            </a:r>
            <a:r>
              <a:rPr lang="en-US" sz="28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47.7 mm</a:t>
            </a:r>
            <a:endParaRPr lang="en-US" sz="2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4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895" y="351692"/>
            <a:ext cx="11507373" cy="6175717"/>
          </a:xfrm>
        </p:spPr>
        <p:txBody>
          <a:bodyPr/>
          <a:lstStyle/>
          <a:p>
            <a:pPr marL="0" indent="0" algn="just">
              <a:buNone/>
            </a:pPr>
            <a:r>
              <a:rPr lang="en-US" sz="4000" dirty="0"/>
              <a:t>13.Determine the coordinates </a:t>
            </a:r>
            <a:r>
              <a:rPr lang="en-US" sz="4000" dirty="0" err="1"/>
              <a:t>Xc</a:t>
            </a:r>
            <a:r>
              <a:rPr lang="en-US" sz="4000" dirty="0"/>
              <a:t> and </a:t>
            </a:r>
            <a:r>
              <a:rPr lang="en-US" sz="4000" dirty="0" err="1"/>
              <a:t>Yc</a:t>
            </a:r>
            <a:r>
              <a:rPr lang="en-US" sz="4000" dirty="0"/>
              <a:t> of the centroid C of the area of one quadrant of an ellipse OAB with major and minor semi axes </a:t>
            </a:r>
            <a:r>
              <a:rPr lang="en-US" sz="4000" b="1" dirty="0"/>
              <a:t>a</a:t>
            </a:r>
            <a:r>
              <a:rPr lang="en-US" sz="4000" dirty="0"/>
              <a:t> and </a:t>
            </a:r>
            <a:r>
              <a:rPr lang="en-US" sz="4000" b="1" dirty="0"/>
              <a:t>b</a:t>
            </a:r>
            <a:r>
              <a:rPr lang="en-US" sz="4000" dirty="0"/>
              <a:t>, respectively.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348" t="5447" r="5351" b="6226"/>
          <a:stretch>
            <a:fillRect/>
          </a:stretch>
        </p:blipFill>
        <p:spPr bwMode="auto">
          <a:xfrm>
            <a:off x="7270706" y="2785403"/>
            <a:ext cx="4217378" cy="374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393895" y="3254884"/>
            <a:ext cx="4935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32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4a/3π		, Y</a:t>
            </a:r>
            <a:r>
              <a:rPr lang="en-US" sz="32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4b/3π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18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8" y="253218"/>
            <a:ext cx="11648050" cy="63445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14. Find the centroid of a T – section 120 x 120 x 20 mm as shown in the Figure.</a:t>
            </a:r>
          </a:p>
          <a:p>
            <a:pPr marL="0" indent="0" algn="just">
              <a:buNone/>
            </a:pPr>
            <a:endParaRPr 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282" t="2477" r="50962" b="4644"/>
          <a:stretch>
            <a:fillRect/>
          </a:stretch>
        </p:blipFill>
        <p:spPr bwMode="auto">
          <a:xfrm>
            <a:off x="3727939" y="1502824"/>
            <a:ext cx="4991905" cy="5249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3125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22" y="295422"/>
            <a:ext cx="11493304" cy="62038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15. Find the Moment of Inertia of a square with sides of length “a” with respect to diagonal.</a:t>
            </a:r>
          </a:p>
        </p:txBody>
      </p:sp>
    </p:spTree>
    <p:extLst>
      <p:ext uri="{BB962C8B-B14F-4D97-AF65-F5344CB8AC3E}">
        <p14:creationId xmlns:p14="http://schemas.microsoft.com/office/powerpoint/2010/main" val="3610693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58252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16. Determine the centroid of the right angled triangle of base ‘b’ and height ‘h’ by integration method.</a:t>
            </a:r>
          </a:p>
        </p:txBody>
      </p:sp>
    </p:spTree>
    <p:extLst>
      <p:ext uri="{BB962C8B-B14F-4D97-AF65-F5344CB8AC3E}">
        <p14:creationId xmlns:p14="http://schemas.microsoft.com/office/powerpoint/2010/main" val="3581655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74" y="204407"/>
            <a:ext cx="10889566" cy="6358597"/>
          </a:xfrm>
        </p:spPr>
        <p:txBody>
          <a:bodyPr/>
          <a:lstStyle/>
          <a:p>
            <a:pPr marL="0" indent="0" algn="just">
              <a:buNone/>
            </a:pPr>
            <a:r>
              <a:rPr lang="en-US" sz="4000" dirty="0"/>
              <a:t>17. Determine the centroid of the cross sectional area of an unequal I-section as shown in Fig.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123027" y="1730327"/>
            <a:ext cx="6137031" cy="4656406"/>
            <a:chOff x="1066800" y="838200"/>
            <a:chExt cx="6553200" cy="5029200"/>
          </a:xfrm>
        </p:grpSpPr>
        <p:sp>
          <p:nvSpPr>
            <p:cNvPr id="5" name="Rectangle 4"/>
            <p:cNvSpPr/>
            <p:nvPr/>
          </p:nvSpPr>
          <p:spPr>
            <a:xfrm>
              <a:off x="2133600" y="1600200"/>
              <a:ext cx="2590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4200" y="2133600"/>
              <a:ext cx="685800" cy="2438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66800" y="4572000"/>
              <a:ext cx="4876800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800600" y="16002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76800" y="2133600"/>
              <a:ext cx="2209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172200" y="4572000"/>
              <a:ext cx="838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5257800"/>
              <a:ext cx="76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553200" y="1600200"/>
              <a:ext cx="0" cy="533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553200" y="2133600"/>
              <a:ext cx="0" cy="2438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553200" y="4572000"/>
              <a:ext cx="0" cy="685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21"/>
            <p:cNvSpPr txBox="1"/>
            <p:nvPr/>
          </p:nvSpPr>
          <p:spPr>
            <a:xfrm>
              <a:off x="6553200" y="16764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50 mm</a:t>
              </a:r>
            </a:p>
          </p:txBody>
        </p:sp>
        <p:sp>
          <p:nvSpPr>
            <p:cNvPr id="16" name="TextBox 22"/>
            <p:cNvSpPr txBox="1"/>
            <p:nvPr/>
          </p:nvSpPr>
          <p:spPr>
            <a:xfrm>
              <a:off x="6553200" y="313586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150 mm</a:t>
              </a:r>
            </a:p>
          </p:txBody>
        </p:sp>
        <p:sp>
          <p:nvSpPr>
            <p:cNvPr id="17" name="TextBox 23"/>
            <p:cNvSpPr txBox="1"/>
            <p:nvPr/>
          </p:nvSpPr>
          <p:spPr>
            <a:xfrm>
              <a:off x="6629400" y="4659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50 mm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590800" y="35052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810000" y="35052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28"/>
            <p:cNvSpPr txBox="1"/>
            <p:nvPr/>
          </p:nvSpPr>
          <p:spPr>
            <a:xfrm>
              <a:off x="3048000" y="3352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50 mm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2133600" y="9906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4724400" y="9906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066800" y="53340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943600" y="53340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133600" y="1219200"/>
              <a:ext cx="25908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066800" y="5715000"/>
              <a:ext cx="48768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38"/>
            <p:cNvSpPr txBox="1"/>
            <p:nvPr/>
          </p:nvSpPr>
          <p:spPr>
            <a:xfrm>
              <a:off x="3124200" y="8382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200 mm</a:t>
              </a:r>
            </a:p>
          </p:txBody>
        </p:sp>
        <p:sp>
          <p:nvSpPr>
            <p:cNvPr id="28" name="TextBox 39"/>
            <p:cNvSpPr txBox="1"/>
            <p:nvPr/>
          </p:nvSpPr>
          <p:spPr>
            <a:xfrm>
              <a:off x="2971800" y="542186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300 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8453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57" y="211014"/>
            <a:ext cx="11549575" cy="6175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18. Locate the centroid of the shaded three-quarters of the area of a square of dimension ‘</a:t>
            </a:r>
            <a:r>
              <a:rPr lang="en-US" sz="4000" i="1" dirty="0"/>
              <a:t>a’</a:t>
            </a:r>
            <a:r>
              <a:rPr lang="en-US" sz="4000" dirty="0"/>
              <a:t> as shown in the Figure. 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grayscl/>
          </a:blip>
          <a:srcRect t="5348" r="8417" b="4163"/>
          <a:stretch>
            <a:fillRect/>
          </a:stretch>
        </p:blipFill>
        <p:spPr bwMode="auto">
          <a:xfrm>
            <a:off x="6529509" y="2145713"/>
            <a:ext cx="5343623" cy="4241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23557" y="2532903"/>
            <a:ext cx="4651017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5a/12		, Y</a:t>
            </a:r>
            <a:r>
              <a:rPr lang="en-US" sz="28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5a/12</a:t>
            </a:r>
            <a:endParaRPr lang="en-US" sz="2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90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7" y="323558"/>
            <a:ext cx="11493305" cy="5853406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1</a:t>
            </a:r>
            <a:r>
              <a:rPr lang="en-US" sz="4000" dirty="0"/>
              <a:t>. Locate the centroid of the shaded area of the Figure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5375079" y="1568713"/>
            <a:ext cx="6554323" cy="486212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98417" y="1568713"/>
            <a:ext cx="4165884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=62.5 mm, Y</a:t>
            </a:r>
            <a:r>
              <a:rPr lang="en-US" sz="28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37.5 mm</a:t>
            </a:r>
            <a:endParaRPr lang="en-US" sz="2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7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7" y="281354"/>
            <a:ext cx="11240087" cy="61335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19. Calculate the Moment of Inertia of shaded portion about X – axis.</a:t>
            </a:r>
          </a:p>
          <a:p>
            <a:pPr marL="0" indent="0" algn="just">
              <a:buNone/>
            </a:pPr>
            <a:endParaRPr 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4570" t="5805" r="9946" b="4222"/>
          <a:stretch>
            <a:fillRect/>
          </a:stretch>
        </p:blipFill>
        <p:spPr bwMode="auto">
          <a:xfrm>
            <a:off x="3573194" y="1840864"/>
            <a:ext cx="4754538" cy="481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85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5" y="365760"/>
            <a:ext cx="11549576" cy="62179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20. Determine the centroid of the quarter circle of radius ‘R’.</a:t>
            </a:r>
          </a:p>
        </p:txBody>
      </p:sp>
    </p:spTree>
    <p:extLst>
      <p:ext uri="{BB962C8B-B14F-4D97-AF65-F5344CB8AC3E}">
        <p14:creationId xmlns:p14="http://schemas.microsoft.com/office/powerpoint/2010/main" val="346361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96948"/>
            <a:ext cx="11310424" cy="6161649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2. Locate the centroid of the shaded three-quarters of the area of a square of dimension ‘a’ as shown in the Figure.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432305" y="1759779"/>
            <a:ext cx="5398624" cy="4598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520505" y="2298987"/>
            <a:ext cx="5085944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36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=a/2		, Y</a:t>
            </a:r>
            <a:r>
              <a:rPr lang="en-US" sz="36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7a/18</a:t>
            </a:r>
            <a:endParaRPr lang="en-US" sz="36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19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8302"/>
            <a:ext cx="10515600" cy="5698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3. Locate the centroid C of the shaded area OABD shown in the Figure.</a:t>
            </a:r>
          </a:p>
          <a:p>
            <a:pPr marL="0" indent="0">
              <a:buNone/>
            </a:pP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799249"/>
              </p:ext>
            </p:extLst>
          </p:nvPr>
        </p:nvGraphicFramePr>
        <p:xfrm>
          <a:off x="6310434" y="1311460"/>
          <a:ext cx="5881566" cy="554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Bitmap Image" r:id="rId3" imgW="3428571" imgH="3238952" progId="Paint.Picture">
                  <p:embed/>
                </p:oleObj>
              </mc:Choice>
              <mc:Fallback>
                <p:oleObj name="Bitmap Image" r:id="rId3" imgW="3428571" imgH="3238952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434" y="1311460"/>
                        <a:ext cx="5881566" cy="55465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838200" y="2287403"/>
            <a:ext cx="4801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=66 mm	, Y</a:t>
            </a:r>
            <a:r>
              <a:rPr lang="en-US" sz="28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59.11 mm	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32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7" y="281354"/>
            <a:ext cx="11690253" cy="6386732"/>
          </a:xfrm>
        </p:spPr>
        <p:txBody>
          <a:bodyPr/>
          <a:lstStyle/>
          <a:p>
            <a:pPr marL="0" indent="0" algn="just">
              <a:buNone/>
            </a:pPr>
            <a:r>
              <a:rPr lang="en-US" sz="4000" dirty="0"/>
              <a:t>4. A semi-circular area is removed from the trapezium as shown in the Figure. Determine the centroid of the remaining shaded area. (All dimensions in mm).</a:t>
            </a:r>
            <a:r>
              <a:rPr lang="en-US" baseline="-25000" dirty="0"/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grayscl/>
          </a:blip>
          <a:srcRect l="8899" t="9402" r="14505" b="3419"/>
          <a:stretch>
            <a:fillRect/>
          </a:stretch>
        </p:blipFill>
        <p:spPr bwMode="auto">
          <a:xfrm>
            <a:off x="5876412" y="2102534"/>
            <a:ext cx="6067058" cy="456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86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8" y="211014"/>
            <a:ext cx="11607019" cy="6358597"/>
          </a:xfrm>
        </p:spPr>
        <p:txBody>
          <a:bodyPr/>
          <a:lstStyle/>
          <a:p>
            <a:pPr marL="0" indent="0" algn="just">
              <a:buNone/>
            </a:pPr>
            <a:r>
              <a:rPr lang="en-US" sz="4000" dirty="0"/>
              <a:t>5. Referring to the Figure, determine the coordinates </a:t>
            </a:r>
            <a:r>
              <a:rPr lang="en-US" sz="4000" i="1" dirty="0"/>
              <a:t>x</a:t>
            </a:r>
            <a:r>
              <a:rPr lang="en-US" sz="4000" i="1" baseline="-25000" dirty="0"/>
              <a:t>c</a:t>
            </a:r>
            <a:r>
              <a:rPr lang="en-US" sz="4000" dirty="0"/>
              <a:t> and </a:t>
            </a:r>
            <a:r>
              <a:rPr lang="en-US" sz="4000" i="1" dirty="0" err="1"/>
              <a:t>y</a:t>
            </a:r>
            <a:r>
              <a:rPr lang="en-US" sz="4000" i="1" baseline="-25000" dirty="0" err="1"/>
              <a:t>c</a:t>
            </a:r>
            <a:r>
              <a:rPr lang="en-US" sz="4000" dirty="0"/>
              <a:t> of the center of a 100mm diameter, circular hole cut in a thin plate so that this point will be the centroid of the remaining shaded area.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55212" y="2283508"/>
            <a:ext cx="6233087" cy="4497960"/>
            <a:chOff x="5655212" y="2283508"/>
            <a:chExt cx="6233087" cy="4497960"/>
          </a:xfrm>
        </p:grpSpPr>
        <p:pic>
          <p:nvPicPr>
            <p:cNvPr id="4" name="Picture 3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3941"/>
            <a:stretch>
              <a:fillRect/>
            </a:stretch>
          </p:blipFill>
          <p:spPr bwMode="auto">
            <a:xfrm>
              <a:off x="5655212" y="2283508"/>
              <a:ext cx="6233087" cy="4286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8488133" y="6311468"/>
              <a:ext cx="1210588" cy="470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200 mm</a:t>
              </a:r>
              <a:endPara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53218" y="3020980"/>
            <a:ext cx="5421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90.476 mm	</a:t>
            </a:r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8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67.857 mm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3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253218"/>
            <a:ext cx="11690252" cy="6288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6. Calculate the Moment of Inertia of angle section about X – axis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3834" t="3824" r="5112"/>
          <a:stretch>
            <a:fillRect/>
          </a:stretch>
        </p:blipFill>
        <p:spPr bwMode="auto">
          <a:xfrm>
            <a:off x="3798277" y="1415853"/>
            <a:ext cx="5866301" cy="512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07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83" y="295422"/>
            <a:ext cx="11507372" cy="6316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7. Calculate the Moment of Inertia of shaded portion about X – axis.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4087" t="9978" r="17391"/>
          <a:stretch>
            <a:fillRect/>
          </a:stretch>
        </p:blipFill>
        <p:spPr bwMode="auto">
          <a:xfrm>
            <a:off x="3671669" y="992504"/>
            <a:ext cx="5200650" cy="5865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611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54" y="323556"/>
            <a:ext cx="11591778" cy="6260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8. Locate the centroid C of the shaded area obtained by cutting a semicircle of diameter ‘a’ from the quadrant of a circle of radius a as shown in the Figure.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grayscl/>
          </a:blip>
          <a:srcRect t="4938" r="25077" b="4115"/>
          <a:stretch>
            <a:fillRect/>
          </a:stretch>
        </p:blipFill>
        <p:spPr bwMode="auto">
          <a:xfrm>
            <a:off x="7417704" y="2251563"/>
            <a:ext cx="4455428" cy="46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81354" y="2585115"/>
            <a:ext cx="4857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0.349 a		, Y</a:t>
            </a:r>
            <a:r>
              <a:rPr lang="en-US" sz="28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0.636 a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10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106</TotalTime>
  <Words>526</Words>
  <Application>Microsoft Office PowerPoint</Application>
  <PresentationFormat>Widescreen</PresentationFormat>
  <Paragraphs>43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Playbill</vt:lpstr>
      <vt:lpstr>Times New Roman</vt:lpstr>
      <vt:lpstr>Office Theme</vt:lpstr>
      <vt:lpstr>Bitmap Image</vt:lpstr>
      <vt:lpstr>MECHANICS CO – 3 CENTROID, MOMENT OF INERTIA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susikhya p</cp:lastModifiedBy>
  <cp:revision>30</cp:revision>
  <dcterms:created xsi:type="dcterms:W3CDTF">2016-09-26T08:05:13Z</dcterms:created>
  <dcterms:modified xsi:type="dcterms:W3CDTF">2016-09-28T18:47:45Z</dcterms:modified>
</cp:coreProperties>
</file>