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91" r:id="rId26"/>
    <p:sldId id="292" r:id="rId27"/>
    <p:sldId id="29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18" autoAdjust="0"/>
    <p:restoredTop sz="96057" autoAdjust="0"/>
  </p:normalViewPr>
  <p:slideViewPr>
    <p:cSldViewPr>
      <p:cViewPr>
        <p:scale>
          <a:sx n="66" d="100"/>
          <a:sy n="66" d="100"/>
        </p:scale>
        <p:origin x="-177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15AAA-05B4-44BA-93AD-371ACB3E2008}" type="datetimeFigureOut">
              <a:rPr lang="en-US" smtClean="0"/>
              <a:pPr/>
              <a:t>10-Dec-20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20B9C-B56B-4867-A2C8-C421F123F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;p2"/>
          <p:cNvGrpSpPr/>
          <p:nvPr/>
        </p:nvGrpSpPr>
        <p:grpSpPr>
          <a:xfrm>
            <a:off x="-225" y="0"/>
            <a:ext cx="9144224" cy="6858016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2055567"/>
            <a:ext cx="57402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5986400"/>
            <a:ext cx="6537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6;p12"/>
          <p:cNvGrpSpPr/>
          <p:nvPr/>
        </p:nvGrpSpPr>
        <p:grpSpPr>
          <a:xfrm>
            <a:off x="-207" y="885725"/>
            <a:ext cx="155867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90;p12"/>
          <p:cNvGrpSpPr/>
          <p:nvPr/>
        </p:nvGrpSpPr>
        <p:grpSpPr>
          <a:xfrm>
            <a:off x="322385" y="877301"/>
            <a:ext cx="666347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07;p12"/>
          <p:cNvGrpSpPr/>
          <p:nvPr/>
        </p:nvGrpSpPr>
        <p:grpSpPr>
          <a:xfrm>
            <a:off x="8832385" y="894607"/>
            <a:ext cx="311815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7"/>
            <a:ext cx="3050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2055567"/>
            <a:ext cx="687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8;p3"/>
          <p:cNvGrpSpPr/>
          <p:nvPr/>
        </p:nvGrpSpPr>
        <p:grpSpPr>
          <a:xfrm>
            <a:off x="8477596" y="5969451"/>
            <a:ext cx="666403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5;p3"/>
          <p:cNvGrpSpPr/>
          <p:nvPr/>
        </p:nvGrpSpPr>
        <p:grpSpPr>
          <a:xfrm>
            <a:off x="7042556" y="2055553"/>
            <a:ext cx="508369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56;p3"/>
          <p:cNvGrpSpPr/>
          <p:nvPr/>
        </p:nvGrpSpPr>
        <p:grpSpPr>
          <a:xfrm>
            <a:off x="-225" y="2847174"/>
            <a:ext cx="301822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61;p3"/>
          <p:cNvGrpSpPr/>
          <p:nvPr/>
        </p:nvGrpSpPr>
        <p:grpSpPr>
          <a:xfrm>
            <a:off x="8842175" y="891813"/>
            <a:ext cx="301822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66;p3"/>
          <p:cNvGrpSpPr/>
          <p:nvPr/>
        </p:nvGrpSpPr>
        <p:grpSpPr>
          <a:xfrm>
            <a:off x="6100350" y="5694246"/>
            <a:ext cx="301822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71;p3"/>
          <p:cNvGrpSpPr/>
          <p:nvPr/>
        </p:nvGrpSpPr>
        <p:grpSpPr>
          <a:xfrm>
            <a:off x="685796" y="0"/>
            <a:ext cx="666403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2392167"/>
            <a:ext cx="54972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3472899"/>
            <a:ext cx="54972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1;p4"/>
          <p:cNvGrpSpPr/>
          <p:nvPr/>
        </p:nvGrpSpPr>
        <p:grpSpPr>
          <a:xfrm>
            <a:off x="-175" y="0"/>
            <a:ext cx="9158125" cy="6866483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880633"/>
            <a:ext cx="5045400" cy="51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766057"/>
            <a:ext cx="6663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7;p5"/>
          <p:cNvGrpSpPr/>
          <p:nvPr/>
        </p:nvGrpSpPr>
        <p:grpSpPr>
          <a:xfrm>
            <a:off x="-207" y="1"/>
            <a:ext cx="9158157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885733"/>
            <a:ext cx="78432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2132933"/>
            <a:ext cx="66507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7"/>
            <a:ext cx="305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5986400"/>
            <a:ext cx="6537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862000"/>
            <a:ext cx="4470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93;p6"/>
          <p:cNvGrpSpPr/>
          <p:nvPr/>
        </p:nvGrpSpPr>
        <p:grpSpPr>
          <a:xfrm>
            <a:off x="-207" y="861991"/>
            <a:ext cx="155867" cy="871628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97;p6"/>
          <p:cNvGrpSpPr/>
          <p:nvPr/>
        </p:nvGrpSpPr>
        <p:grpSpPr>
          <a:xfrm>
            <a:off x="5434003" y="5977952"/>
            <a:ext cx="666347" cy="888497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14;p6"/>
          <p:cNvGrpSpPr/>
          <p:nvPr/>
        </p:nvGrpSpPr>
        <p:grpSpPr>
          <a:xfrm rot="-5400000">
            <a:off x="7965008" y="-114259"/>
            <a:ext cx="424739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862000"/>
            <a:ext cx="42843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2132933"/>
            <a:ext cx="42843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2;p7"/>
          <p:cNvGrpSpPr/>
          <p:nvPr/>
        </p:nvGrpSpPr>
        <p:grpSpPr>
          <a:xfrm>
            <a:off x="-207" y="1"/>
            <a:ext cx="9158157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885733"/>
            <a:ext cx="78432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2132933"/>
            <a:ext cx="34473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2132933"/>
            <a:ext cx="34473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6;p8"/>
          <p:cNvGrpSpPr/>
          <p:nvPr/>
        </p:nvGrpSpPr>
        <p:grpSpPr>
          <a:xfrm>
            <a:off x="-207" y="1"/>
            <a:ext cx="9158157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885733"/>
            <a:ext cx="78432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2132933"/>
            <a:ext cx="22572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2132933"/>
            <a:ext cx="22572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2132933"/>
            <a:ext cx="22572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91;p9"/>
          <p:cNvGrpSpPr/>
          <p:nvPr/>
        </p:nvGrpSpPr>
        <p:grpSpPr>
          <a:xfrm>
            <a:off x="-207" y="1"/>
            <a:ext cx="9158157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885733"/>
            <a:ext cx="78432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5986400"/>
            <a:ext cx="6537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5986399"/>
            <a:ext cx="7524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26;p10"/>
          <p:cNvGrpSpPr/>
          <p:nvPr/>
        </p:nvGrpSpPr>
        <p:grpSpPr>
          <a:xfrm>
            <a:off x="-207" y="885725"/>
            <a:ext cx="155867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30;p10"/>
          <p:cNvGrpSpPr/>
          <p:nvPr/>
        </p:nvGrpSpPr>
        <p:grpSpPr>
          <a:xfrm>
            <a:off x="322385" y="877301"/>
            <a:ext cx="666347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47;p10"/>
          <p:cNvGrpSpPr/>
          <p:nvPr/>
        </p:nvGrpSpPr>
        <p:grpSpPr>
          <a:xfrm>
            <a:off x="8832385" y="894607"/>
            <a:ext cx="311815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5986400"/>
            <a:ext cx="71958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885733"/>
            <a:ext cx="784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2132933"/>
            <a:ext cx="71895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5986400"/>
            <a:ext cx="6537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1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5pIe1vmOoJyfR44ODuxlSYtd8ZSinMG/view?usp=sharing" TargetMode="External"/><Relationship Id="rId2" Type="http://schemas.openxmlformats.org/officeDocument/2006/relationships/hyperlink" Target="https://drive.google.com/file/d/1v_vTuJNPIpw1IgBauZspDH9xDXbXLyA7/view?usp=sharing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rive.google.com/file/d/1hLPVUvQU2wacrfr-z7q06h2xiZASkv9P/view?usp=shar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" pitchFamily="34" charset="0"/>
              </a:rPr>
              <a:t>College Database Management System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5341" y="4927937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SemiBold" pitchFamily="34" charset="0"/>
              </a:rPr>
              <a:t>Presented By:</a:t>
            </a:r>
          </a:p>
          <a:p>
            <a:r>
              <a:rPr lang="en-US" sz="2000" dirty="0" smtClean="0">
                <a:latin typeface="Bahnschrift SemiBold" pitchFamily="34" charset="0"/>
              </a:rPr>
              <a:t>            Madhav Chandok</a:t>
            </a:r>
          </a:p>
          <a:p>
            <a:r>
              <a:rPr lang="en-US" sz="2000" dirty="0" smtClean="0">
                <a:latin typeface="Bahnschrift SemiBold" pitchFamily="34" charset="0"/>
              </a:rPr>
              <a:t>            1902160130023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Description of C language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324200"/>
            <a:ext cx="7258425" cy="3848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 is a structured programming language.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 supports functions that enables easy maintainability of code, by breaking large file into smaller modules.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Comments in C provides easy readability.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 programs are built from the combination of variable, functions, statements, and expressions.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3425" y="2494000"/>
            <a:ext cx="5497200" cy="1163600"/>
          </a:xfrm>
        </p:spPr>
        <p:txBody>
          <a:bodyPr/>
          <a:lstStyle/>
          <a:p>
            <a:r>
              <a:rPr lang="en-US" b="1" dirty="0" smtClean="0">
                <a:latin typeface="Bahnschrift" pitchFamily="34" charset="0"/>
              </a:rPr>
              <a:t>Structure of a C Program</a:t>
            </a:r>
            <a:endParaRPr lang="en-US" b="1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457200"/>
            <a:ext cx="7315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Bahnschrift SemiBold" pitchFamily="34" charset="0"/>
              </a:rPr>
              <a:t>A basic C program consists of six basic main sections.</a:t>
            </a:r>
            <a:endParaRPr lang="en-US" sz="2300" dirty="0">
              <a:latin typeface="Bahnschrift Semi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990600"/>
            <a:ext cx="748569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3228" y="6019800"/>
            <a:ext cx="2983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Bahnschrift" pitchFamily="34" charset="0"/>
              </a:rPr>
              <a:t>Fig: Structure of C Program [1]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Documentation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38400"/>
            <a:ext cx="7258425" cy="2933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This section consists of comment lines which include the name of programmer, the author and other details like time and date of writing of program.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Documentation section helps anyone to get an overview of the program.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Link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" y="2361533"/>
            <a:ext cx="5105400" cy="31248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link section consists of the header files of the functions that are used in the program.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It provides instructions to the compiler to link functions from the system library.</a:t>
            </a:r>
            <a:endParaRPr lang="en-US" sz="2300" dirty="0">
              <a:latin typeface="Bahnschrift SemiBold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399" y="487109"/>
          <a:ext cx="2743199" cy="5448298"/>
        </p:xfrm>
        <a:graphic>
          <a:graphicData uri="http://schemas.openxmlformats.org/drawingml/2006/table">
            <a:tbl>
              <a:tblPr/>
              <a:tblGrid>
                <a:gridCol w="2743199"/>
              </a:tblGrid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stdio.h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Input/Output </a:t>
                      </a: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conio.h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Console Input/Output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stdlib.h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General utility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math.h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Mathematics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string.h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String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8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ctype.h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48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Character handling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time.h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651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Date and time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functions</a:t>
                      </a:r>
                      <a:endParaRPr lang="en-US" sz="125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float.h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Limits of float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types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b="1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limits.h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72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Size of basic </a:t>
                      </a: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types</a:t>
                      </a: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50" dirty="0">
                          <a:solidFill>
                            <a:schemeClr val="tx1"/>
                          </a:solidFill>
                          <a:latin typeface="Bahnschrift SemiBold"/>
                          <a:ea typeface="Times New Roman"/>
                          <a:cs typeface="Calibri"/>
                        </a:rPr>
                        <a:t> </a:t>
                      </a:r>
                      <a:endParaRPr lang="en-US" sz="125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Definition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23575" y="2590800"/>
            <a:ext cx="7258425" cy="22104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All the symbolic constants are written in definition section.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Macros are known as symbolic constants.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Example: #define pie 3.14, #define a 10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Global Declaration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513933"/>
            <a:ext cx="7258425" cy="28200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global variable that can be used anywhere in the program are declared in global declaration section.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This section also declares the user defined functions.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main() Function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171800"/>
            <a:ext cx="7258425" cy="3848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It is necessary to have one main() function section in every C program.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This section contains two parts: declaration and executable part.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declaration part declares all the variables that are use in execution part.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These two parts must be written in between the opening braces and ends at closing braces.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Subprogram Section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774" y="2552800"/>
            <a:ext cx="7182225" cy="2552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Subprogram section contains all the user defined functions that are used to perform a specific task.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These user defined functions are called in the main() function.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ahnschrift" pitchFamily="34" charset="0"/>
              </a:rPr>
              <a:t>Concepts Used in Project</a:t>
            </a:r>
            <a:endParaRPr lang="en-US" b="1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5497200" cy="583966"/>
          </a:xfrm>
        </p:spPr>
        <p:txBody>
          <a:bodyPr/>
          <a:lstStyle/>
          <a:p>
            <a:pPr algn="ctr"/>
            <a:r>
              <a:rPr lang="en-US" b="1" dirty="0" smtClean="0">
                <a:latin typeface="Bahnschrift" pitchFamily="34" charset="0"/>
              </a:rPr>
              <a:t>Objective of My Project</a:t>
            </a:r>
            <a:endParaRPr lang="en-US" b="1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922600"/>
            <a:ext cx="6172200" cy="506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50" dirty="0" smtClean="0">
                <a:solidFill>
                  <a:schemeClr val="accent5">
                    <a:lumMod val="50000"/>
                  </a:schemeClr>
                </a:solidFill>
                <a:latin typeface="Bahnschrift SemiBold" pitchFamily="34" charset="0"/>
              </a:rPr>
              <a:t>Data becomes a huge trouble in this modern era and management of data is quite a big trouble.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50" dirty="0" smtClean="0">
                <a:solidFill>
                  <a:schemeClr val="accent5">
                    <a:lumMod val="50000"/>
                  </a:schemeClr>
                </a:solidFill>
                <a:latin typeface="Bahnschrift SemiBold" pitchFamily="34" charset="0"/>
              </a:rPr>
              <a:t>Storing and searching of information is very fast in computers as compared to manual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C Pointers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2590133"/>
            <a:ext cx="7258425" cy="25152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pointers is a variable which stores the address of another variable.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pointer in C language can be declared using * (asterisk symbol).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It is also known as in-directional pointer used to dereference a pointer.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Usage of Pointers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286000"/>
            <a:ext cx="7258425" cy="3848000"/>
          </a:xfrm>
        </p:spPr>
        <p:txBody>
          <a:bodyPr/>
          <a:lstStyle/>
          <a:p>
            <a:pPr marL="590550" indent="-514350" algn="just">
              <a:buFont typeface="+mj-lt"/>
              <a:buAutoNum type="romanUcPeriod"/>
            </a:pPr>
            <a:r>
              <a:rPr lang="en-US" sz="2300" dirty="0" smtClean="0">
                <a:latin typeface="Bahnschrift SemiBold" pitchFamily="34" charset="0"/>
              </a:rPr>
              <a:t>Dynamic memory allocation: In C language, we can dynamically allocate memory using </a:t>
            </a:r>
            <a:r>
              <a:rPr lang="en-US" sz="2300" dirty="0" err="1" smtClean="0">
                <a:latin typeface="Bahnschrift SemiBold" pitchFamily="34" charset="0"/>
              </a:rPr>
              <a:t>malloc</a:t>
            </a:r>
            <a:r>
              <a:rPr lang="en-US" sz="2300" dirty="0" smtClean="0">
                <a:latin typeface="Bahnschrift SemiBold" pitchFamily="34" charset="0"/>
              </a:rPr>
              <a:t>() and </a:t>
            </a:r>
            <a:r>
              <a:rPr lang="en-US" sz="2300" dirty="0" err="1" smtClean="0">
                <a:latin typeface="Bahnschrift SemiBold" pitchFamily="34" charset="0"/>
              </a:rPr>
              <a:t>calloc</a:t>
            </a:r>
            <a:r>
              <a:rPr lang="en-US" sz="2300" dirty="0" smtClean="0">
                <a:latin typeface="Bahnschrift SemiBold" pitchFamily="34" charset="0"/>
              </a:rPr>
              <a:t>() functions where the pointer in used.</a:t>
            </a:r>
          </a:p>
          <a:p>
            <a:pPr marL="590550" indent="-514350" algn="just">
              <a:buFont typeface="+mj-lt"/>
              <a:buAutoNum type="romanUcPeriod"/>
            </a:pPr>
            <a:r>
              <a:rPr lang="en-US" sz="2300" dirty="0" smtClean="0">
                <a:latin typeface="Bahnschrift SemiBold" pitchFamily="34" charset="0"/>
              </a:rPr>
              <a:t>Arrays, Function and Structures: Pointers in C language are widely used in arrays, functions and structures. It reduces the code and improves the performance.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File Handling in C Language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171800"/>
            <a:ext cx="7258425" cy="3848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File Handling in C enables us to create, update, read and delete the files stored on the local file system through out C program.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following operations can be performed on a file:</a:t>
            </a:r>
          </a:p>
          <a:p>
            <a:pPr marL="990600" lvl="1" indent="-457200" algn="just">
              <a:buFont typeface="+mj-lt"/>
              <a:buAutoNum type="alphaLcParenR"/>
            </a:pPr>
            <a:r>
              <a:rPr lang="en-US" sz="2300" dirty="0" smtClean="0">
                <a:latin typeface="Bahnschrift SemiBold" pitchFamily="34" charset="0"/>
              </a:rPr>
              <a:t>Creation of the new file.</a:t>
            </a:r>
          </a:p>
          <a:p>
            <a:pPr marL="990600" lvl="1" indent="-457200" algn="just">
              <a:buFont typeface="+mj-lt"/>
              <a:buAutoNum type="alphaLcParenR"/>
            </a:pPr>
            <a:r>
              <a:rPr lang="en-US" sz="2300" dirty="0" smtClean="0">
                <a:latin typeface="Bahnschrift SemiBold" pitchFamily="34" charset="0"/>
              </a:rPr>
              <a:t>Opening an existing file.</a:t>
            </a:r>
          </a:p>
          <a:p>
            <a:pPr marL="990600" lvl="1" indent="-457200" algn="just">
              <a:buFont typeface="+mj-lt"/>
              <a:buAutoNum type="alphaLcParenR"/>
            </a:pPr>
            <a:r>
              <a:rPr lang="en-US" sz="2300" dirty="0" smtClean="0">
                <a:latin typeface="Bahnschrift SemiBold" pitchFamily="34" charset="0"/>
              </a:rPr>
              <a:t>Reading from the file.</a:t>
            </a:r>
          </a:p>
          <a:p>
            <a:pPr marL="990600" lvl="1" indent="-457200" algn="just">
              <a:buFont typeface="+mj-lt"/>
              <a:buAutoNum type="alphaLcParenR"/>
            </a:pPr>
            <a:r>
              <a:rPr lang="en-US" sz="2300" dirty="0" smtClean="0">
                <a:latin typeface="Bahnschrift SemiBold" pitchFamily="34" charset="0"/>
              </a:rPr>
              <a:t>Writing to the file..</a:t>
            </a:r>
          </a:p>
          <a:p>
            <a:pPr marL="990600" lvl="1" indent="-457200" algn="just">
              <a:buFont typeface="+mj-lt"/>
              <a:buAutoNum type="alphaLcParenR"/>
            </a:pPr>
            <a:r>
              <a:rPr lang="en-US" sz="2300" dirty="0" smtClean="0">
                <a:latin typeface="Bahnschrift SemiBold" pitchFamily="34" charset="0"/>
              </a:rPr>
              <a:t>Deleting the file.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81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hnschrift" pitchFamily="34" charset="0"/>
              </a:rPr>
              <a:t>Functions in File Handling</a:t>
            </a:r>
            <a:endParaRPr lang="en-US" sz="3600" b="1" dirty="0">
              <a:latin typeface="Bahnschrif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199" y="1272170"/>
          <a:ext cx="7239001" cy="4823830"/>
        </p:xfrm>
        <a:graphic>
          <a:graphicData uri="http://schemas.openxmlformats.org/drawingml/2006/table">
            <a:tbl>
              <a:tblPr/>
              <a:tblGrid>
                <a:gridCol w="640923"/>
                <a:gridCol w="1754464"/>
                <a:gridCol w="4843614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Bahnschrift"/>
                          <a:ea typeface="Times New Roman"/>
                          <a:cs typeface="Times New Roman"/>
                        </a:rPr>
                        <a:t>S.No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ahnschrift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fopen()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Opens new or existing file.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9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fprintf()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Write data into the file.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fscanf()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Reads data from the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13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Bahnschrift"/>
                          <a:ea typeface="Calibri"/>
                          <a:cs typeface="Times New Roman"/>
                        </a:rPr>
                        <a:t>fputc()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Writes a character into the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fgetc()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Reads a character from the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38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fclose()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Closes the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fseek()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Sets the pointer to the given position.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24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fputw()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Writes an integer to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fgetw()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Reads an integer from file.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402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ftell()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Returns current position.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Bahnschrif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hnschrift"/>
                          <a:ea typeface="Calibri"/>
                          <a:cs typeface="Times New Roman"/>
                        </a:rPr>
                        <a:t>rewind()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hnschrift"/>
                          <a:ea typeface="Calibri"/>
                          <a:cs typeface="Times New Roman"/>
                        </a:rPr>
                        <a:t>Sets the file pointer to the beginning of the file.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C Structure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575" y="2437733"/>
            <a:ext cx="7258425" cy="28962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Structure in C is a user-defined data type that enables us to store the collection of different data types.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Each element of a structure is called a member.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Structures can stimulate the use of classes and templates as it can store various information.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1200" y="2494000"/>
            <a:ext cx="5497200" cy="1163600"/>
          </a:xfrm>
        </p:spPr>
        <p:txBody>
          <a:bodyPr/>
          <a:lstStyle/>
          <a:p>
            <a:r>
              <a:rPr lang="en-US" b="1" dirty="0" smtClean="0">
                <a:latin typeface="Bahnschrift" pitchFamily="34" charset="0"/>
              </a:rPr>
              <a:t>Methodology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User Login Screen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Application has multi-user login system which will help in protecting it from unauthorized access.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Default Username: IIMTCOE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Default Password: 0216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Admin can add, remove, and update the username at any time easily.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This will ensures the confidentiality of the program.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Menu Screen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This screen shows all the functionalities that </a:t>
            </a:r>
            <a:r>
              <a:rPr lang="en-US" sz="2300" dirty="0" smtClean="0">
                <a:latin typeface="Bahnschrift SemiBold" pitchFamily="34" charset="0"/>
              </a:rPr>
              <a:t>the </a:t>
            </a:r>
            <a:r>
              <a:rPr lang="en-US" sz="2300" dirty="0" smtClean="0">
                <a:latin typeface="Bahnschrift SemiBold" pitchFamily="34" charset="0"/>
              </a:rPr>
              <a:t>program can do.</a:t>
            </a:r>
          </a:p>
          <a:p>
            <a:pPr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It includes functions such as addition, removal, updating, search, print the information of students and faculty members present in the database.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1200" y="2494000"/>
            <a:ext cx="5497200" cy="1163600"/>
          </a:xfrm>
        </p:spPr>
        <p:txBody>
          <a:bodyPr/>
          <a:lstStyle/>
          <a:p>
            <a:r>
              <a:rPr lang="en-US" b="1" dirty="0" smtClean="0">
                <a:latin typeface="Bahnschrift" pitchFamily="34" charset="0"/>
              </a:rPr>
              <a:t>ScreenShots</a:t>
            </a:r>
            <a:endParaRPr lang="en-US" b="1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Information Screen.</a:t>
            </a:r>
            <a:endParaRPr lang="en-US" sz="2000" dirty="0">
              <a:latin typeface="Bahnschrift SemiBold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802113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What is </a:t>
            </a:r>
            <a:r>
              <a:rPr lang="en-US" sz="3600" dirty="0" smtClean="0">
                <a:latin typeface="Bahnschrift SemiBold" pitchFamily="34" charset="0"/>
              </a:rPr>
              <a:t>Database</a:t>
            </a:r>
            <a:r>
              <a:rPr lang="en-US" sz="3600" dirty="0" smtClean="0">
                <a:latin typeface="Bahnschrift" pitchFamily="34" charset="0"/>
              </a:rPr>
              <a:t>?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2362200"/>
            <a:ext cx="7391400" cy="35052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 database is an organized collection of data, so that it can be easily accessed and managed.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We can organize data into table format consisting of rows, columns, and index to make it easier to find relevant information.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There are various databases available such as MySQL, Oracle, Microsoft Access and so on.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Multi User Login System.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685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Main Menu.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Add Student Record.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924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Show all records present in Database.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Record Deletion from Database.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685800"/>
            <a:ext cx="79248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Bahnschrift SemiBold" pitchFamily="34" charset="0"/>
              </a:rPr>
              <a:t>Fig: Search details in Database.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685800"/>
            <a:ext cx="79248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990600"/>
            <a:ext cx="1874231" cy="415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r>
              <a:rPr lang="en-US" sz="2000" dirty="0" smtClean="0">
                <a:solidFill>
                  <a:schemeClr val="accent6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</a:rPr>
              <a:t>Source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6002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r>
              <a:rPr lang="en-US" sz="2000" dirty="0" smtClean="0">
                <a:solidFill>
                  <a:schemeClr val="accent6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  <a:hlinkClick r:id="rId2"/>
              </a:rPr>
              <a:t>https://drive.google.com/file/d/1v_vTuJNPIpw1IgBauZspDH9xDX bXLyA7/</a:t>
            </a:r>
            <a:r>
              <a:rPr lang="en-US" sz="2000" dirty="0" err="1" smtClean="0">
                <a:solidFill>
                  <a:schemeClr val="accent6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  <a:hlinkClick r:id="rId2"/>
              </a:rPr>
              <a:t>view?usp</a:t>
            </a:r>
            <a:r>
              <a:rPr lang="en-US" sz="2000" dirty="0" smtClean="0">
                <a:solidFill>
                  <a:schemeClr val="accent6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  <a:hlinkClick r:id="rId2"/>
              </a:rPr>
              <a:t>=sharing</a:t>
            </a:r>
            <a:endParaRPr lang="en-US" sz="2000" dirty="0" smtClean="0">
              <a:solidFill>
                <a:schemeClr val="accent6"/>
              </a:solidFill>
              <a:latin typeface="Bahnschrift SemiBold" pitchFamily="34" charset="0"/>
              <a:ea typeface="Barlow Light"/>
              <a:cs typeface="Barlow Light"/>
              <a:sym typeface="Barlow Light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743200"/>
            <a:ext cx="1863011" cy="415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r>
              <a:rPr lang="en-US" sz="2000" dirty="0" smtClean="0">
                <a:solidFill>
                  <a:schemeClr val="accent6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</a:rPr>
              <a:t>Project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1" y="3397161"/>
            <a:ext cx="7238999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r>
              <a:rPr lang="en-US" sz="2000" dirty="0" smtClean="0">
                <a:noFill/>
                <a:latin typeface="Bahnschrift SemiBold" pitchFamily="34" charset="0"/>
                <a:ea typeface="Barlow Light"/>
                <a:cs typeface="Barlow Light"/>
                <a:sym typeface="Barlow Light"/>
                <a:hlinkClick r:id="rId3"/>
              </a:rPr>
              <a:t>https://drive.google.com/file/d/1t5pIe1vmOoJyfR44ODuxlSYtd8ZSinMG/view?usp=sharing</a:t>
            </a:r>
            <a:endParaRPr lang="en-US" sz="2000" dirty="0" smtClean="0">
              <a:noFill/>
              <a:latin typeface="Bahnschrift SemiBold" pitchFamily="34" charset="0"/>
              <a:ea typeface="Barlow Light"/>
              <a:cs typeface="Barlow Light"/>
              <a:sym typeface="Barlow Light"/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r>
              <a:rPr lang="en-US" sz="2000" dirty="0" smtClean="0">
                <a:solidFill>
                  <a:srgbClr val="0070C0"/>
                </a:solidFill>
                <a:latin typeface="Bahnschrift SemiBold" pitchFamily="34" charset="0"/>
                <a:ea typeface="Barlow Light"/>
                <a:cs typeface="Barlow Light"/>
                <a:sym typeface="Barlow Light"/>
                <a:hlinkClick r:id="rId4"/>
              </a:rPr>
              <a:t>https://drive.google.com/file/d/1hLPVUvQU2wacrfr-z7q06h2xiZASkv9P/view?usp=sharing</a:t>
            </a:r>
            <a:endParaRPr lang="en-US" sz="2000" dirty="0" smtClean="0">
              <a:solidFill>
                <a:srgbClr val="0070C0"/>
              </a:solidFill>
              <a:latin typeface="Bahnschrift SemiBold" pitchFamily="34" charset="0"/>
              <a:ea typeface="Barlow Light"/>
              <a:cs typeface="Barlow Light"/>
              <a:sym typeface="Barlow Light"/>
            </a:endParaRPr>
          </a:p>
          <a:p>
            <a:pPr marL="457200" indent="-228600">
              <a:lnSpc>
                <a:spcPct val="115000"/>
              </a:lnSpc>
              <a:spcBef>
                <a:spcPts val="360"/>
              </a:spcBef>
              <a:buClr>
                <a:schemeClr val="accent1"/>
              </a:buClr>
              <a:buSzPts val="1400"/>
            </a:pPr>
            <a:endParaRPr lang="en-US" sz="2000" dirty="0" smtClean="0">
              <a:solidFill>
                <a:schemeClr val="dk1"/>
              </a:solidFill>
              <a:latin typeface="Bahnschrift SemiBold" pitchFamily="34" charset="0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209800"/>
            <a:ext cx="678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latin typeface="Bahnschrift SemiBold" pitchFamily="34" charset="0"/>
              </a:rPr>
              <a:t>Thank You for listening patiently..</a:t>
            </a:r>
            <a:endParaRPr lang="en-US" sz="50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About My Project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23575" y="2361533"/>
            <a:ext cx="7258425" cy="31248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There are many approaches to achieve my goal but I choose something different to learn new.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College Database Management System application is purely developed in C language environment.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whole code is compiled in Code::Blocks GCC Compiler.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50" dirty="0" smtClean="0">
                <a:latin typeface="Bahnschrift" pitchFamily="34" charset="0"/>
              </a:rPr>
              <a:t>Introduction to College Database Management System</a:t>
            </a:r>
            <a:endParaRPr lang="en-US" sz="315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171800"/>
            <a:ext cx="7258425" cy="3848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As discussed earlier CDMS is a database management system.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It is a multi user administration application using which they can store information of students and faculty members.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In my project, admin can easily add, remove, search for the information regarding students and faculty members.</a:t>
            </a:r>
            <a:endParaRPr lang="en-US" sz="2300" dirty="0">
              <a:latin typeface="Bahnschrift Semi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6248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 / 2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Continued….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575" y="2057400"/>
            <a:ext cx="7258425" cy="2896267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whole program is very dynamic.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The application is very user friendly and easy to use.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Application are based on the concept of File Handling of C language</a:t>
            </a:r>
            <a:r>
              <a:rPr lang="en-US" sz="2300" dirty="0" smtClean="0">
                <a:latin typeface="Bahnschrift SemiBold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Application is fully secured and follows the general principle </a:t>
            </a:r>
            <a:r>
              <a:rPr lang="en-US" sz="2300" smtClean="0">
                <a:latin typeface="Bahnschrift SemiBold" pitchFamily="34" charset="0"/>
              </a:rPr>
              <a:t>of Cyber Security</a:t>
            </a:r>
            <a:r>
              <a:rPr lang="en-US" sz="2300" dirty="0" smtClean="0">
                <a:latin typeface="Bahnschrift SemiBold" pitchFamily="34" charset="0"/>
              </a:rPr>
              <a:t>:</a:t>
            </a:r>
          </a:p>
          <a:p>
            <a:pPr algn="just">
              <a:buNone/>
            </a:pPr>
            <a:r>
              <a:rPr lang="en-US" sz="2300" dirty="0" smtClean="0">
                <a:latin typeface="Bahnschrift SemiBold" pitchFamily="34" charset="0"/>
              </a:rPr>
              <a:t>	Confidentiality, Availability, Integrity.</a:t>
            </a:r>
            <a:endParaRPr lang="en-US" sz="2300" dirty="0">
              <a:latin typeface="Bahnschrift Semi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6248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 / 2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3425" y="2895600"/>
            <a:ext cx="5497200" cy="762000"/>
          </a:xfrm>
        </p:spPr>
        <p:txBody>
          <a:bodyPr/>
          <a:lstStyle/>
          <a:p>
            <a:r>
              <a:rPr lang="en-US" sz="3650" b="1" dirty="0" smtClean="0">
                <a:latin typeface="Bahnschrift" pitchFamily="34" charset="0"/>
              </a:rPr>
              <a:t>Technological Description</a:t>
            </a:r>
            <a:endParaRPr lang="en-US" sz="3650" b="1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Bahnschrift" pitchFamily="34" charset="0"/>
              </a:rPr>
              <a:t>What is C language?</a:t>
            </a:r>
            <a:endParaRPr lang="en-US" sz="36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575" y="2171800"/>
            <a:ext cx="7258425" cy="38480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C is a general purpose language which is very closely associated with UNIX for which it was developed in Bell Laboratories.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Most of the programs of UNIX are written and run with the help of ‘C’.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In 1972, Dennis Ritchie a Bell Laboratories wrote C Language which caused a revolution in computing world.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ahnschrift" pitchFamily="34" charset="0"/>
              </a:rPr>
              <a:t>Why Name ‘C’ was given to this language?</a:t>
            </a:r>
            <a:endParaRPr lang="en-US" sz="3200" dirty="0"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476600"/>
            <a:ext cx="7258425" cy="26288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Many of the ideas of C language were derived and taken from ‘B’ language.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BCPL and CPL are previous versions of ‘B’ language.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300" dirty="0" smtClean="0">
                <a:latin typeface="Bahnschrift SemiBold" pitchFamily="34" charset="0"/>
              </a:rPr>
              <a:t>As many features came from B it was named as ‘C’.</a:t>
            </a:r>
            <a:endParaRPr lang="en-US" sz="2300" dirty="0"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529</TotalTime>
  <Words>1216</Words>
  <Application>Microsoft Office PowerPoint</Application>
  <PresentationFormat>On-screen Show (4:3)</PresentationFormat>
  <Paragraphs>168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Theme1</vt:lpstr>
      <vt:lpstr>College Database Management System</vt:lpstr>
      <vt:lpstr>Objective of My Project</vt:lpstr>
      <vt:lpstr>What is Database?</vt:lpstr>
      <vt:lpstr>About My Project</vt:lpstr>
      <vt:lpstr>Introduction to College Database Management System</vt:lpstr>
      <vt:lpstr>Continued….</vt:lpstr>
      <vt:lpstr>Technological Description</vt:lpstr>
      <vt:lpstr>What is C language?</vt:lpstr>
      <vt:lpstr>Why Name ‘C’ was given to this language?</vt:lpstr>
      <vt:lpstr>Description of C language</vt:lpstr>
      <vt:lpstr>Structure of a C Program</vt:lpstr>
      <vt:lpstr>Slide 12</vt:lpstr>
      <vt:lpstr>Documentation Section</vt:lpstr>
      <vt:lpstr>Link Section</vt:lpstr>
      <vt:lpstr>Definition Section</vt:lpstr>
      <vt:lpstr>Global Declaration Section</vt:lpstr>
      <vt:lpstr>main() Function Section</vt:lpstr>
      <vt:lpstr>Subprogram Section</vt:lpstr>
      <vt:lpstr>Concepts Used in Project</vt:lpstr>
      <vt:lpstr>C Pointers</vt:lpstr>
      <vt:lpstr>Usage of Pointers</vt:lpstr>
      <vt:lpstr>File Handling in C Language</vt:lpstr>
      <vt:lpstr>Slide 23</vt:lpstr>
      <vt:lpstr>C Structure</vt:lpstr>
      <vt:lpstr>Methodology</vt:lpstr>
      <vt:lpstr>User Login Screen</vt:lpstr>
      <vt:lpstr>Menu Screen</vt:lpstr>
      <vt:lpstr>ScreenShots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Database Management System</dc:title>
  <dc:creator>Madhav Chandok</dc:creator>
  <cp:lastModifiedBy>gift</cp:lastModifiedBy>
  <cp:revision>57</cp:revision>
  <dcterms:created xsi:type="dcterms:W3CDTF">2006-08-16T00:00:00Z</dcterms:created>
  <dcterms:modified xsi:type="dcterms:W3CDTF">2020-12-10T13:39:07Z</dcterms:modified>
</cp:coreProperties>
</file>