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D9"/>
          </a:solidFill>
        </a:fill>
      </a:tcStyle>
    </a:wholeTbl>
    <a:band2H>
      <a:tcTxStyle b="def" i="def"/>
      <a:tcStyle>
        <a:tcBdr/>
        <a:fill>
          <a:solidFill>
            <a:srgbClr val="E9E9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CFE0"/>
          </a:solidFill>
        </a:fill>
      </a:tcStyle>
    </a:wholeTbl>
    <a:band2H>
      <a:tcTxStyle b="def" i="def"/>
      <a:tcStyle>
        <a:tcBdr/>
        <a:fill>
          <a:solidFill>
            <a:srgbClr val="F0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BE5"/>
          </a:solidFill>
        </a:fill>
      </a:tcStyle>
    </a:wholeTbl>
    <a:band2H>
      <a:tcTxStyle b="def" i="def"/>
      <a:tcStyle>
        <a:tcBdr/>
        <a:fill>
          <a:solidFill>
            <a:srgbClr val="E9EE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Georgia"/>
      </a:defRPr>
    </a:lvl1pPr>
    <a:lvl2pPr indent="228600" latinLnBrk="0">
      <a:defRPr sz="1200">
        <a:latin typeface="+mj-lt"/>
        <a:ea typeface="+mj-ea"/>
        <a:cs typeface="+mj-cs"/>
        <a:sym typeface="Georgia"/>
      </a:defRPr>
    </a:lvl2pPr>
    <a:lvl3pPr indent="457200" latinLnBrk="0">
      <a:defRPr sz="1200">
        <a:latin typeface="+mj-lt"/>
        <a:ea typeface="+mj-ea"/>
        <a:cs typeface="+mj-cs"/>
        <a:sym typeface="Georgia"/>
      </a:defRPr>
    </a:lvl3pPr>
    <a:lvl4pPr indent="685800" latinLnBrk="0">
      <a:defRPr sz="1200">
        <a:latin typeface="+mj-lt"/>
        <a:ea typeface="+mj-ea"/>
        <a:cs typeface="+mj-cs"/>
        <a:sym typeface="Georgia"/>
      </a:defRPr>
    </a:lvl4pPr>
    <a:lvl5pPr indent="914400" latinLnBrk="0">
      <a:defRPr sz="1200">
        <a:latin typeface="+mj-lt"/>
        <a:ea typeface="+mj-ea"/>
        <a:cs typeface="+mj-cs"/>
        <a:sym typeface="Georgia"/>
      </a:defRPr>
    </a:lvl5pPr>
    <a:lvl6pPr indent="1143000" latinLnBrk="0">
      <a:defRPr sz="1200">
        <a:latin typeface="+mj-lt"/>
        <a:ea typeface="+mj-ea"/>
        <a:cs typeface="+mj-cs"/>
        <a:sym typeface="Georgia"/>
      </a:defRPr>
    </a:lvl6pPr>
    <a:lvl7pPr indent="1371600" latinLnBrk="0">
      <a:defRPr sz="1200">
        <a:latin typeface="+mj-lt"/>
        <a:ea typeface="+mj-ea"/>
        <a:cs typeface="+mj-cs"/>
        <a:sym typeface="Georgia"/>
      </a:defRPr>
    </a:lvl7pPr>
    <a:lvl8pPr indent="1600200" latinLnBrk="0">
      <a:defRPr sz="1200">
        <a:latin typeface="+mj-lt"/>
        <a:ea typeface="+mj-ea"/>
        <a:cs typeface="+mj-cs"/>
        <a:sym typeface="Georgia"/>
      </a:defRPr>
    </a:lvl8pPr>
    <a:lvl9pPr indent="1828800" latinLnBrk="0">
      <a:defRPr sz="1200">
        <a:latin typeface="+mj-lt"/>
        <a:ea typeface="+mj-ea"/>
        <a:cs typeface="+mj-cs"/>
        <a:sym typeface="Georgia"/>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24" name="Rectangle 22"/>
          <p:cNvSpPr/>
          <p:nvPr/>
        </p:nvSpPr>
        <p:spPr>
          <a:xfrm flipV="1">
            <a:off x="5410182" y="3810000"/>
            <a:ext cx="3733820" cy="91087"/>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5" name="Rectangle 23"/>
          <p:cNvSpPr/>
          <p:nvPr/>
        </p:nvSpPr>
        <p:spPr>
          <a:xfrm flipV="1">
            <a:off x="5410199" y="3897010"/>
            <a:ext cx="3733803" cy="192025"/>
          </a:xfrm>
          <a:prstGeom prst="rect">
            <a:avLst/>
          </a:prstGeom>
          <a:solidFill>
            <a:schemeClr val="accent2">
              <a:alpha val="50000"/>
            </a:schemeClr>
          </a:solidFill>
          <a:ln w="12700">
            <a:miter lim="400000"/>
          </a:ln>
        </p:spPr>
        <p:txBody>
          <a:bodyPr lIns="45719" rIns="45719" anchor="ctr"/>
          <a:lstStyle/>
          <a:p>
            <a:pPr algn="ctr">
              <a:defRPr>
                <a:solidFill>
                  <a:srgbClr val="FFFFFF"/>
                </a:solidFill>
              </a:defRPr>
            </a:pPr>
          </a:p>
        </p:txBody>
      </p:sp>
      <p:sp>
        <p:nvSpPr>
          <p:cNvPr id="26" name="Rectangle 24"/>
          <p:cNvSpPr/>
          <p:nvPr/>
        </p:nvSpPr>
        <p:spPr>
          <a:xfrm flipV="1">
            <a:off x="5410199" y="4113389"/>
            <a:ext cx="3733803" cy="12701"/>
          </a:xfrm>
          <a:prstGeom prst="rect">
            <a:avLst/>
          </a:prstGeom>
          <a:solidFill>
            <a:schemeClr val="accent2">
              <a:alpha val="64999"/>
            </a:schemeClr>
          </a:solidFill>
          <a:ln w="12700">
            <a:miter lim="400000"/>
          </a:ln>
        </p:spPr>
        <p:txBody>
          <a:bodyPr lIns="45719" rIns="45719" anchor="ctr"/>
          <a:lstStyle/>
          <a:p>
            <a:pPr algn="ctr">
              <a:defRPr>
                <a:solidFill>
                  <a:srgbClr val="FFFFFF"/>
                </a:solidFill>
              </a:defRPr>
            </a:pPr>
          </a:p>
        </p:txBody>
      </p:sp>
      <p:sp>
        <p:nvSpPr>
          <p:cNvPr id="27" name="Rectangle 25"/>
          <p:cNvSpPr/>
          <p:nvPr/>
        </p:nvSpPr>
        <p:spPr>
          <a:xfrm flipV="1">
            <a:off x="5410199" y="4164403"/>
            <a:ext cx="1965962" cy="18289"/>
          </a:xfrm>
          <a:prstGeom prst="rect">
            <a:avLst/>
          </a:prstGeom>
          <a:solidFill>
            <a:schemeClr val="accent2">
              <a:alpha val="60000"/>
            </a:schemeClr>
          </a:solidFill>
          <a:ln w="12700">
            <a:miter lim="400000"/>
          </a:ln>
        </p:spPr>
        <p:txBody>
          <a:bodyPr lIns="45719" rIns="45719" anchor="ctr"/>
          <a:lstStyle/>
          <a:p>
            <a:pPr algn="ctr">
              <a:defRPr>
                <a:solidFill>
                  <a:srgbClr val="FFFFFF"/>
                </a:solidFill>
              </a:defRPr>
            </a:pPr>
          </a:p>
        </p:txBody>
      </p:sp>
      <p:sp>
        <p:nvSpPr>
          <p:cNvPr id="28" name="Rectangle 26"/>
          <p:cNvSpPr/>
          <p:nvPr/>
        </p:nvSpPr>
        <p:spPr>
          <a:xfrm flipV="1">
            <a:off x="5410199" y="4197793"/>
            <a:ext cx="1965962" cy="12701"/>
          </a:xfrm>
          <a:prstGeom prst="rect">
            <a:avLst/>
          </a:prstGeom>
          <a:solidFill>
            <a:schemeClr val="accent2">
              <a:alpha val="64999"/>
            </a:schemeClr>
          </a:solidFill>
          <a:ln w="12700">
            <a:miter lim="400000"/>
          </a:ln>
        </p:spPr>
        <p:txBody>
          <a:bodyPr lIns="45719" rIns="45719" anchor="ctr"/>
          <a:lstStyle/>
          <a:p>
            <a:pPr algn="ctr">
              <a:defRPr>
                <a:solidFill>
                  <a:srgbClr val="FFFFFF"/>
                </a:solidFill>
              </a:defRPr>
            </a:pPr>
          </a:p>
        </p:txBody>
      </p:sp>
      <p:sp>
        <p:nvSpPr>
          <p:cNvPr id="29" name="Rounded Rectangle 29"/>
          <p:cNvSpPr/>
          <p:nvPr/>
        </p:nvSpPr>
        <p:spPr>
          <a:xfrm>
            <a:off x="5410200" y="3962400"/>
            <a:ext cx="3063240" cy="27433"/>
          </a:xfrm>
          <a:prstGeom prst="roundRect">
            <a:avLst>
              <a:gd name="adj" fmla="val 16667"/>
            </a:avLst>
          </a:prstGeom>
          <a:solidFill>
            <a:srgbClr val="FFFFFF"/>
          </a:solidFill>
          <a:ln w="12700">
            <a:miter lim="400000"/>
          </a:ln>
        </p:spPr>
        <p:txBody>
          <a:bodyPr lIns="45719" rIns="45719" anchor="ctr"/>
          <a:lstStyle/>
          <a:p>
            <a:pPr algn="ctr">
              <a:defRPr>
                <a:solidFill>
                  <a:srgbClr val="FFFFFF"/>
                </a:solidFill>
              </a:defRPr>
            </a:pPr>
          </a:p>
        </p:txBody>
      </p:sp>
      <p:sp>
        <p:nvSpPr>
          <p:cNvPr id="30" name="Rounded Rectangle 30"/>
          <p:cNvSpPr/>
          <p:nvPr/>
        </p:nvSpPr>
        <p:spPr>
          <a:xfrm>
            <a:off x="7376507" y="4060983"/>
            <a:ext cx="1600201" cy="36577"/>
          </a:xfrm>
          <a:prstGeom prst="roundRect">
            <a:avLst>
              <a:gd name="adj" fmla="val 16667"/>
            </a:avLst>
          </a:prstGeom>
          <a:solidFill>
            <a:srgbClr val="FFFFFF"/>
          </a:solidFill>
          <a:ln w="12700">
            <a:miter lim="400000"/>
          </a:ln>
        </p:spPr>
        <p:txBody>
          <a:bodyPr lIns="45719" rIns="45719" anchor="ctr"/>
          <a:lstStyle/>
          <a:p>
            <a:pPr algn="ctr">
              <a:defRPr>
                <a:solidFill>
                  <a:srgbClr val="FFFFFF"/>
                </a:solidFill>
              </a:defRPr>
            </a:pPr>
          </a:p>
        </p:txBody>
      </p:sp>
      <p:sp>
        <p:nvSpPr>
          <p:cNvPr id="31" name="Rectangle 6"/>
          <p:cNvSpPr/>
          <p:nvPr/>
        </p:nvSpPr>
        <p:spPr>
          <a:xfrm>
            <a:off x="1" y="3649662"/>
            <a:ext cx="9144001" cy="244171"/>
          </a:xfrm>
          <a:prstGeom prst="rect">
            <a:avLst/>
          </a:prstGeom>
          <a:solidFill>
            <a:schemeClr val="accent2">
              <a:alpha val="50000"/>
            </a:schemeClr>
          </a:solidFill>
          <a:ln w="12700">
            <a:miter lim="400000"/>
          </a:ln>
        </p:spPr>
        <p:txBody>
          <a:bodyPr lIns="45719" rIns="45719" anchor="ctr"/>
          <a:lstStyle/>
          <a:p>
            <a:pPr algn="ctr">
              <a:defRPr>
                <a:solidFill>
                  <a:srgbClr val="FFFFFF"/>
                </a:solidFill>
              </a:defRPr>
            </a:pPr>
          </a:p>
        </p:txBody>
      </p:sp>
      <p:sp>
        <p:nvSpPr>
          <p:cNvPr id="32" name="Rectangle 9"/>
          <p:cNvSpPr/>
          <p:nvPr/>
        </p:nvSpPr>
        <p:spPr>
          <a:xfrm>
            <a:off x="0" y="3675526"/>
            <a:ext cx="9144001" cy="140678"/>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3" name="Rectangle 10"/>
          <p:cNvSpPr/>
          <p:nvPr/>
        </p:nvSpPr>
        <p:spPr>
          <a:xfrm flipV="1">
            <a:off x="6414051" y="3643090"/>
            <a:ext cx="2729951" cy="2484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4" name="Rectangle 18"/>
          <p:cNvSpPr/>
          <p:nvPr/>
        </p:nvSpPr>
        <p:spPr>
          <a:xfrm>
            <a:off x="0" y="-1"/>
            <a:ext cx="9144000" cy="3701702"/>
          </a:xfrm>
          <a:prstGeom prst="rect">
            <a:avLst/>
          </a:prstGeom>
          <a:solidFill>
            <a:srgbClr val="424456"/>
          </a:solidFill>
          <a:ln w="12700">
            <a:miter lim="400000"/>
          </a:ln>
        </p:spPr>
        <p:txBody>
          <a:bodyPr lIns="45719" rIns="45719" anchor="ctr"/>
          <a:lstStyle/>
          <a:p>
            <a:pPr algn="ctr">
              <a:defRPr>
                <a:solidFill>
                  <a:srgbClr val="FFFFFF"/>
                </a:solidFill>
              </a:defRPr>
            </a:pPr>
          </a:p>
        </p:txBody>
      </p:sp>
      <p:sp>
        <p:nvSpPr>
          <p:cNvPr id="35" name="Title Text"/>
          <p:cNvSpPr txBox="1"/>
          <p:nvPr>
            <p:ph type="title"/>
          </p:nvPr>
        </p:nvSpPr>
        <p:spPr>
          <a:xfrm>
            <a:off x="457200" y="2401886"/>
            <a:ext cx="8458200" cy="1470026"/>
          </a:xfrm>
          <a:prstGeom prst="rect">
            <a:avLst/>
          </a:prstGeom>
        </p:spPr>
        <p:txBody>
          <a:bodyPr anchor="b"/>
          <a:lstStyle>
            <a:lvl1pPr>
              <a:defRPr sz="4400">
                <a:solidFill>
                  <a:srgbClr val="FFFFFF"/>
                </a:solidFill>
              </a:defRPr>
            </a:lvl1pPr>
          </a:lstStyle>
          <a:p>
            <a:pPr/>
            <a:r>
              <a:t>Title Text</a:t>
            </a:r>
          </a:p>
        </p:txBody>
      </p:sp>
      <p:sp>
        <p:nvSpPr>
          <p:cNvPr id="36" name="Body Level One…"/>
          <p:cNvSpPr txBox="1"/>
          <p:nvPr>
            <p:ph type="body" sz="quarter" idx="1"/>
          </p:nvPr>
        </p:nvSpPr>
        <p:spPr>
          <a:xfrm>
            <a:off x="457200" y="3899937"/>
            <a:ext cx="4953000" cy="1752601"/>
          </a:xfrm>
          <a:prstGeom prst="rect">
            <a:avLst/>
          </a:prstGeom>
        </p:spPr>
        <p:txBody>
          <a:bodyPr/>
          <a:lstStyle>
            <a:lvl1pPr marL="0" indent="64007">
              <a:buClrTx/>
              <a:buSzTx/>
              <a:buFontTx/>
              <a:buNone/>
              <a:defRPr sz="2400">
                <a:solidFill>
                  <a:srgbClr val="424456"/>
                </a:solidFill>
              </a:defRPr>
            </a:lvl1pPr>
            <a:lvl2pPr marL="0" indent="457200">
              <a:buClrTx/>
              <a:buSzTx/>
              <a:buFontTx/>
              <a:buNone/>
              <a:defRPr sz="2400">
                <a:solidFill>
                  <a:srgbClr val="424456"/>
                </a:solidFill>
              </a:defRPr>
            </a:lvl2pPr>
            <a:lvl3pPr marL="0" indent="914400">
              <a:buClrTx/>
              <a:buSzTx/>
              <a:buFontTx/>
              <a:buNone/>
              <a:defRPr sz="2400">
                <a:solidFill>
                  <a:srgbClr val="424456"/>
                </a:solidFill>
              </a:defRPr>
            </a:lvl3pPr>
            <a:lvl4pPr marL="0" indent="1371600">
              <a:buClrTx/>
              <a:buSzTx/>
              <a:buFontTx/>
              <a:buNone/>
              <a:defRPr sz="2400">
                <a:solidFill>
                  <a:srgbClr val="424456"/>
                </a:solidFill>
              </a:defRPr>
            </a:lvl4pPr>
            <a:lvl5pPr marL="0" indent="1828800">
              <a:buClrTx/>
              <a:buSzTx/>
              <a:buFontTx/>
              <a:buNone/>
              <a:defRPr sz="2400">
                <a:solidFill>
                  <a:srgbClr val="424456"/>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xfrm>
            <a:off x="8725126" y="8755"/>
            <a:ext cx="342675" cy="358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15" name="Title Text"/>
          <p:cNvSpPr txBox="1"/>
          <p:nvPr>
            <p:ph type="title"/>
          </p:nvPr>
        </p:nvSpPr>
        <p:spPr>
          <a:prstGeom prst="rect">
            <a:avLst/>
          </a:prstGeom>
        </p:spPr>
        <p:txBody>
          <a:bodyPr/>
          <a:lstStyle/>
          <a:p>
            <a:pPr/>
            <a:r>
              <a:t>Title Text</a:t>
            </a:r>
          </a:p>
        </p:txBody>
      </p:sp>
      <p:sp>
        <p:nvSpPr>
          <p:cNvPr id="11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24" name="Title Text"/>
          <p:cNvSpPr txBox="1"/>
          <p:nvPr>
            <p:ph type="title"/>
          </p:nvPr>
        </p:nvSpPr>
        <p:spPr>
          <a:xfrm>
            <a:off x="6781800" y="1143000"/>
            <a:ext cx="1905000" cy="5486400"/>
          </a:xfrm>
          <a:prstGeom prst="rect">
            <a:avLst/>
          </a:prstGeom>
        </p:spPr>
        <p:txBody>
          <a:bodyPr/>
          <a:lstStyle/>
          <a:p>
            <a:pPr/>
            <a:r>
              <a:t>Title Text</a:t>
            </a:r>
          </a:p>
        </p:txBody>
      </p:sp>
      <p:sp>
        <p:nvSpPr>
          <p:cNvPr id="125" name="Body Level One…"/>
          <p:cNvSpPr txBox="1"/>
          <p:nvPr>
            <p:ph type="body" idx="1"/>
          </p:nvPr>
        </p:nvSpPr>
        <p:spPr>
          <a:xfrm>
            <a:off x="457200" y="1143000"/>
            <a:ext cx="6248400" cy="5486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53" name="Title Text"/>
          <p:cNvSpPr txBox="1"/>
          <p:nvPr>
            <p:ph type="title"/>
          </p:nvPr>
        </p:nvSpPr>
        <p:spPr>
          <a:xfrm>
            <a:off x="722312" y="1981200"/>
            <a:ext cx="7772401" cy="1362075"/>
          </a:xfrm>
          <a:prstGeom prst="rect">
            <a:avLst/>
          </a:prstGeom>
        </p:spPr>
        <p:txBody>
          <a:bodyPr anchor="b"/>
          <a:lstStyle>
            <a:lvl1pPr>
              <a:defRPr b="1" sz="4300">
                <a:ln w="12700">
                  <a:solidFill>
                    <a:srgbClr val="308790"/>
                  </a:solidFill>
                </a:ln>
                <a:solidFill>
                  <a:srgbClr val="FFFFFF"/>
                </a:solidFill>
                <a:effectLst>
                  <a:outerShdw sx="100000" sy="100000" kx="0" ky="0" algn="b" rotWithShape="0" blurRad="38100" dist="38100" dir="5400000">
                    <a:srgbClr val="000000">
                      <a:alpha val="25000"/>
                    </a:srgbClr>
                  </a:outerShdw>
                </a:effectLst>
              </a:defRPr>
            </a:lvl1pPr>
          </a:lstStyle>
          <a:p>
            <a:pPr/>
            <a:r>
              <a:t>Title Text</a:t>
            </a:r>
          </a:p>
        </p:txBody>
      </p:sp>
      <p:sp>
        <p:nvSpPr>
          <p:cNvPr id="54" name="Body Level One…"/>
          <p:cNvSpPr txBox="1"/>
          <p:nvPr>
            <p:ph type="body" sz="quarter" idx="1"/>
          </p:nvPr>
        </p:nvSpPr>
        <p:spPr>
          <a:xfrm>
            <a:off x="722312" y="3367087"/>
            <a:ext cx="7772401" cy="1509713"/>
          </a:xfrm>
          <a:prstGeom prst="rect">
            <a:avLst/>
          </a:prstGeom>
        </p:spPr>
        <p:txBody>
          <a:bodyPr/>
          <a:lstStyle>
            <a:lvl1pPr marL="0" indent="45719">
              <a:buClrTx/>
              <a:buSzTx/>
              <a:buFontTx/>
              <a:buNone/>
              <a:defRPr sz="2100">
                <a:solidFill>
                  <a:srgbClr val="424456"/>
                </a:solidFill>
              </a:defRPr>
            </a:lvl1pPr>
            <a:lvl2pPr marL="0" indent="411480">
              <a:buClrTx/>
              <a:buSzTx/>
              <a:buFontTx/>
              <a:buNone/>
              <a:defRPr sz="2100">
                <a:solidFill>
                  <a:srgbClr val="424456"/>
                </a:solidFill>
              </a:defRPr>
            </a:lvl2pPr>
            <a:lvl3pPr marL="0" indent="704088">
              <a:buClrTx/>
              <a:buSzTx/>
              <a:buFontTx/>
              <a:buNone/>
              <a:defRPr sz="2100">
                <a:solidFill>
                  <a:srgbClr val="424456"/>
                </a:solidFill>
              </a:defRPr>
            </a:lvl3pPr>
            <a:lvl4pPr marL="0" indent="978407">
              <a:buClrTx/>
              <a:buSzTx/>
              <a:buFontTx/>
              <a:buNone/>
              <a:defRPr sz="2100">
                <a:solidFill>
                  <a:srgbClr val="424456"/>
                </a:solidFill>
              </a:defRPr>
            </a:lvl4pPr>
            <a:lvl5pPr marL="0" indent="1207008">
              <a:buClrTx/>
              <a:buSzTx/>
              <a:buFontTx/>
              <a:buNone/>
              <a:defRPr sz="2100">
                <a:solidFill>
                  <a:srgbClr val="424456"/>
                </a:solidFill>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sz="half" idx="1"/>
          </p:nvPr>
        </p:nvSpPr>
        <p:spPr>
          <a:xfrm>
            <a:off x="457200" y="2249423"/>
            <a:ext cx="4038600" cy="4525964"/>
          </a:xfrm>
          <a:prstGeom prst="rect">
            <a:avLst/>
          </a:prstGeom>
        </p:spPr>
        <p:txBody>
          <a:bodyPr/>
          <a:lstStyle>
            <a:lvl1pPr>
              <a:defRPr sz="2000"/>
            </a:lvl1pPr>
            <a:lvl2pPr marL="671362" indent="-259882">
              <a:defRPr sz="2000"/>
            </a:lvl2pPr>
            <a:lvl3pPr marL="947927" indent="-243839">
              <a:defRPr sz="2000"/>
            </a:lvl3pPr>
            <a:lvl4pPr marL="1201927" indent="-223520">
              <a:defRPr sz="2000"/>
            </a:lvl4pPr>
            <a:lvl5pPr marL="1410208" indent="-203200">
              <a:defRPr sz="20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71" name="Title Text"/>
          <p:cNvSpPr txBox="1"/>
          <p:nvPr>
            <p:ph type="title"/>
          </p:nvPr>
        </p:nvSpPr>
        <p:spPr>
          <a:xfrm>
            <a:off x="381000" y="1143000"/>
            <a:ext cx="8382000" cy="1069848"/>
          </a:xfrm>
          <a:prstGeom prst="rect">
            <a:avLst/>
          </a:prstGeom>
        </p:spPr>
        <p:txBody>
          <a:bodyPr/>
          <a:lstStyle/>
          <a:p>
            <a:pPr/>
            <a:r>
              <a:t>Title Text</a:t>
            </a:r>
          </a:p>
        </p:txBody>
      </p:sp>
      <p:sp>
        <p:nvSpPr>
          <p:cNvPr id="72" name="Body Level One…"/>
          <p:cNvSpPr txBox="1"/>
          <p:nvPr>
            <p:ph type="body" sz="quarter" idx="1"/>
          </p:nvPr>
        </p:nvSpPr>
        <p:spPr>
          <a:xfrm>
            <a:off x="381000" y="2244969"/>
            <a:ext cx="4041648" cy="457201"/>
          </a:xfrm>
          <a:prstGeom prst="rect">
            <a:avLst/>
          </a:prstGeom>
          <a:solidFill>
            <a:srgbClr val="328E97">
              <a:alpha val="25000"/>
            </a:srgbClr>
          </a:solidFill>
          <a:ln>
            <a:solidFill>
              <a:schemeClr val="accent2"/>
            </a:solidFill>
            <a:round/>
          </a:ln>
        </p:spPr>
        <p:txBody>
          <a:bodyPr anchor="ctr"/>
          <a:lstStyle>
            <a:lvl1pPr marL="0" indent="45719">
              <a:buClrTx/>
              <a:buSzTx/>
              <a:buFontTx/>
              <a:buNone/>
              <a:defRPr b="1" sz="1900">
                <a:solidFill>
                  <a:srgbClr val="414141"/>
                </a:solidFill>
              </a:defRPr>
            </a:lvl1pPr>
            <a:lvl2pPr marL="0" indent="411480">
              <a:buClrTx/>
              <a:buSzTx/>
              <a:buFontTx/>
              <a:buNone/>
              <a:defRPr b="1" sz="1900">
                <a:solidFill>
                  <a:srgbClr val="414141"/>
                </a:solidFill>
              </a:defRPr>
            </a:lvl2pPr>
            <a:lvl3pPr marL="0" indent="704088">
              <a:buClrTx/>
              <a:buSzTx/>
              <a:buFontTx/>
              <a:buNone/>
              <a:defRPr b="1" sz="1900">
                <a:solidFill>
                  <a:srgbClr val="414141"/>
                </a:solidFill>
              </a:defRPr>
            </a:lvl3pPr>
            <a:lvl4pPr marL="0" indent="978407">
              <a:buClrTx/>
              <a:buSzTx/>
              <a:buFontTx/>
              <a:buNone/>
              <a:defRPr b="1" sz="1900">
                <a:solidFill>
                  <a:srgbClr val="414141"/>
                </a:solidFill>
              </a:defRPr>
            </a:lvl4pPr>
            <a:lvl5pPr marL="0" indent="1207008">
              <a:buClrTx/>
              <a:buSzTx/>
              <a:buFontTx/>
              <a:buNone/>
              <a:defRPr b="1" sz="1900">
                <a:solidFill>
                  <a:srgbClr val="414141"/>
                </a:solidFill>
              </a:defRPr>
            </a:lvl5pPr>
          </a:lstStyle>
          <a:p>
            <a:pPr/>
            <a:r>
              <a:t>Body Level One</a:t>
            </a:r>
          </a:p>
          <a:p>
            <a:pPr lvl="1"/>
            <a:r>
              <a:t>Body Level Two</a:t>
            </a:r>
          </a:p>
          <a:p>
            <a:pPr lvl="2"/>
            <a:r>
              <a:t>Body Level Three</a:t>
            </a:r>
          </a:p>
          <a:p>
            <a:pPr lvl="3"/>
            <a:r>
              <a:t>Body Level Four</a:t>
            </a:r>
          </a:p>
          <a:p>
            <a:pPr lvl="4"/>
            <a:r>
              <a:t>Body Level Five</a:t>
            </a:r>
          </a:p>
        </p:txBody>
      </p:sp>
      <p:sp>
        <p:nvSpPr>
          <p:cNvPr id="73" name="Text Placeholder 3"/>
          <p:cNvSpPr/>
          <p:nvPr>
            <p:ph type="body" sz="quarter" idx="13"/>
          </p:nvPr>
        </p:nvSpPr>
        <p:spPr>
          <a:xfrm>
            <a:off x="4721225" y="2244969"/>
            <a:ext cx="4041775" cy="457201"/>
          </a:xfrm>
          <a:prstGeom prst="rect">
            <a:avLst/>
          </a:prstGeom>
          <a:solidFill>
            <a:srgbClr val="328E97">
              <a:alpha val="25000"/>
            </a:srgbClr>
          </a:solidFill>
          <a:ln>
            <a:solidFill>
              <a:schemeClr val="accent2"/>
            </a:solidFill>
            <a:round/>
          </a:ln>
        </p:spPr>
        <p:txBody>
          <a:bodyPr anchor="ctr"/>
          <a:lstStyle/>
          <a:p>
            <a:pPr marL="0" indent="45719">
              <a:buClrTx/>
              <a:buSzTx/>
              <a:buFontTx/>
              <a:buNone/>
              <a:defRPr b="1" sz="1900">
                <a:solidFill>
                  <a:srgbClr val="414141"/>
                </a:solidFill>
              </a:defRPr>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81" name="Title Text"/>
          <p:cNvSpPr txBox="1"/>
          <p:nvPr>
            <p:ph type="title"/>
          </p:nvPr>
        </p:nvSpPr>
        <p:spPr>
          <a:xfrm>
            <a:off x="457200" y="1143000"/>
            <a:ext cx="8229600" cy="1069848"/>
          </a:xfrm>
          <a:prstGeom prst="rect">
            <a:avLst/>
          </a:prstGeom>
        </p:spPr>
        <p:txBody>
          <a:body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96" name="Title Text"/>
          <p:cNvSpPr txBox="1"/>
          <p:nvPr>
            <p:ph type="title"/>
          </p:nvPr>
        </p:nvSpPr>
        <p:spPr>
          <a:xfrm>
            <a:off x="5353496" y="1101970"/>
            <a:ext cx="3383281" cy="877825"/>
          </a:xfrm>
          <a:prstGeom prst="rect">
            <a:avLst/>
          </a:prstGeom>
        </p:spPr>
        <p:txBody>
          <a:bodyPr anchor="b"/>
          <a:lstStyle>
            <a:lvl1pPr>
              <a:defRPr b="1" sz="1800"/>
            </a:lvl1pPr>
          </a:lstStyle>
          <a:p>
            <a:pPr/>
            <a:r>
              <a:t>Title Text</a:t>
            </a:r>
          </a:p>
        </p:txBody>
      </p:sp>
      <p:sp>
        <p:nvSpPr>
          <p:cNvPr id="97" name="Body Level One…"/>
          <p:cNvSpPr txBox="1"/>
          <p:nvPr>
            <p:ph type="body" sz="half" idx="1"/>
          </p:nvPr>
        </p:nvSpPr>
        <p:spPr>
          <a:xfrm>
            <a:off x="5353496" y="2010727"/>
            <a:ext cx="3383281" cy="4617721"/>
          </a:xfrm>
          <a:prstGeom prst="rect">
            <a:avLst/>
          </a:prstGeom>
        </p:spPr>
        <p:txBody>
          <a:bodyPr/>
          <a:lstStyle>
            <a:lvl1pPr marL="0" indent="9144">
              <a:buClrTx/>
              <a:buSzTx/>
              <a:buFontTx/>
              <a:buNone/>
              <a:defRPr sz="1400"/>
            </a:lvl1pPr>
            <a:lvl2pPr marL="0" indent="411480">
              <a:buClrTx/>
              <a:buSzTx/>
              <a:buFontTx/>
              <a:buNone/>
              <a:defRPr sz="1400"/>
            </a:lvl2pPr>
            <a:lvl3pPr marL="0" indent="704088">
              <a:buClrTx/>
              <a:buSzTx/>
              <a:buFontTx/>
              <a:buNone/>
              <a:defRPr sz="1400"/>
            </a:lvl3pPr>
            <a:lvl4pPr marL="0" indent="978407">
              <a:buClrTx/>
              <a:buSzTx/>
              <a:buFontTx/>
              <a:buNone/>
              <a:defRPr sz="1400"/>
            </a:lvl4pPr>
            <a:lvl5pPr marL="0" indent="1207008">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05" name="Title Text"/>
          <p:cNvSpPr txBox="1"/>
          <p:nvPr>
            <p:ph type="title"/>
          </p:nvPr>
        </p:nvSpPr>
        <p:spPr>
          <a:xfrm>
            <a:off x="5440433" y="1109160"/>
            <a:ext cx="586804" cy="4681638"/>
          </a:xfrm>
          <a:prstGeom prst="rect">
            <a:avLst/>
          </a:prstGeom>
        </p:spPr>
        <p:txBody>
          <a:bodyPr lIns="0" tIns="0" rIns="0" bIns="0" anchor="t"/>
          <a:lstStyle>
            <a:lvl1pPr algn="ctr">
              <a:defRPr b="1" sz="2000"/>
            </a:lvl1pPr>
          </a:lstStyle>
          <a:p>
            <a:pPr/>
            <a:r>
              <a:t>Title Text</a:t>
            </a:r>
          </a:p>
        </p:txBody>
      </p:sp>
      <p:sp>
        <p:nvSpPr>
          <p:cNvPr id="106" name="Picture Placeholder 2"/>
          <p:cNvSpPr/>
          <p:nvPr>
            <p:ph type="pic" sz="half" idx="13"/>
          </p:nvPr>
        </p:nvSpPr>
        <p:spPr>
          <a:xfrm>
            <a:off x="403670" y="1143000"/>
            <a:ext cx="4572001" cy="4572000"/>
          </a:xfrm>
          <a:prstGeom prst="rect">
            <a:avLst/>
          </a:prstGeom>
          <a:ln w="50800">
            <a:solidFill>
              <a:srgbClr val="FFFFFF"/>
            </a:solidFill>
            <a:miter lim="800000"/>
          </a:ln>
          <a:effectLst>
            <a:outerShdw sx="100000" sy="100000" kx="0" ky="0" algn="b" rotWithShape="0" blurRad="63500" dist="31750" dir="4800000">
              <a:srgbClr val="000000">
                <a:alpha val="25000"/>
              </a:srgbClr>
            </a:outerShdw>
          </a:effectLst>
        </p:spPr>
        <p:txBody>
          <a:bodyPr lIns="91439" rIns="91439">
            <a:noAutofit/>
          </a:bodyPr>
          <a:lstStyle/>
          <a:p>
            <a:pPr/>
          </a:p>
        </p:txBody>
      </p:sp>
      <p:sp>
        <p:nvSpPr>
          <p:cNvPr id="107" name="Body Level One…"/>
          <p:cNvSpPr txBox="1"/>
          <p:nvPr>
            <p:ph type="body" sz="quarter" idx="1"/>
          </p:nvPr>
        </p:nvSpPr>
        <p:spPr>
          <a:xfrm>
            <a:off x="6088443" y="3274307"/>
            <a:ext cx="2590801" cy="2516490"/>
          </a:xfrm>
          <a:prstGeom prst="rect">
            <a:avLst/>
          </a:prstGeom>
        </p:spPr>
        <p:txBody>
          <a:bodyPr lIns="0" tIns="0" rIns="0" bIns="0"/>
          <a:lstStyle>
            <a:lvl1pPr marL="0" indent="0">
              <a:spcBef>
                <a:spcPts val="0"/>
              </a:spcBef>
              <a:buClrTx/>
              <a:buSzTx/>
              <a:buFontTx/>
              <a:buNone/>
              <a:defRPr sz="1300"/>
            </a:lvl1pPr>
            <a:lvl2pPr marL="0" indent="411480">
              <a:spcBef>
                <a:spcPts val="0"/>
              </a:spcBef>
              <a:buClrTx/>
              <a:buSzTx/>
              <a:buFontTx/>
              <a:buNone/>
              <a:defRPr sz="1300"/>
            </a:lvl2pPr>
            <a:lvl3pPr marL="0" indent="704088">
              <a:spcBef>
                <a:spcPts val="0"/>
              </a:spcBef>
              <a:buClrTx/>
              <a:buSzTx/>
              <a:buFontTx/>
              <a:buNone/>
              <a:defRPr sz="1300"/>
            </a:lvl3pPr>
            <a:lvl4pPr marL="0" indent="978407">
              <a:spcBef>
                <a:spcPts val="0"/>
              </a:spcBef>
              <a:buClrTx/>
              <a:buSzTx/>
              <a:buFontTx/>
              <a:buNone/>
              <a:defRPr sz="1300"/>
            </a:lvl4pPr>
            <a:lvl5pPr marL="0" indent="1207008">
              <a:spcBef>
                <a:spcPts val="0"/>
              </a:spcBef>
              <a:buClrTx/>
              <a:buSzTx/>
              <a:buFontTx/>
              <a:buNone/>
              <a:defRPr sz="13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27"/>
          <p:cNvSpPr/>
          <p:nvPr/>
        </p:nvSpPr>
        <p:spPr>
          <a:xfrm>
            <a:off x="1" y="366817"/>
            <a:ext cx="9144001" cy="84408"/>
          </a:xfrm>
          <a:prstGeom prst="rect">
            <a:avLst/>
          </a:prstGeom>
          <a:solidFill>
            <a:schemeClr val="accent2">
              <a:alpha val="50000"/>
            </a:schemeClr>
          </a:solidFill>
          <a:ln w="12700">
            <a:miter lim="400000"/>
          </a:ln>
        </p:spPr>
        <p:txBody>
          <a:bodyPr lIns="45719" rIns="45719" anchor="ctr"/>
          <a:lstStyle/>
          <a:p>
            <a:pPr algn="ctr">
              <a:defRPr>
                <a:solidFill>
                  <a:srgbClr val="FFFFFF"/>
                </a:solidFill>
              </a:defRPr>
            </a:pPr>
          </a:p>
        </p:txBody>
      </p:sp>
      <p:sp>
        <p:nvSpPr>
          <p:cNvPr id="3" name="Rectangle 28"/>
          <p:cNvSpPr/>
          <p:nvPr/>
        </p:nvSpPr>
        <p:spPr>
          <a:xfrm>
            <a:off x="0" y="-1"/>
            <a:ext cx="9144000" cy="310663"/>
          </a:xfrm>
          <a:prstGeom prst="rect">
            <a:avLst/>
          </a:prstGeom>
          <a:solidFill>
            <a:srgbClr val="424456"/>
          </a:solidFill>
          <a:ln w="12700">
            <a:miter lim="400000"/>
          </a:ln>
        </p:spPr>
        <p:txBody>
          <a:bodyPr lIns="45719" rIns="45719" anchor="ctr"/>
          <a:lstStyle/>
          <a:p>
            <a:pPr algn="ctr">
              <a:defRPr>
                <a:solidFill>
                  <a:srgbClr val="FFFFFF"/>
                </a:solidFill>
              </a:defRPr>
            </a:pPr>
          </a:p>
        </p:txBody>
      </p:sp>
      <p:sp>
        <p:nvSpPr>
          <p:cNvPr id="4" name="Rectangle 29"/>
          <p:cNvSpPr/>
          <p:nvPr/>
        </p:nvSpPr>
        <p:spPr>
          <a:xfrm>
            <a:off x="0" y="308275"/>
            <a:ext cx="9144001" cy="9144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5" name="Rectangle 30"/>
          <p:cNvSpPr/>
          <p:nvPr/>
        </p:nvSpPr>
        <p:spPr>
          <a:xfrm flipV="1">
            <a:off x="5410182" y="360246"/>
            <a:ext cx="3733820" cy="91088"/>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6" name="Rectangle 31"/>
          <p:cNvSpPr/>
          <p:nvPr/>
        </p:nvSpPr>
        <p:spPr>
          <a:xfrm flipV="1">
            <a:off x="5410199" y="440111"/>
            <a:ext cx="3733803" cy="180036"/>
          </a:xfrm>
          <a:prstGeom prst="rect">
            <a:avLst/>
          </a:prstGeom>
          <a:solidFill>
            <a:schemeClr val="accent2">
              <a:alpha val="50000"/>
            </a:schemeClr>
          </a:solidFill>
          <a:ln w="12700">
            <a:miter lim="400000"/>
          </a:ln>
        </p:spPr>
        <p:txBody>
          <a:bodyPr lIns="45719" rIns="45719" anchor="ctr"/>
          <a:lstStyle/>
          <a:p>
            <a:pPr algn="ctr">
              <a:defRPr>
                <a:solidFill>
                  <a:srgbClr val="FFFFFF"/>
                </a:solidFill>
              </a:defRPr>
            </a:pPr>
          </a:p>
        </p:txBody>
      </p:sp>
      <p:sp>
        <p:nvSpPr>
          <p:cNvPr id="7" name="Rounded Rectangle 32"/>
          <p:cNvSpPr/>
          <p:nvPr/>
        </p:nvSpPr>
        <p:spPr>
          <a:xfrm>
            <a:off x="5407338" y="497503"/>
            <a:ext cx="3063241" cy="27433"/>
          </a:xfrm>
          <a:prstGeom prst="roundRect">
            <a:avLst>
              <a:gd name="adj" fmla="val 16667"/>
            </a:avLst>
          </a:prstGeom>
          <a:solidFill>
            <a:srgbClr val="FFFFFF"/>
          </a:solidFill>
          <a:ln w="12700">
            <a:miter lim="400000"/>
          </a:ln>
        </p:spPr>
        <p:txBody>
          <a:bodyPr lIns="45719" rIns="45719" anchor="ctr"/>
          <a:lstStyle/>
          <a:p>
            <a:pPr algn="ctr">
              <a:defRPr>
                <a:solidFill>
                  <a:srgbClr val="FFFFFF"/>
                </a:solidFill>
              </a:defRPr>
            </a:pPr>
          </a:p>
        </p:txBody>
      </p:sp>
      <p:sp>
        <p:nvSpPr>
          <p:cNvPr id="8" name="Rounded Rectangle 33"/>
          <p:cNvSpPr/>
          <p:nvPr/>
        </p:nvSpPr>
        <p:spPr>
          <a:xfrm>
            <a:off x="7373646" y="588942"/>
            <a:ext cx="1600201" cy="36577"/>
          </a:xfrm>
          <a:prstGeom prst="roundRect">
            <a:avLst>
              <a:gd name="adj" fmla="val 16667"/>
            </a:avLst>
          </a:prstGeom>
          <a:solidFill>
            <a:srgbClr val="FFFFFF"/>
          </a:solidFill>
          <a:ln w="12700">
            <a:miter lim="400000"/>
          </a:ln>
        </p:spPr>
        <p:txBody>
          <a:bodyPr lIns="45719" rIns="45719" anchor="ctr"/>
          <a:lstStyle/>
          <a:p>
            <a:pPr algn="ctr">
              <a:defRPr>
                <a:solidFill>
                  <a:srgbClr val="FFFFFF"/>
                </a:solidFill>
              </a:defRPr>
            </a:pPr>
          </a:p>
        </p:txBody>
      </p:sp>
      <p:sp>
        <p:nvSpPr>
          <p:cNvPr id="9" name="Rectangle 34"/>
          <p:cNvSpPr/>
          <p:nvPr/>
        </p:nvSpPr>
        <p:spPr>
          <a:xfrm>
            <a:off x="9084965" y="-2001"/>
            <a:ext cx="57627" cy="621792"/>
          </a:xfrm>
          <a:prstGeom prst="rect">
            <a:avLst/>
          </a:prstGeom>
          <a:solidFill>
            <a:srgbClr val="FFFFFF">
              <a:alpha val="65098"/>
            </a:srgbClr>
          </a:solidFill>
          <a:ln w="12700">
            <a:miter lim="400000"/>
          </a:ln>
        </p:spPr>
        <p:txBody>
          <a:bodyPr lIns="45719" rIns="45719" anchor="ctr"/>
          <a:lstStyle/>
          <a:p>
            <a:pPr algn="ctr">
              <a:defRPr>
                <a:solidFill>
                  <a:srgbClr val="FFFFFF"/>
                </a:solidFill>
              </a:defRPr>
            </a:pPr>
          </a:p>
        </p:txBody>
      </p:sp>
      <p:sp>
        <p:nvSpPr>
          <p:cNvPr id="10" name="Rectangle 35"/>
          <p:cNvSpPr/>
          <p:nvPr/>
        </p:nvSpPr>
        <p:spPr>
          <a:xfrm>
            <a:off x="9044481" y="-2001"/>
            <a:ext cx="27433" cy="621792"/>
          </a:xfrm>
          <a:prstGeom prst="rect">
            <a:avLst/>
          </a:prstGeom>
          <a:solidFill>
            <a:srgbClr val="FFFFFF">
              <a:alpha val="65098"/>
            </a:srgbClr>
          </a:solidFill>
          <a:ln w="12700">
            <a:miter lim="400000"/>
          </a:ln>
        </p:spPr>
        <p:txBody>
          <a:bodyPr lIns="45719" rIns="45719" anchor="ctr"/>
          <a:lstStyle/>
          <a:p>
            <a:pPr algn="ctr">
              <a:defRPr>
                <a:solidFill>
                  <a:srgbClr val="FFFFFF"/>
                </a:solidFill>
              </a:defRPr>
            </a:pPr>
          </a:p>
        </p:txBody>
      </p:sp>
      <p:sp>
        <p:nvSpPr>
          <p:cNvPr id="11" name="Rectangle 36"/>
          <p:cNvSpPr/>
          <p:nvPr/>
        </p:nvSpPr>
        <p:spPr>
          <a:xfrm>
            <a:off x="9023650" y="-2001"/>
            <a:ext cx="12701" cy="621792"/>
          </a:xfrm>
          <a:prstGeom prst="rect">
            <a:avLst/>
          </a:prstGeom>
          <a:solidFill>
            <a:srgbClr val="FFFFFF">
              <a:alpha val="60000"/>
            </a:srgbClr>
          </a:solidFill>
          <a:ln w="12700">
            <a:miter lim="400000"/>
          </a:ln>
        </p:spPr>
        <p:txBody>
          <a:bodyPr lIns="45719" rIns="45719" anchor="ctr"/>
          <a:lstStyle/>
          <a:p>
            <a:pPr algn="ctr">
              <a:defRPr>
                <a:solidFill>
                  <a:srgbClr val="FFFFFF"/>
                </a:solidFill>
              </a:defRPr>
            </a:pPr>
          </a:p>
        </p:txBody>
      </p:sp>
      <p:sp>
        <p:nvSpPr>
          <p:cNvPr id="12" name="Rectangle 37"/>
          <p:cNvSpPr/>
          <p:nvPr/>
        </p:nvSpPr>
        <p:spPr>
          <a:xfrm>
            <a:off x="8975422" y="-2001"/>
            <a:ext cx="27433" cy="621792"/>
          </a:xfrm>
          <a:prstGeom prst="rect">
            <a:avLst/>
          </a:prstGeom>
          <a:solidFill>
            <a:srgbClr val="FFFFFF">
              <a:alpha val="40000"/>
            </a:srgbClr>
          </a:solidFill>
          <a:ln w="12700">
            <a:miter lim="400000"/>
          </a:ln>
        </p:spPr>
        <p:txBody>
          <a:bodyPr lIns="45719" rIns="45719" anchor="ctr"/>
          <a:lstStyle/>
          <a:p>
            <a:pPr algn="ctr">
              <a:defRPr>
                <a:solidFill>
                  <a:srgbClr val="FFFFFF"/>
                </a:solidFill>
              </a:defRPr>
            </a:pPr>
          </a:p>
        </p:txBody>
      </p:sp>
      <p:sp>
        <p:nvSpPr>
          <p:cNvPr id="13" name="Rectangle 38"/>
          <p:cNvSpPr/>
          <p:nvPr/>
        </p:nvSpPr>
        <p:spPr>
          <a:xfrm>
            <a:off x="8915676" y="379"/>
            <a:ext cx="54865" cy="585218"/>
          </a:xfrm>
          <a:prstGeom prst="rect">
            <a:avLst/>
          </a:prstGeom>
          <a:solidFill>
            <a:srgbClr val="FFFFFF">
              <a:alpha val="20000"/>
            </a:srgbClr>
          </a:solidFill>
          <a:ln w="12700">
            <a:miter lim="400000"/>
          </a:ln>
        </p:spPr>
        <p:txBody>
          <a:bodyPr lIns="45719" rIns="45719" anchor="ctr"/>
          <a:lstStyle/>
          <a:p>
            <a:pPr algn="ctr">
              <a:defRPr>
                <a:solidFill>
                  <a:srgbClr val="FFFFFF"/>
                </a:solidFill>
              </a:defRPr>
            </a:pPr>
          </a:p>
        </p:txBody>
      </p:sp>
      <p:sp>
        <p:nvSpPr>
          <p:cNvPr id="14" name="Rectangle 39"/>
          <p:cNvSpPr/>
          <p:nvPr/>
        </p:nvSpPr>
        <p:spPr>
          <a:xfrm>
            <a:off x="8871696" y="379"/>
            <a:ext cx="12701" cy="585218"/>
          </a:xfrm>
          <a:prstGeom prst="rect">
            <a:avLst/>
          </a:prstGeom>
          <a:solidFill>
            <a:srgbClr val="FFFFFF">
              <a:alpha val="30196"/>
            </a:srgbClr>
          </a:solidFill>
          <a:ln w="12700">
            <a:miter lim="400000"/>
          </a:ln>
        </p:spPr>
        <p:txBody>
          <a:bodyPr lIns="45719" rIns="45719" anchor="ctr"/>
          <a:lstStyle/>
          <a:p>
            <a:pPr algn="ctr">
              <a:defRPr>
                <a:solidFill>
                  <a:srgbClr val="FFFFFF"/>
                </a:solidFill>
              </a:defRPr>
            </a:pPr>
          </a:p>
        </p:txBody>
      </p:sp>
      <p:sp>
        <p:nvSpPr>
          <p:cNvPr id="15" name="Title Text"/>
          <p:cNvSpPr txBox="1"/>
          <p:nvPr>
            <p:ph type="title"/>
          </p:nvPr>
        </p:nvSpPr>
        <p:spPr>
          <a:xfrm>
            <a:off x="457200" y="1143000"/>
            <a:ext cx="8229600" cy="10668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16" name="Body Level One…"/>
          <p:cNvSpPr txBox="1"/>
          <p:nvPr>
            <p:ph type="body" idx="1"/>
          </p:nvPr>
        </p:nvSpPr>
        <p:spPr>
          <a:xfrm>
            <a:off x="457200" y="2249423"/>
            <a:ext cx="8229600" cy="432511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xfrm>
            <a:off x="8594061" y="9891"/>
            <a:ext cx="342675" cy="358141"/>
          </a:xfrm>
          <a:prstGeom prst="rect">
            <a:avLst/>
          </a:prstGeom>
          <a:ln w="12700">
            <a:miter lim="400000"/>
          </a:ln>
        </p:spPr>
        <p:txBody>
          <a:bodyPr wrap="none" lIns="45719" rIns="45719" anchor="b">
            <a:spAutoFit/>
          </a:bodyPr>
          <a:lstStyle>
            <a:lvl1pPr algn="r">
              <a:defRPr>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424456"/>
          </a:solidFill>
          <a:uFillTx/>
          <a:latin typeface="Trebuchet MS"/>
          <a:ea typeface="Trebuchet MS"/>
          <a:cs typeface="Trebuchet MS"/>
          <a:sym typeface="Trebuchet MS"/>
        </a:defRPr>
      </a:lvl9pPr>
    </p:titleStyle>
    <p:bodyStyle>
      <a:lvl1pPr marL="365759" marR="0" indent="-256031"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1pPr>
      <a:lvl2pPr marL="677359" marR="0" indent="-265879"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2pPr>
      <a:lvl3pPr marL="960120" marR="0" indent="-256032"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3pPr>
      <a:lvl4pPr marL="1234439" marR="0" indent="-256032"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4pPr>
      <a:lvl5pPr marL="1463040" marR="0" indent="-256032"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5pPr>
      <a:lvl6pPr marL="1710944" marR="0" indent="-284480"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6pPr>
      <a:lvl7pPr marL="1965959" marR="0" indent="-320039"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7pPr>
      <a:lvl8pPr marL="2188463" marR="0" indent="-341375"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8pPr>
      <a:lvl9pPr marL="2423159" marR="0" indent="-365759" algn="l" defTabSz="914400" rtl="0" latinLnBrk="0">
        <a:lnSpc>
          <a:spcPct val="100000"/>
        </a:lnSpc>
        <a:spcBef>
          <a:spcPts val="300"/>
        </a:spcBef>
        <a:spcAft>
          <a:spcPts val="0"/>
        </a:spcAft>
        <a:buClr>
          <a:schemeClr val="accent3"/>
        </a:buClr>
        <a:buSzPct val="100000"/>
        <a:buFont typeface="Georgia"/>
        <a:buChar char="◦"/>
        <a:tabLst/>
        <a:defRPr b="0" baseline="0" cap="none" i="0" spc="0" strike="noStrike" sz="2800" u="none">
          <a:ln>
            <a:noFill/>
          </a:ln>
          <a:solidFill>
            <a:srgbClr val="000000"/>
          </a:solidFill>
          <a:uFillTx/>
          <a:latin typeface="+mj-lt"/>
          <a:ea typeface="+mj-ea"/>
          <a:cs typeface="+mj-cs"/>
          <a:sym typeface="Georg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1pPr>
      <a:lvl2pPr marL="0" marR="0" indent="4572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2pPr>
      <a:lvl3pPr marL="0" marR="0" indent="9144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eorgi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Title 1"/>
          <p:cNvSpPr txBox="1"/>
          <p:nvPr>
            <p:ph type="ctrTitle"/>
          </p:nvPr>
        </p:nvSpPr>
        <p:spPr>
          <a:xfrm>
            <a:off x="218044" y="128939"/>
            <a:ext cx="8458201" cy="2614261"/>
          </a:xfrm>
          <a:prstGeom prst="rect">
            <a:avLst/>
          </a:prstGeom>
        </p:spPr>
        <p:txBody>
          <a:bodyPr/>
          <a:lstStyle/>
          <a:p>
            <a:pPr/>
            <a:r>
              <a:t>Group Project:</a:t>
            </a:r>
            <a:br/>
            <a:br/>
            <a:r>
              <a:rPr sz="5400"/>
              <a:t>PASSWORD GENERATOR</a:t>
            </a:r>
          </a:p>
        </p:txBody>
      </p:sp>
      <p:sp>
        <p:nvSpPr>
          <p:cNvPr id="136" name="Subtitle 2"/>
          <p:cNvSpPr txBox="1"/>
          <p:nvPr>
            <p:ph type="subTitle" sz="half" idx="1"/>
          </p:nvPr>
        </p:nvSpPr>
        <p:spPr>
          <a:xfrm>
            <a:off x="288383" y="4589269"/>
            <a:ext cx="8550818" cy="2040130"/>
          </a:xfrm>
          <a:prstGeom prst="rect">
            <a:avLst/>
          </a:prstGeom>
        </p:spPr>
        <p:txBody>
          <a:bodyPr/>
          <a:lstStyle/>
          <a:p>
            <a:pPr>
              <a:lnSpc>
                <a:spcPct val="80000"/>
              </a:lnSpc>
              <a:defRPr sz="2200"/>
            </a:pPr>
            <a:r>
              <a:t>Submitted by:</a:t>
            </a:r>
          </a:p>
          <a:p>
            <a:pPr>
              <a:lnSpc>
                <a:spcPct val="80000"/>
              </a:lnSpc>
              <a:defRPr sz="2200"/>
            </a:pPr>
          </a:p>
          <a:p>
            <a:pPr>
              <a:lnSpc>
                <a:spcPct val="80000"/>
              </a:lnSpc>
              <a:defRPr sz="2200"/>
            </a:pPr>
            <a:r>
              <a:t>Group 16</a:t>
            </a:r>
          </a:p>
          <a:p>
            <a:pPr>
              <a:lnSpc>
                <a:spcPct val="80000"/>
              </a:lnSpc>
              <a:defRPr i="1" sz="2200"/>
            </a:pPr>
            <a:r>
              <a:t>Madhavee Kaushik</a:t>
            </a:r>
          </a:p>
          <a:p>
            <a:pPr>
              <a:lnSpc>
                <a:spcPct val="80000"/>
              </a:lnSpc>
              <a:defRPr i="1" sz="2200"/>
            </a:pPr>
            <a:r>
              <a:t>Tanvi Puri</a:t>
            </a:r>
          </a:p>
          <a:p>
            <a:pPr>
              <a:lnSpc>
                <a:spcPct val="80000"/>
              </a:lnSpc>
              <a:defRPr i="1" sz="2200"/>
            </a:pPr>
            <a:r>
              <a:t>Tanveer Khan</a:t>
            </a:r>
          </a:p>
        </p:txBody>
      </p:sp>
      <p:sp>
        <p:nvSpPr>
          <p:cNvPr id="137" name="TextBox 3"/>
          <p:cNvSpPr txBox="1"/>
          <p:nvPr/>
        </p:nvSpPr>
        <p:spPr>
          <a:xfrm>
            <a:off x="6570799" y="3124199"/>
            <a:ext cx="243840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FFFF"/>
                </a:solidFill>
              </a:defRPr>
            </a:pPr>
            <a:r>
              <a:t>4</a:t>
            </a:r>
            <a:r>
              <a:rPr baseline="30000"/>
              <a:t>th</a:t>
            </a:r>
            <a:r>
              <a:t> December 2018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prstGeom prst="rect">
            <a:avLst/>
          </a:prstGeom>
        </p:spPr>
        <p:txBody>
          <a:bodyPr/>
          <a:lstStyle/>
          <a:p>
            <a:pPr/>
            <a:r>
              <a:t>EXPLANATION</a:t>
            </a:r>
          </a:p>
        </p:txBody>
      </p:sp>
      <p:sp>
        <p:nvSpPr>
          <p:cNvPr id="228" name="Content Placeholder 2"/>
          <p:cNvSpPr txBox="1"/>
          <p:nvPr>
            <p:ph type="body" idx="1"/>
          </p:nvPr>
        </p:nvSpPr>
        <p:spPr>
          <a:xfrm>
            <a:off x="457200" y="2249423"/>
            <a:ext cx="8229600" cy="4325113"/>
          </a:xfrm>
          <a:prstGeom prst="rect">
            <a:avLst/>
          </a:prstGeom>
        </p:spPr>
        <p:txBody>
          <a:bodyPr/>
          <a:lstStyle/>
          <a:p>
            <a:pPr>
              <a:defRPr b="1" sz="2000"/>
            </a:pPr>
            <a:r>
              <a:t>C. </a:t>
            </a:r>
            <a:r>
              <a:rPr u="sng"/>
              <a:t>Source Code:</a:t>
            </a:r>
            <a:r>
              <a:rPr b="0"/>
              <a:t>      </a:t>
            </a:r>
          </a:p>
          <a:p>
            <a:pPr marL="0" indent="109728">
              <a:buSzTx/>
              <a:buNone/>
              <a:defRPr sz="2000" u="sng"/>
            </a:pPr>
            <a:r>
              <a:t>Select method:</a:t>
            </a:r>
            <a:r>
              <a:rPr u="none"/>
              <a:t> Code enables the user to select from the password generation techniques as they are displayed in the GUI in the menu.</a:t>
            </a:r>
            <a:endParaRPr u="none"/>
          </a:p>
          <a:p>
            <a:pPr marL="0" indent="109728">
              <a:buSzTx/>
              <a:buNone/>
              <a:defRPr sz="2000"/>
            </a:pPr>
            <a:r>
              <a:t> </a:t>
            </a:r>
          </a:p>
          <a:p>
            <a:pPr marL="0" indent="109728">
              <a:buSzTx/>
              <a:buNone/>
              <a:defRPr sz="2000" u="sng"/>
            </a:pPr>
            <a:r>
              <a:t>Enter Length &amp; Other constraints:</a:t>
            </a:r>
            <a:r>
              <a:rPr u="none"/>
              <a:t> Code enables to set the length of the password to be generated as the constraint in password generation. </a:t>
            </a:r>
          </a:p>
          <a:p>
            <a:pPr marL="0" indent="109728">
              <a:buSzTx/>
              <a:buNone/>
              <a:defRPr sz="2000"/>
            </a:pPr>
            <a:r>
              <a:t> </a:t>
            </a:r>
          </a:p>
          <a:p>
            <a:pPr>
              <a:defRPr b="1" sz="2000"/>
            </a:pPr>
            <a:r>
              <a:t>D. </a:t>
            </a:r>
            <a:r>
              <a:rPr u="sng"/>
              <a:t>Result -Password generated:</a:t>
            </a:r>
          </a:p>
          <a:p>
            <a:pPr marL="0" indent="109728">
              <a:buSzTx/>
              <a:buNone/>
              <a:defRPr sz="2000"/>
            </a:pPr>
            <a:r>
              <a:t>The code outputs a unique password created using one of the password generation techniques and by putting a length constraint by the user on the password.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xfrm>
            <a:off x="457200" y="1143000"/>
            <a:ext cx="8229600" cy="3733800"/>
          </a:xfrm>
          <a:prstGeom prst="rect">
            <a:avLst/>
          </a:prstGeom>
        </p:spPr>
        <p:txBody>
          <a:bodyPr/>
          <a:lstStyle>
            <a:lvl1pPr algn="ctr">
              <a:defRPr sz="6600"/>
            </a:lvl1pPr>
          </a:lstStyle>
          <a:p>
            <a:pPr/>
            <a:r>
              <a:t>CLASSES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prstGeom prst="rect">
            <a:avLst/>
          </a:prstGeom>
        </p:spPr>
        <p:txBody>
          <a:bodyPr/>
          <a:lstStyle/>
          <a:p>
            <a:pPr/>
            <a:r>
              <a:t>NAME OF THE CLASSES</a:t>
            </a:r>
          </a:p>
        </p:txBody>
      </p:sp>
      <p:sp>
        <p:nvSpPr>
          <p:cNvPr id="233" name="Content Placeholder 2"/>
          <p:cNvSpPr txBox="1"/>
          <p:nvPr>
            <p:ph type="body" idx="1"/>
          </p:nvPr>
        </p:nvSpPr>
        <p:spPr>
          <a:xfrm>
            <a:off x="457200" y="2249423"/>
            <a:ext cx="8229600" cy="4325113"/>
          </a:xfrm>
          <a:prstGeom prst="rect">
            <a:avLst/>
          </a:prstGeom>
        </p:spPr>
        <p:txBody>
          <a:bodyPr/>
          <a:lstStyle/>
          <a:p>
            <a:pPr/>
            <a:r>
              <a:t>RandomString_Generator</a:t>
            </a:r>
          </a:p>
          <a:p>
            <a:pPr/>
            <a:r>
              <a:t>PassPhrase_Generator</a:t>
            </a:r>
          </a:p>
          <a:p>
            <a:pPr/>
            <a:r>
              <a:t>PersonActionMethod_PasswordGenerator</a:t>
            </a:r>
          </a:p>
          <a:p>
            <a:pPr/>
            <a:r>
              <a:t>Menu</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Title 1"/>
          <p:cNvSpPr txBox="1"/>
          <p:nvPr>
            <p:ph type="title"/>
          </p:nvPr>
        </p:nvSpPr>
        <p:spPr>
          <a:prstGeom prst="rect">
            <a:avLst/>
          </a:prstGeom>
        </p:spPr>
        <p:txBody>
          <a:bodyPr/>
          <a:lstStyle/>
          <a:p>
            <a:pPr/>
            <a:r>
              <a:t>CLASS-RandomString_Generator</a:t>
            </a:r>
          </a:p>
        </p:txBody>
      </p:sp>
      <p:sp>
        <p:nvSpPr>
          <p:cNvPr id="236" name="Content Placeholder 2"/>
          <p:cNvSpPr txBox="1"/>
          <p:nvPr>
            <p:ph type="body" idx="1"/>
          </p:nvPr>
        </p:nvSpPr>
        <p:spPr>
          <a:xfrm>
            <a:off x="457200" y="2249423"/>
            <a:ext cx="8229600" cy="4325113"/>
          </a:xfrm>
          <a:prstGeom prst="rect">
            <a:avLst/>
          </a:prstGeom>
        </p:spPr>
        <p:txBody>
          <a:bodyPr/>
          <a:lstStyle>
            <a:lvl1pPr algn="just"/>
          </a:lstStyle>
          <a:p>
            <a:pPr/>
            <a:r>
              <a:t>Random string generator class inherits attributes from the parent class QWidget. This class defines different methods to load words, choose word, generated, cleared, default, numbers, use info_window in order to generate a graphical user interface that creates a unique password with random numbers, letters and symbols and at same time letting user choose default length constraint or set the length.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Title 1"/>
          <p:cNvSpPr txBox="1"/>
          <p:nvPr>
            <p:ph type="title"/>
          </p:nvPr>
        </p:nvSpPr>
        <p:spPr>
          <a:prstGeom prst="rect">
            <a:avLst/>
          </a:prstGeom>
        </p:spPr>
        <p:txBody>
          <a:bodyPr/>
          <a:lstStyle/>
          <a:p>
            <a:pPr/>
            <a:r>
              <a:t>CLASS-PassPhrase_Generator</a:t>
            </a:r>
          </a:p>
        </p:txBody>
      </p:sp>
      <p:sp>
        <p:nvSpPr>
          <p:cNvPr id="239" name="Content Placeholder 2"/>
          <p:cNvSpPr txBox="1"/>
          <p:nvPr>
            <p:ph type="body" idx="1"/>
          </p:nvPr>
        </p:nvSpPr>
        <p:spPr>
          <a:xfrm>
            <a:off x="457200" y="2249423"/>
            <a:ext cx="8229600" cy="4325113"/>
          </a:xfrm>
          <a:prstGeom prst="rect">
            <a:avLst/>
          </a:prstGeom>
        </p:spPr>
        <p:txBody>
          <a:bodyPr/>
          <a:lstStyle/>
          <a:p>
            <a:pPr/>
            <a:r>
              <a:t>Pass Phrase generator </a:t>
            </a:r>
            <a:r>
              <a:t>class inherits attributes from the parent class QWidget. This class defines one method to load words. Three random words are chosen using </a:t>
            </a:r>
            <a:r>
              <a:t>choose_word function</a:t>
            </a:r>
            <a:r>
              <a:t> from the </a:t>
            </a:r>
            <a:r>
              <a:t>wordlist_filename file </a:t>
            </a:r>
            <a:r>
              <a:t>and make a combination of the alphabets used in it according to the entered length.</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Title 1"/>
          <p:cNvSpPr txBox="1"/>
          <p:nvPr>
            <p:ph type="title"/>
          </p:nvPr>
        </p:nvSpPr>
        <p:spPr>
          <a:prstGeom prst="rect">
            <a:avLst/>
          </a:prstGeom>
        </p:spPr>
        <p:txBody>
          <a:bodyPr/>
          <a:lstStyle>
            <a:lvl1pPr>
              <a:defRPr sz="3200"/>
            </a:lvl1pPr>
          </a:lstStyle>
          <a:p>
            <a:pPr/>
            <a:r>
              <a:t>CLASS-PersonActionMethod_PasswordGenerator</a:t>
            </a:r>
          </a:p>
        </p:txBody>
      </p:sp>
      <p:sp>
        <p:nvSpPr>
          <p:cNvPr id="242" name="Content Placeholder 2"/>
          <p:cNvSpPr txBox="1"/>
          <p:nvPr>
            <p:ph type="body" idx="1"/>
          </p:nvPr>
        </p:nvSpPr>
        <p:spPr>
          <a:xfrm>
            <a:off x="457200" y="2249423"/>
            <a:ext cx="8229600" cy="4325113"/>
          </a:xfrm>
          <a:prstGeom prst="rect">
            <a:avLst/>
          </a:prstGeom>
        </p:spPr>
        <p:txBody>
          <a:bodyPr/>
          <a:lstStyle/>
          <a:p>
            <a:pPr/>
            <a:r>
              <a:t>Person-Action-Method Password generator </a:t>
            </a:r>
            <a:r>
              <a:t>class inherits attributes from the parent class QWidget. This class defines one method to load words. Three words are taken as input from the user. A combination of alphabets according to the entered length is given out as password.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prstGeom prst="rect">
            <a:avLst/>
          </a:prstGeom>
        </p:spPr>
        <p:txBody>
          <a:bodyPr/>
          <a:lstStyle/>
          <a:p>
            <a:pPr/>
            <a:r>
              <a:t>CLASS-Menu</a:t>
            </a:r>
          </a:p>
        </p:txBody>
      </p:sp>
      <p:sp>
        <p:nvSpPr>
          <p:cNvPr id="245" name="Content Placeholder 2"/>
          <p:cNvSpPr txBox="1"/>
          <p:nvPr>
            <p:ph type="body" idx="1"/>
          </p:nvPr>
        </p:nvSpPr>
        <p:spPr>
          <a:xfrm>
            <a:off x="457200" y="2249423"/>
            <a:ext cx="8229600" cy="4325113"/>
          </a:xfrm>
          <a:prstGeom prst="rect">
            <a:avLst/>
          </a:prstGeom>
        </p:spPr>
        <p:txBody>
          <a:bodyPr/>
          <a:lstStyle/>
          <a:p>
            <a:pPr/>
            <a:r>
              <a:t>This class is implemented to create the menu graphical user interface for displaying a window based on the selection of the one of the password generation technique. It uses the method layout to generate the window relative to the password generation technique.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xfrm>
            <a:off x="457200" y="1143000"/>
            <a:ext cx="8229600" cy="3733800"/>
          </a:xfrm>
          <a:prstGeom prst="rect">
            <a:avLst/>
          </a:prstGeom>
        </p:spPr>
        <p:txBody>
          <a:bodyPr/>
          <a:lstStyle/>
          <a:p>
            <a:pPr algn="ctr">
              <a:defRPr sz="6600"/>
            </a:pPr>
            <a:r>
              <a:t>IMPLEMENTATION</a:t>
            </a:r>
            <a:br/>
            <a:r>
              <a:t>OF GUI</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Content Placeholder 2"/>
          <p:cNvSpPr txBox="1"/>
          <p:nvPr>
            <p:ph type="body" idx="1"/>
          </p:nvPr>
        </p:nvSpPr>
        <p:spPr>
          <a:xfrm>
            <a:off x="415634" y="1015276"/>
            <a:ext cx="8382001" cy="5233125"/>
          </a:xfrm>
          <a:prstGeom prst="rect">
            <a:avLst/>
          </a:prstGeom>
        </p:spPr>
        <p:txBody>
          <a:bodyPr/>
          <a:lstStyle/>
          <a:p>
            <a:pPr marL="365759" indent="-255904">
              <a:lnSpc>
                <a:spcPct val="144000"/>
              </a:lnSpc>
              <a:buFont typeface="Arial"/>
              <a:defRPr sz="1800"/>
            </a:pPr>
            <a:r>
              <a:t>Implemented the idea of password generator in a GUI using </a:t>
            </a:r>
            <a:r>
              <a:rPr>
                <a:solidFill>
                  <a:srgbClr val="FF0000"/>
                </a:solidFill>
              </a:rPr>
              <a:t>PyQt5.</a:t>
            </a:r>
            <a:endParaRPr>
              <a:solidFill>
                <a:srgbClr val="FF0000"/>
              </a:solidFill>
            </a:endParaRPr>
          </a:p>
          <a:p>
            <a:pPr marL="365759" indent="-255904">
              <a:lnSpc>
                <a:spcPct val="144000"/>
              </a:lnSpc>
              <a:buFont typeface="Arial"/>
              <a:defRPr sz="1800"/>
            </a:pPr>
            <a:r>
              <a:t>PyQt5 : A module that can be used to create graphical user interfaces (GUI). Widgets are basic building blocks of an application. PyQt5 has a wide range of various widgets, including buttons, check boxes, sliders, or list boxes. Some widgets used here are Menu, radio button, text edit and progress bar among others.</a:t>
            </a:r>
          </a:p>
          <a:p>
            <a:pPr marL="365759" indent="-255904">
              <a:lnSpc>
                <a:spcPct val="144000"/>
              </a:lnSpc>
              <a:buFont typeface="Arial"/>
              <a:defRPr sz="1800"/>
            </a:pPr>
            <a:r>
              <a:t>MENU enables selection of one of the following password generation techniques.</a:t>
            </a:r>
          </a:p>
          <a:p>
            <a:pPr marL="567055" indent="-457200">
              <a:lnSpc>
                <a:spcPct val="180000"/>
              </a:lnSpc>
              <a:buFontTx/>
              <a:buAutoNum type="arabicPeriod" startAt="1"/>
              <a:defRPr sz="1800"/>
            </a:pPr>
            <a:r>
              <a:t>Random String </a:t>
            </a:r>
          </a:p>
          <a:p>
            <a:pPr marL="567055" indent="-457200">
              <a:lnSpc>
                <a:spcPct val="180000"/>
              </a:lnSpc>
              <a:buFontTx/>
              <a:buAutoNum type="arabicPeriod" startAt="1"/>
              <a:defRPr sz="1800"/>
            </a:pPr>
            <a:r>
              <a:t>Pass-Phrase </a:t>
            </a:r>
          </a:p>
          <a:p>
            <a:pPr marL="567055" indent="-457200">
              <a:lnSpc>
                <a:spcPct val="180000"/>
              </a:lnSpc>
              <a:buFontTx/>
              <a:buAutoNum type="arabicPeriod" startAt="1"/>
              <a:defRPr sz="1800"/>
            </a:pPr>
            <a:r>
              <a:t>Person-Action-Object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Content Placeholder 2"/>
          <p:cNvSpPr txBox="1"/>
          <p:nvPr>
            <p:ph type="body" sz="quarter" idx="1"/>
          </p:nvPr>
        </p:nvSpPr>
        <p:spPr>
          <a:xfrm>
            <a:off x="415634" y="794551"/>
            <a:ext cx="8382001" cy="889725"/>
          </a:xfrm>
          <a:prstGeom prst="rect">
            <a:avLst/>
          </a:prstGeom>
        </p:spPr>
        <p:txBody>
          <a:bodyPr/>
          <a:lstStyle>
            <a:lvl1pPr marL="362102" indent="-253345" defTabSz="905255">
              <a:spcBef>
                <a:spcPts val="200"/>
              </a:spcBef>
              <a:buFont typeface="Arial"/>
              <a:defRPr sz="2772"/>
            </a:lvl1pPr>
          </a:lstStyle>
          <a:p>
            <a:pPr/>
            <a:r>
              <a:t>MENU GUI enabling selection of one of the password generation techniques.</a:t>
            </a:r>
          </a:p>
        </p:txBody>
      </p:sp>
      <p:pic>
        <p:nvPicPr>
          <p:cNvPr id="252" name="Picture 2" descr="Picture 2"/>
          <p:cNvPicPr>
            <a:picLocks noChangeAspect="1"/>
          </p:cNvPicPr>
          <p:nvPr/>
        </p:nvPicPr>
        <p:blipFill>
          <a:blip r:embed="rId2">
            <a:extLst/>
          </a:blip>
          <a:stretch>
            <a:fillRect/>
          </a:stretch>
        </p:blipFill>
        <p:spPr>
          <a:xfrm>
            <a:off x="334143" y="2716976"/>
            <a:ext cx="4991101" cy="2272342"/>
          </a:xfrm>
          <a:prstGeom prst="rect">
            <a:avLst/>
          </a:prstGeom>
          <a:ln w="12700">
            <a:miter lim="400000"/>
          </a:ln>
        </p:spPr>
      </p:pic>
      <p:pic>
        <p:nvPicPr>
          <p:cNvPr id="253" name="Picture 4" descr="Picture 4"/>
          <p:cNvPicPr>
            <a:picLocks noChangeAspect="1"/>
          </p:cNvPicPr>
          <p:nvPr/>
        </p:nvPicPr>
        <p:blipFill>
          <a:blip r:embed="rId3">
            <a:extLst/>
          </a:blip>
          <a:stretch>
            <a:fillRect/>
          </a:stretch>
        </p:blipFill>
        <p:spPr>
          <a:xfrm>
            <a:off x="5486400" y="2764619"/>
            <a:ext cx="3467100" cy="252412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457200" y="938487"/>
            <a:ext cx="8229600" cy="3955377"/>
          </a:xfrm>
          <a:prstGeom prst="rect">
            <a:avLst/>
          </a:prstGeom>
        </p:spPr>
        <p:txBody>
          <a:bodyPr/>
          <a:lstStyle>
            <a:lvl1pPr algn="ctr">
              <a:defRPr sz="6600"/>
            </a:lvl1pPr>
          </a:lstStyle>
          <a:p>
            <a:pPr/>
            <a:r>
              <a:t>IDEA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Content Placeholder 2"/>
          <p:cNvSpPr txBox="1"/>
          <p:nvPr>
            <p:ph type="body" idx="1"/>
          </p:nvPr>
        </p:nvSpPr>
        <p:spPr>
          <a:xfrm>
            <a:off x="457199" y="538518"/>
            <a:ext cx="8502771" cy="6208547"/>
          </a:xfrm>
          <a:prstGeom prst="rect">
            <a:avLst/>
          </a:prstGeom>
        </p:spPr>
        <p:txBody>
          <a:bodyPr/>
          <a:lstStyle/>
          <a:p>
            <a:pPr marL="365759" indent="-255904">
              <a:lnSpc>
                <a:spcPct val="160000"/>
              </a:lnSpc>
              <a:buFont typeface="Helvetica"/>
              <a:defRPr sz="2000"/>
            </a:pPr>
            <a:r>
              <a:t>The below format allows to create the MENU.</a:t>
            </a:r>
          </a:p>
          <a:p>
            <a:pPr marL="365759" indent="-255904">
              <a:lnSpc>
                <a:spcPct val="150000"/>
              </a:lnSpc>
              <a:buFont typeface="Helvetica"/>
              <a:defRPr sz="2000"/>
            </a:pPr>
            <a:r>
              <a:t> void QGridLayout::addWidget(QWidget *widget, int fromRow, int fromColum, int rowSpan, intcolumnSpan, Qt::Alignment alignment = ...)</a:t>
            </a:r>
          </a:p>
          <a:p>
            <a:pPr marL="0" indent="109854">
              <a:lnSpc>
                <a:spcPct val="150000"/>
              </a:lnSpc>
              <a:buSzTx/>
              <a:buNone/>
              <a:defRPr sz="2400"/>
            </a:pPr>
            <a:r>
              <a:t> </a:t>
            </a:r>
            <a:r>
              <a:rPr b="1">
                <a:solidFill>
                  <a:srgbClr val="7030A0"/>
                </a:solidFill>
              </a:rPr>
              <a:t>Our Implementation:</a:t>
            </a:r>
          </a:p>
          <a:p>
            <a:pPr marL="0" indent="109854">
              <a:lnSpc>
                <a:spcPct val="150000"/>
              </a:lnSpc>
              <a:buSzTx/>
              <a:buNone/>
              <a:defRPr sz="2400"/>
            </a:pPr>
            <a:r>
              <a:t>MENU CODE</a:t>
            </a:r>
            <a:r>
              <a:rPr sz="2800"/>
              <a:t>:</a:t>
            </a:r>
            <a:endParaRPr sz="2800"/>
          </a:p>
          <a:p>
            <a:pPr marL="0" indent="109854">
              <a:buSzTx/>
              <a:buNone/>
              <a:defRPr sz="2000"/>
            </a:pPr>
            <a:r>
              <a:t>layout.addWidget(self.generator_type_1, 0, 0)     </a:t>
            </a:r>
          </a:p>
          <a:p>
            <a:pPr marL="0" indent="109854">
              <a:buSzTx/>
              <a:buNone/>
              <a:defRPr sz="2000"/>
            </a:pPr>
            <a:r>
              <a:t>layout.addWidget(self.generate, 1, 2)</a:t>
            </a:r>
          </a:p>
          <a:p>
            <a:pPr marL="0" indent="109854">
              <a:buSzTx/>
              <a:buNone/>
              <a:defRPr sz="2000"/>
            </a:pPr>
            <a:r>
              <a:t>layout.addWidget(self.generator_type_2, 1, 0, 1, 2)</a:t>
            </a:r>
          </a:p>
          <a:p>
            <a:pPr marL="0" indent="109854">
              <a:buSzTx/>
              <a:buNone/>
              <a:defRPr sz="2000"/>
            </a:pPr>
            <a:r>
              <a:t>layout.setMenuBar(self.menuBar)</a:t>
            </a:r>
          </a:p>
        </p:txBody>
      </p:sp>
      <p:pic>
        <p:nvPicPr>
          <p:cNvPr id="256" name="Picture 4" descr="Picture 4"/>
          <p:cNvPicPr>
            <a:picLocks noChangeAspect="1"/>
          </p:cNvPicPr>
          <p:nvPr/>
        </p:nvPicPr>
        <p:blipFill>
          <a:blip r:embed="rId2">
            <a:extLst/>
          </a:blip>
          <a:stretch>
            <a:fillRect/>
          </a:stretch>
        </p:blipFill>
        <p:spPr>
          <a:xfrm>
            <a:off x="1136210" y="5105400"/>
            <a:ext cx="7144747" cy="154326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Content Placeholder 2"/>
          <p:cNvSpPr txBox="1"/>
          <p:nvPr>
            <p:ph type="body" sz="half" idx="1"/>
          </p:nvPr>
        </p:nvSpPr>
        <p:spPr>
          <a:xfrm>
            <a:off x="415634" y="1094105"/>
            <a:ext cx="8382001" cy="1593894"/>
          </a:xfrm>
          <a:prstGeom prst="rect">
            <a:avLst/>
          </a:prstGeom>
        </p:spPr>
        <p:txBody>
          <a:bodyPr/>
          <a:lstStyle/>
          <a:p>
            <a:pPr>
              <a:lnSpc>
                <a:spcPct val="200000"/>
              </a:lnSpc>
              <a:buFont typeface="Arial"/>
              <a:defRPr sz="2000"/>
            </a:pPr>
            <a:r>
              <a:t>GUI provides password length as a constraint to the user.</a:t>
            </a:r>
          </a:p>
          <a:p>
            <a:pPr>
              <a:lnSpc>
                <a:spcPct val="200000"/>
              </a:lnSpc>
              <a:buFont typeface="Arial"/>
              <a:defRPr sz="2000"/>
            </a:pPr>
            <a:r>
              <a:t>GUI shows password strength.</a:t>
            </a:r>
          </a:p>
        </p:txBody>
      </p:sp>
      <p:pic>
        <p:nvPicPr>
          <p:cNvPr id="259" name="Picture 2" descr="Picture 2"/>
          <p:cNvPicPr>
            <a:picLocks noChangeAspect="1"/>
          </p:cNvPicPr>
          <p:nvPr/>
        </p:nvPicPr>
        <p:blipFill>
          <a:blip r:embed="rId2">
            <a:extLst/>
          </a:blip>
          <a:stretch>
            <a:fillRect/>
          </a:stretch>
        </p:blipFill>
        <p:spPr>
          <a:xfrm>
            <a:off x="609600" y="2667000"/>
            <a:ext cx="7924800" cy="1752600"/>
          </a:xfrm>
          <a:prstGeom prst="rect">
            <a:avLst/>
          </a:prstGeom>
          <a:ln w="12700">
            <a:miter lim="400000"/>
          </a:ln>
        </p:spPr>
      </p:pic>
      <p:pic>
        <p:nvPicPr>
          <p:cNvPr id="260" name="Picture 3" descr="Picture 3"/>
          <p:cNvPicPr>
            <a:picLocks noChangeAspect="1"/>
          </p:cNvPicPr>
          <p:nvPr/>
        </p:nvPicPr>
        <p:blipFill>
          <a:blip r:embed="rId3">
            <a:extLst/>
          </a:blip>
          <a:stretch>
            <a:fillRect/>
          </a:stretch>
        </p:blipFill>
        <p:spPr>
          <a:xfrm>
            <a:off x="609600" y="4876800"/>
            <a:ext cx="8001000" cy="1676400"/>
          </a:xfrm>
          <a:prstGeom prst="rect">
            <a:avLst/>
          </a:prstGeom>
          <a:ln w="12700">
            <a:miter lim="400000"/>
          </a:ln>
        </p:spPr>
      </p:pic>
      <p:sp>
        <p:nvSpPr>
          <p:cNvPr id="261" name="Rectangle 8"/>
          <p:cNvSpPr/>
          <p:nvPr/>
        </p:nvSpPr>
        <p:spPr>
          <a:xfrm>
            <a:off x="6781800" y="5517932"/>
            <a:ext cx="1676400" cy="914401"/>
          </a:xfrm>
          <a:prstGeom prst="rect">
            <a:avLst/>
          </a:prstGeom>
          <a:ln w="28575">
            <a:solidFill>
              <a:srgbClr val="FF0000"/>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3" name="Picture 2" descr="Picture 2"/>
          <p:cNvPicPr>
            <a:picLocks noChangeAspect="1"/>
          </p:cNvPicPr>
          <p:nvPr/>
        </p:nvPicPr>
        <p:blipFill>
          <a:blip r:embed="rId2">
            <a:extLst/>
          </a:blip>
          <a:stretch>
            <a:fillRect/>
          </a:stretch>
        </p:blipFill>
        <p:spPr>
          <a:xfrm>
            <a:off x="533400" y="4191000"/>
            <a:ext cx="8001000" cy="2438400"/>
          </a:xfrm>
          <a:prstGeom prst="rect">
            <a:avLst/>
          </a:prstGeom>
          <a:ln w="12700">
            <a:miter lim="400000"/>
          </a:ln>
        </p:spPr>
      </p:pic>
      <p:pic>
        <p:nvPicPr>
          <p:cNvPr id="264" name="Picture 3" descr="Picture 3"/>
          <p:cNvPicPr>
            <a:picLocks noChangeAspect="1"/>
          </p:cNvPicPr>
          <p:nvPr/>
        </p:nvPicPr>
        <p:blipFill>
          <a:blip r:embed="rId3">
            <a:extLst/>
          </a:blip>
          <a:stretch>
            <a:fillRect/>
          </a:stretch>
        </p:blipFill>
        <p:spPr>
          <a:xfrm>
            <a:off x="533400" y="914400"/>
            <a:ext cx="7924800" cy="30480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Title 1"/>
          <p:cNvSpPr txBox="1"/>
          <p:nvPr>
            <p:ph type="title"/>
          </p:nvPr>
        </p:nvSpPr>
        <p:spPr>
          <a:xfrm>
            <a:off x="457200" y="1143000"/>
            <a:ext cx="8229600" cy="3733800"/>
          </a:xfrm>
          <a:prstGeom prst="rect">
            <a:avLst/>
          </a:prstGeom>
        </p:spPr>
        <p:txBody>
          <a:bodyPr/>
          <a:lstStyle>
            <a:lvl1pPr algn="ctr">
              <a:defRPr sz="6600"/>
            </a:lvl1pPr>
          </a:lstStyle>
          <a:p>
            <a:pPr/>
            <a:r>
              <a:t>RESULTS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457200" y="692823"/>
            <a:ext cx="8229600" cy="1440777"/>
          </a:xfrm>
          <a:prstGeom prst="rect">
            <a:avLst/>
          </a:prstGeom>
        </p:spPr>
        <p:txBody>
          <a:bodyPr/>
          <a:lstStyle/>
          <a:p>
            <a:pPr/>
            <a:r>
              <a:t>RESULTS:</a:t>
            </a:r>
            <a:br/>
            <a:r>
              <a:rPr sz="2400">
                <a:solidFill>
                  <a:srgbClr val="3E3F67"/>
                </a:solidFill>
              </a:rPr>
              <a:t>Method 1: Random String Method</a:t>
            </a:r>
          </a:p>
        </p:txBody>
      </p:sp>
      <p:sp>
        <p:nvSpPr>
          <p:cNvPr id="269" name="Content Placeholder 2"/>
          <p:cNvSpPr txBox="1"/>
          <p:nvPr>
            <p:ph type="body" idx="1"/>
          </p:nvPr>
        </p:nvSpPr>
        <p:spPr>
          <a:xfrm>
            <a:off x="457200" y="1973657"/>
            <a:ext cx="8229600" cy="3969944"/>
          </a:xfrm>
          <a:prstGeom prst="rect">
            <a:avLst/>
          </a:prstGeom>
        </p:spPr>
        <p:txBody>
          <a:bodyPr/>
          <a:lstStyle/>
          <a:p>
            <a:pPr marL="256031" indent="-146304">
              <a:lnSpc>
                <a:spcPct val="150000"/>
              </a:lnSpc>
              <a:buSzTx/>
              <a:buNone/>
              <a:defRPr sz="2400"/>
            </a:pPr>
          </a:p>
          <a:p>
            <a:pPr>
              <a:lnSpc>
                <a:spcPct val="150000"/>
              </a:lnSpc>
              <a:buFont typeface="Arial"/>
              <a:defRPr sz="2000"/>
            </a:pPr>
            <a:r>
              <a:t>Input is set as default string.</a:t>
            </a:r>
          </a:p>
          <a:p>
            <a:pPr>
              <a:lnSpc>
                <a:spcPct val="150000"/>
              </a:lnSpc>
              <a:buFont typeface="Arial"/>
              <a:defRPr sz="2000"/>
            </a:pPr>
            <a:r>
              <a:t>It is the combination of alphabets, numbers and special characters.</a:t>
            </a:r>
          </a:p>
          <a:p>
            <a:pPr>
              <a:lnSpc>
                <a:spcPct val="150000"/>
              </a:lnSpc>
              <a:buFont typeface="Arial"/>
              <a:defRPr sz="2000"/>
            </a:pPr>
            <a:r>
              <a:t>And enter the length of the password.</a:t>
            </a:r>
          </a:p>
          <a:p>
            <a:pPr>
              <a:lnSpc>
                <a:spcPct val="150000"/>
              </a:lnSpc>
              <a:buFont typeface="Arial"/>
              <a:defRPr sz="2000"/>
            </a:pPr>
            <a:r>
              <a:t>Input can be taken manually by user.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457200" y="692823"/>
            <a:ext cx="8229600" cy="1506472"/>
          </a:xfrm>
          <a:prstGeom prst="rect">
            <a:avLst/>
          </a:prstGeom>
        </p:spPr>
        <p:txBody>
          <a:bodyPr/>
          <a:lstStyle/>
          <a:p>
            <a:pPr/>
            <a:r>
              <a:t>RESULTS:</a:t>
            </a:r>
            <a:br/>
            <a:r>
              <a:rPr sz="2400">
                <a:solidFill>
                  <a:srgbClr val="3E3F67"/>
                </a:solidFill>
              </a:rPr>
              <a:t>Method 1: Random String Method</a:t>
            </a:r>
          </a:p>
        </p:txBody>
      </p:sp>
      <p:sp>
        <p:nvSpPr>
          <p:cNvPr id="272" name="Content Placeholder 2"/>
          <p:cNvSpPr txBox="1"/>
          <p:nvPr>
            <p:ph type="body" sz="quarter" idx="1"/>
          </p:nvPr>
        </p:nvSpPr>
        <p:spPr>
          <a:xfrm>
            <a:off x="457200" y="1973658"/>
            <a:ext cx="8229600" cy="617143"/>
          </a:xfrm>
          <a:prstGeom prst="rect">
            <a:avLst/>
          </a:prstGeom>
        </p:spPr>
        <p:txBody>
          <a:bodyPr/>
          <a:lstStyle>
            <a:lvl1pPr marL="256031" indent="-146304">
              <a:lnSpc>
                <a:spcPct val="150000"/>
              </a:lnSpc>
              <a:buSzTx/>
              <a:buNone/>
              <a:defRPr sz="2400">
                <a:solidFill>
                  <a:srgbClr val="FF0000"/>
                </a:solidFill>
              </a:defRPr>
            </a:lvl1pPr>
          </a:lstStyle>
          <a:p>
            <a:pPr/>
            <a:r>
              <a:t>Test Case 1:</a:t>
            </a:r>
          </a:p>
        </p:txBody>
      </p:sp>
      <p:pic>
        <p:nvPicPr>
          <p:cNvPr id="273" name="Picture 2" descr="Picture 2"/>
          <p:cNvPicPr>
            <a:picLocks noChangeAspect="1"/>
          </p:cNvPicPr>
          <p:nvPr/>
        </p:nvPicPr>
        <p:blipFill>
          <a:blip r:embed="rId2">
            <a:extLst/>
          </a:blip>
          <a:stretch>
            <a:fillRect/>
          </a:stretch>
        </p:blipFill>
        <p:spPr>
          <a:xfrm>
            <a:off x="457200" y="2819400"/>
            <a:ext cx="8305800" cy="2438400"/>
          </a:xfrm>
          <a:prstGeom prst="rect">
            <a:avLst/>
          </a:prstGeom>
          <a:ln w="12700">
            <a:miter lim="400000"/>
          </a:ln>
        </p:spPr>
      </p:pic>
      <p:grpSp>
        <p:nvGrpSpPr>
          <p:cNvPr id="276" name="Oval 4"/>
          <p:cNvGrpSpPr/>
          <p:nvPr/>
        </p:nvGrpSpPr>
        <p:grpSpPr>
          <a:xfrm>
            <a:off x="3733800" y="5877905"/>
            <a:ext cx="2438400" cy="838201"/>
            <a:chOff x="0" y="0"/>
            <a:chExt cx="2438400" cy="838200"/>
          </a:xfrm>
        </p:grpSpPr>
        <p:sp>
          <p:nvSpPr>
            <p:cNvPr id="274" name="Oval"/>
            <p:cNvSpPr/>
            <p:nvPr/>
          </p:nvSpPr>
          <p:spPr>
            <a:xfrm>
              <a:off x="0" y="0"/>
              <a:ext cx="2438400" cy="838200"/>
            </a:xfrm>
            <a:prstGeom prst="ellipse">
              <a:avLst/>
            </a:prstGeom>
            <a:solidFill>
              <a:schemeClr val="accent2"/>
            </a:solidFill>
            <a:ln w="19050" cap="flat">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5" name="Password Strength"/>
            <p:cNvSpPr txBox="1"/>
            <p:nvPr/>
          </p:nvSpPr>
          <p:spPr>
            <a:xfrm>
              <a:off x="357094" y="106679"/>
              <a:ext cx="1724212"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pPr/>
              <a:r>
                <a:t>Password Strength</a:t>
              </a:r>
            </a:p>
          </p:txBody>
        </p:sp>
      </p:grpSp>
      <p:sp>
        <p:nvSpPr>
          <p:cNvPr id="277" name="Straight Connector 6"/>
          <p:cNvSpPr/>
          <p:nvPr/>
        </p:nvSpPr>
        <p:spPr>
          <a:xfrm flipV="1">
            <a:off x="4952999" y="4572000"/>
            <a:ext cx="2057401" cy="1305907"/>
          </a:xfrm>
          <a:prstGeom prst="line">
            <a:avLst/>
          </a:prstGeom>
          <a:ln>
            <a:solidFill>
              <a:schemeClr val="accent1"/>
            </a:solidFill>
          </a:ln>
        </p:spPr>
        <p:txBody>
          <a:bodyPr lIns="45719" rIns="45719"/>
          <a:lstStyle/>
          <a:p>
            <a:pPr/>
          </a:p>
        </p:txBody>
      </p:sp>
      <p:grpSp>
        <p:nvGrpSpPr>
          <p:cNvPr id="280" name="Oval 8"/>
          <p:cNvGrpSpPr/>
          <p:nvPr/>
        </p:nvGrpSpPr>
        <p:grpSpPr>
          <a:xfrm>
            <a:off x="6629400" y="1524000"/>
            <a:ext cx="2133600" cy="762000"/>
            <a:chOff x="0" y="0"/>
            <a:chExt cx="2133600" cy="762000"/>
          </a:xfrm>
        </p:grpSpPr>
        <p:sp>
          <p:nvSpPr>
            <p:cNvPr id="278" name="Oval"/>
            <p:cNvSpPr/>
            <p:nvPr/>
          </p:nvSpPr>
          <p:spPr>
            <a:xfrm>
              <a:off x="0" y="0"/>
              <a:ext cx="2133600" cy="762000"/>
            </a:xfrm>
            <a:prstGeom prst="ellipse">
              <a:avLst/>
            </a:prstGeom>
            <a:solidFill>
              <a:schemeClr val="accent2"/>
            </a:solidFill>
            <a:ln w="19050" cap="flat">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9" name="Length Constraint"/>
            <p:cNvSpPr txBox="1"/>
            <p:nvPr/>
          </p:nvSpPr>
          <p:spPr>
            <a:xfrm>
              <a:off x="312458" y="68579"/>
              <a:ext cx="150868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pPr/>
              <a:r>
                <a:t>Length Constraint</a:t>
              </a:r>
            </a:p>
          </p:txBody>
        </p:sp>
      </p:grpSp>
      <p:sp>
        <p:nvSpPr>
          <p:cNvPr id="281" name="Straight Connector 10"/>
          <p:cNvSpPr/>
          <p:nvPr/>
        </p:nvSpPr>
        <p:spPr>
          <a:xfrm>
            <a:off x="7696200" y="2286000"/>
            <a:ext cx="609601" cy="1524001"/>
          </a:xfrm>
          <a:prstGeom prst="line">
            <a:avLst/>
          </a:prstGeom>
          <a:ln>
            <a:solidFill>
              <a:schemeClr val="accent1"/>
            </a:solidFill>
          </a:ln>
        </p:spPr>
        <p:txBody>
          <a:bodyPr lIns="45719" rIns="45719"/>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itle 1"/>
          <p:cNvSpPr txBox="1"/>
          <p:nvPr>
            <p:ph type="title"/>
          </p:nvPr>
        </p:nvSpPr>
        <p:spPr>
          <a:xfrm>
            <a:off x="457200" y="692823"/>
            <a:ext cx="8229600" cy="1440777"/>
          </a:xfrm>
          <a:prstGeom prst="rect">
            <a:avLst/>
          </a:prstGeom>
        </p:spPr>
        <p:txBody>
          <a:bodyPr/>
          <a:lstStyle/>
          <a:p>
            <a:pPr/>
            <a:r>
              <a:t>RESULTS:</a:t>
            </a:r>
            <a:br/>
            <a:r>
              <a:rPr sz="2400">
                <a:solidFill>
                  <a:srgbClr val="3E3F67"/>
                </a:solidFill>
              </a:rPr>
              <a:t>Method 1: Random String Method</a:t>
            </a:r>
          </a:p>
        </p:txBody>
      </p:sp>
      <p:sp>
        <p:nvSpPr>
          <p:cNvPr id="284" name="Content Placeholder 2"/>
          <p:cNvSpPr txBox="1"/>
          <p:nvPr>
            <p:ph type="body" sz="quarter" idx="1"/>
          </p:nvPr>
        </p:nvSpPr>
        <p:spPr>
          <a:xfrm>
            <a:off x="457200" y="1973658"/>
            <a:ext cx="8229600" cy="617143"/>
          </a:xfrm>
          <a:prstGeom prst="rect">
            <a:avLst/>
          </a:prstGeom>
        </p:spPr>
        <p:txBody>
          <a:bodyPr/>
          <a:lstStyle>
            <a:lvl1pPr marL="256031" indent="-146304">
              <a:lnSpc>
                <a:spcPct val="150000"/>
              </a:lnSpc>
              <a:buSzTx/>
              <a:buNone/>
              <a:defRPr sz="2400">
                <a:solidFill>
                  <a:srgbClr val="FF0000"/>
                </a:solidFill>
              </a:defRPr>
            </a:lvl1pPr>
          </a:lstStyle>
          <a:p>
            <a:pPr/>
            <a:r>
              <a:t>Test Case 2:</a:t>
            </a:r>
          </a:p>
        </p:txBody>
      </p:sp>
      <p:pic>
        <p:nvPicPr>
          <p:cNvPr id="285" name="Picture 2" descr="Picture 2"/>
          <p:cNvPicPr>
            <a:picLocks noChangeAspect="1"/>
          </p:cNvPicPr>
          <p:nvPr/>
        </p:nvPicPr>
        <p:blipFill>
          <a:blip r:embed="rId2">
            <a:extLst/>
          </a:blip>
          <a:stretch>
            <a:fillRect/>
          </a:stretch>
        </p:blipFill>
        <p:spPr>
          <a:xfrm>
            <a:off x="457200" y="2895600"/>
            <a:ext cx="8305800" cy="27432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Title 1"/>
          <p:cNvSpPr txBox="1"/>
          <p:nvPr>
            <p:ph type="title"/>
          </p:nvPr>
        </p:nvSpPr>
        <p:spPr>
          <a:xfrm>
            <a:off x="457200" y="692823"/>
            <a:ext cx="8229600" cy="1440777"/>
          </a:xfrm>
          <a:prstGeom prst="rect">
            <a:avLst/>
          </a:prstGeom>
        </p:spPr>
        <p:txBody>
          <a:bodyPr/>
          <a:lstStyle/>
          <a:p>
            <a:pPr/>
            <a:r>
              <a:t>RESULTS:</a:t>
            </a:r>
            <a:br/>
            <a:r>
              <a:rPr sz="2400">
                <a:solidFill>
                  <a:srgbClr val="3E3F67"/>
                </a:solidFill>
              </a:rPr>
              <a:t>Method 1: Random String Method</a:t>
            </a:r>
          </a:p>
        </p:txBody>
      </p:sp>
      <p:sp>
        <p:nvSpPr>
          <p:cNvPr id="288" name="Content Placeholder 2"/>
          <p:cNvSpPr txBox="1"/>
          <p:nvPr>
            <p:ph type="body" sz="quarter" idx="1"/>
          </p:nvPr>
        </p:nvSpPr>
        <p:spPr>
          <a:xfrm>
            <a:off x="457200" y="1973658"/>
            <a:ext cx="8229600" cy="617143"/>
          </a:xfrm>
          <a:prstGeom prst="rect">
            <a:avLst/>
          </a:prstGeom>
        </p:spPr>
        <p:txBody>
          <a:bodyPr/>
          <a:lstStyle>
            <a:lvl1pPr marL="256031" indent="-146304">
              <a:lnSpc>
                <a:spcPct val="150000"/>
              </a:lnSpc>
              <a:buSzTx/>
              <a:buNone/>
              <a:defRPr sz="2400">
                <a:solidFill>
                  <a:srgbClr val="FF0000"/>
                </a:solidFill>
              </a:defRPr>
            </a:lvl1pPr>
          </a:lstStyle>
          <a:p>
            <a:pPr/>
            <a:r>
              <a:t>Test Case 3:</a:t>
            </a:r>
          </a:p>
        </p:txBody>
      </p:sp>
      <p:pic>
        <p:nvPicPr>
          <p:cNvPr id="289" name="Picture 2" descr="Picture 2"/>
          <p:cNvPicPr>
            <a:picLocks noChangeAspect="1"/>
          </p:cNvPicPr>
          <p:nvPr/>
        </p:nvPicPr>
        <p:blipFill>
          <a:blip r:embed="rId2">
            <a:extLst/>
          </a:blip>
          <a:stretch>
            <a:fillRect/>
          </a:stretch>
        </p:blipFill>
        <p:spPr>
          <a:xfrm>
            <a:off x="554411" y="2881812"/>
            <a:ext cx="8437189" cy="245743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Title 1"/>
          <p:cNvSpPr txBox="1"/>
          <p:nvPr>
            <p:ph type="title"/>
          </p:nvPr>
        </p:nvSpPr>
        <p:spPr>
          <a:prstGeom prst="rect">
            <a:avLst/>
          </a:prstGeom>
        </p:spPr>
        <p:txBody>
          <a:bodyPr/>
          <a:lstStyle/>
          <a:p>
            <a:pPr/>
            <a:r>
              <a:t>RESULTS:</a:t>
            </a:r>
            <a:br/>
            <a:r>
              <a:rPr sz="2400">
                <a:solidFill>
                  <a:srgbClr val="3E3F67"/>
                </a:solidFill>
              </a:rPr>
              <a:t>Method 2: Pass Phrase Method</a:t>
            </a:r>
          </a:p>
        </p:txBody>
      </p:sp>
      <p:sp>
        <p:nvSpPr>
          <p:cNvPr id="292" name="Content Placeholder 2"/>
          <p:cNvSpPr txBox="1"/>
          <p:nvPr>
            <p:ph type="body" idx="1"/>
          </p:nvPr>
        </p:nvSpPr>
        <p:spPr>
          <a:xfrm>
            <a:off x="457200" y="2249423"/>
            <a:ext cx="8229600" cy="4325113"/>
          </a:xfrm>
          <a:prstGeom prst="rect">
            <a:avLst/>
          </a:prstGeom>
        </p:spPr>
        <p:txBody>
          <a:bodyPr/>
          <a:lstStyle/>
          <a:p>
            <a:pPr marL="0" indent="109728">
              <a:buSzTx/>
              <a:buNone/>
            </a:pPr>
          </a:p>
          <a:p>
            <a:pPr>
              <a:defRPr sz="2000"/>
            </a:pPr>
            <a:r>
              <a:t>Input is the string made up by three words.</a:t>
            </a:r>
          </a:p>
          <a:p>
            <a:pPr>
              <a:defRPr sz="2000"/>
            </a:pPr>
            <a:r>
              <a:t>Words are randomly taken from the dictionary.</a:t>
            </a:r>
          </a:p>
          <a:p>
            <a:pPr>
              <a:defRPr sz="2000"/>
            </a:pPr>
            <a:r>
              <a:t>And enter the length of the password.</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prstGeom prst="rect">
            <a:avLst/>
          </a:prstGeom>
        </p:spPr>
        <p:txBody>
          <a:bodyPr/>
          <a:lstStyle/>
          <a:p>
            <a:pPr/>
            <a:r>
              <a:t>RESULTS:</a:t>
            </a:r>
            <a:br/>
            <a:r>
              <a:rPr sz="2400">
                <a:solidFill>
                  <a:srgbClr val="3E3F67"/>
                </a:solidFill>
              </a:rPr>
              <a:t>Method 2: Pass Phrase Method</a:t>
            </a:r>
          </a:p>
        </p:txBody>
      </p:sp>
      <p:sp>
        <p:nvSpPr>
          <p:cNvPr id="295" name="Content Placeholder 2"/>
          <p:cNvSpPr txBox="1"/>
          <p:nvPr>
            <p:ph type="body" idx="1"/>
          </p:nvPr>
        </p:nvSpPr>
        <p:spPr>
          <a:xfrm>
            <a:off x="457200" y="2249423"/>
            <a:ext cx="8229600" cy="4325113"/>
          </a:xfrm>
          <a:prstGeom prst="rect">
            <a:avLst/>
          </a:prstGeom>
        </p:spPr>
        <p:txBody>
          <a:bodyPr/>
          <a:lstStyle/>
          <a:p>
            <a:pPr marL="0" indent="109728">
              <a:buSzTx/>
              <a:buNone/>
              <a:defRPr>
                <a:solidFill>
                  <a:srgbClr val="FF0000"/>
                </a:solidFill>
              </a:defRPr>
            </a:pPr>
            <a:r>
              <a:t>Test Case 1:</a:t>
            </a: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marL="0" indent="109728" algn="ctr">
              <a:buSzTx/>
              <a:buNone/>
            </a:pPr>
            <a:r>
              <a:t>LEACHED-ZINNIAS-ACCOUTER</a:t>
            </a:r>
          </a:p>
        </p:txBody>
      </p:sp>
      <p:pic>
        <p:nvPicPr>
          <p:cNvPr id="296" name="Picture 3" descr="Picture 3"/>
          <p:cNvPicPr>
            <a:picLocks noChangeAspect="1"/>
          </p:cNvPicPr>
          <p:nvPr/>
        </p:nvPicPr>
        <p:blipFill>
          <a:blip r:embed="rId2">
            <a:extLst/>
          </a:blip>
          <a:stretch>
            <a:fillRect/>
          </a:stretch>
        </p:blipFill>
        <p:spPr>
          <a:xfrm>
            <a:off x="291465" y="3048000"/>
            <a:ext cx="8561069" cy="20574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Content Placeholder 2"/>
          <p:cNvSpPr txBox="1"/>
          <p:nvPr>
            <p:ph type="body" idx="1"/>
          </p:nvPr>
        </p:nvSpPr>
        <p:spPr>
          <a:xfrm>
            <a:off x="492455" y="848431"/>
            <a:ext cx="8229601" cy="5780970"/>
          </a:xfrm>
          <a:prstGeom prst="rect">
            <a:avLst/>
          </a:prstGeom>
        </p:spPr>
        <p:txBody>
          <a:bodyPr/>
          <a:lstStyle/>
          <a:p>
            <a:pPr>
              <a:lnSpc>
                <a:spcPct val="176000"/>
              </a:lnSpc>
              <a:buFont typeface="Arial"/>
              <a:defRPr sz="1800"/>
            </a:pPr>
            <a:r>
              <a:t>Require passwords for Website logins, email accounts, social media accounts, banking accounts, smart phone pass codes, credit card pin numbers.</a:t>
            </a:r>
            <a:endParaRPr sz="700"/>
          </a:p>
          <a:p>
            <a:pPr>
              <a:lnSpc>
                <a:spcPct val="176000"/>
              </a:lnSpc>
              <a:buFont typeface="Arial"/>
              <a:defRPr sz="1800"/>
            </a:pPr>
            <a:r>
              <a:t>Using same passwords for multiple accounts.</a:t>
            </a:r>
            <a:endParaRPr sz="700"/>
          </a:p>
          <a:p>
            <a:pPr>
              <a:lnSpc>
                <a:spcPct val="176000"/>
              </a:lnSpc>
              <a:buFont typeface="Arial"/>
              <a:defRPr sz="1800"/>
            </a:pPr>
            <a:r>
              <a:t>Using commonly used words (names, birthdays, “123456”, “Password”).</a:t>
            </a:r>
            <a:endParaRPr sz="700"/>
          </a:p>
          <a:p>
            <a:pPr>
              <a:lnSpc>
                <a:spcPct val="176000"/>
              </a:lnSpc>
              <a:buFont typeface="Arial"/>
              <a:defRPr sz="1800"/>
            </a:pPr>
            <a:r>
              <a:t>WHY ????.........we need stronger passwords. </a:t>
            </a:r>
            <a:endParaRPr sz="700"/>
          </a:p>
          <a:p>
            <a:pPr>
              <a:lnSpc>
                <a:spcPct val="216000"/>
              </a:lnSpc>
              <a:buFont typeface="Arial"/>
              <a:defRPr sz="1800"/>
            </a:pPr>
            <a:r>
              <a:t>to prevent security breach.</a:t>
            </a:r>
            <a:endParaRPr sz="700"/>
          </a:p>
          <a:p>
            <a:pPr>
              <a:lnSpc>
                <a:spcPct val="216000"/>
              </a:lnSpc>
              <a:buFont typeface="Arial"/>
              <a:defRPr sz="1800"/>
            </a:pPr>
            <a:r>
              <a:t>unauthorized access.</a:t>
            </a:r>
            <a:endParaRPr sz="700"/>
          </a:p>
          <a:p>
            <a:pPr>
              <a:lnSpc>
                <a:spcPct val="216000"/>
              </a:lnSpc>
              <a:buFont typeface="Arial"/>
              <a:defRPr sz="1800"/>
            </a:pPr>
            <a:r>
              <a:t>compromised data</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Title 1"/>
          <p:cNvSpPr txBox="1"/>
          <p:nvPr>
            <p:ph type="title"/>
          </p:nvPr>
        </p:nvSpPr>
        <p:spPr>
          <a:prstGeom prst="rect">
            <a:avLst/>
          </a:prstGeom>
        </p:spPr>
        <p:txBody>
          <a:bodyPr/>
          <a:lstStyle/>
          <a:p>
            <a:pPr/>
            <a:r>
              <a:t>RESULTS:</a:t>
            </a:r>
            <a:br/>
            <a:r>
              <a:rPr sz="2400">
                <a:solidFill>
                  <a:srgbClr val="3E3F67"/>
                </a:solidFill>
              </a:rPr>
              <a:t>Method 2: Pass Phrase Method</a:t>
            </a:r>
          </a:p>
        </p:txBody>
      </p:sp>
      <p:sp>
        <p:nvSpPr>
          <p:cNvPr id="299" name="Content Placeholder 8"/>
          <p:cNvSpPr txBox="1"/>
          <p:nvPr>
            <p:ph type="body" idx="1"/>
          </p:nvPr>
        </p:nvSpPr>
        <p:spPr>
          <a:xfrm>
            <a:off x="457200" y="2249423"/>
            <a:ext cx="8229600" cy="4325113"/>
          </a:xfrm>
          <a:prstGeom prst="rect">
            <a:avLst/>
          </a:prstGeom>
        </p:spPr>
        <p:txBody>
          <a:bodyPr/>
          <a:lstStyle/>
          <a:p>
            <a:pPr marL="0" indent="109728">
              <a:buSzTx/>
              <a:buNone/>
              <a:defRPr>
                <a:solidFill>
                  <a:srgbClr val="FF0000"/>
                </a:solidFill>
              </a:defRPr>
            </a:pPr>
            <a:r>
              <a:t>Test Case 1:</a:t>
            </a: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marL="0" indent="109728" algn="ctr">
              <a:buSzTx/>
              <a:buNone/>
            </a:pPr>
            <a:r>
              <a:t>LEACHED-ZINNIAS-ACCOUTER</a:t>
            </a:r>
          </a:p>
        </p:txBody>
      </p:sp>
      <p:pic>
        <p:nvPicPr>
          <p:cNvPr id="300" name="Picture 10" descr="Picture 10"/>
          <p:cNvPicPr>
            <a:picLocks noChangeAspect="1"/>
          </p:cNvPicPr>
          <p:nvPr/>
        </p:nvPicPr>
        <p:blipFill>
          <a:blip r:embed="rId2">
            <a:extLst/>
          </a:blip>
          <a:stretch>
            <a:fillRect/>
          </a:stretch>
        </p:blipFill>
        <p:spPr>
          <a:xfrm>
            <a:off x="381000" y="2971800"/>
            <a:ext cx="8564720" cy="21336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Title 1"/>
          <p:cNvSpPr txBox="1"/>
          <p:nvPr>
            <p:ph type="title"/>
          </p:nvPr>
        </p:nvSpPr>
        <p:spPr>
          <a:prstGeom prst="rect">
            <a:avLst/>
          </a:prstGeom>
        </p:spPr>
        <p:txBody>
          <a:bodyPr/>
          <a:lstStyle/>
          <a:p>
            <a:pPr/>
            <a:r>
              <a:t>RESULTS:</a:t>
            </a:r>
            <a:br/>
            <a:r>
              <a:rPr sz="2400">
                <a:solidFill>
                  <a:srgbClr val="3E3F67"/>
                </a:solidFill>
              </a:rPr>
              <a:t>Method 2: Pass Phrase Method</a:t>
            </a:r>
          </a:p>
        </p:txBody>
      </p:sp>
      <p:sp>
        <p:nvSpPr>
          <p:cNvPr id="303" name="Content Placeholder 6"/>
          <p:cNvSpPr txBox="1"/>
          <p:nvPr>
            <p:ph type="body" idx="1"/>
          </p:nvPr>
        </p:nvSpPr>
        <p:spPr>
          <a:xfrm>
            <a:off x="457200" y="2249423"/>
            <a:ext cx="8229600" cy="4325113"/>
          </a:xfrm>
          <a:prstGeom prst="rect">
            <a:avLst/>
          </a:prstGeom>
        </p:spPr>
        <p:txBody>
          <a:bodyPr/>
          <a:lstStyle/>
          <a:p>
            <a:pPr marL="0" indent="109728">
              <a:buSzTx/>
              <a:buNone/>
              <a:defRPr>
                <a:solidFill>
                  <a:srgbClr val="FF0000"/>
                </a:solidFill>
              </a:defRPr>
            </a:pPr>
            <a:r>
              <a:t>Test Case 2:</a:t>
            </a: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a:defRPr>
                <a:solidFill>
                  <a:srgbClr val="FF0000"/>
                </a:solidFill>
              </a:defRPr>
            </a:pPr>
          </a:p>
          <a:p>
            <a:pPr marL="0" indent="109728" algn="ctr">
              <a:buSzTx/>
              <a:buNone/>
            </a:pPr>
            <a:r>
              <a:t>BLIGHT-PEDOMETERS-GLEAMING</a:t>
            </a:r>
          </a:p>
        </p:txBody>
      </p:sp>
      <p:pic>
        <p:nvPicPr>
          <p:cNvPr id="304" name="Picture 10" descr="Picture 10"/>
          <p:cNvPicPr>
            <a:picLocks noChangeAspect="1"/>
          </p:cNvPicPr>
          <p:nvPr/>
        </p:nvPicPr>
        <p:blipFill>
          <a:blip r:embed="rId2">
            <a:extLst/>
          </a:blip>
          <a:stretch>
            <a:fillRect/>
          </a:stretch>
        </p:blipFill>
        <p:spPr>
          <a:xfrm>
            <a:off x="277347" y="3048000"/>
            <a:ext cx="8589305" cy="206227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Title 1"/>
          <p:cNvSpPr txBox="1"/>
          <p:nvPr>
            <p:ph type="title"/>
          </p:nvPr>
        </p:nvSpPr>
        <p:spPr>
          <a:prstGeom prst="rect">
            <a:avLst/>
          </a:prstGeom>
        </p:spPr>
        <p:txBody>
          <a:bodyPr/>
          <a:lstStyle/>
          <a:p>
            <a:pPr/>
            <a:r>
              <a:t>RESULTS:</a:t>
            </a:r>
            <a:br/>
            <a:r>
              <a:rPr sz="2400">
                <a:solidFill>
                  <a:srgbClr val="3E3F67"/>
                </a:solidFill>
              </a:rPr>
              <a:t>Method 3: Person-Action-Object Oriented Method</a:t>
            </a:r>
          </a:p>
        </p:txBody>
      </p:sp>
      <p:sp>
        <p:nvSpPr>
          <p:cNvPr id="307" name="Content Placeholder 2"/>
          <p:cNvSpPr txBox="1"/>
          <p:nvPr>
            <p:ph type="body" idx="1"/>
          </p:nvPr>
        </p:nvSpPr>
        <p:spPr>
          <a:xfrm>
            <a:off x="457200" y="2249423"/>
            <a:ext cx="8229600" cy="4325113"/>
          </a:xfrm>
          <a:prstGeom prst="rect">
            <a:avLst/>
          </a:prstGeom>
        </p:spPr>
        <p:txBody>
          <a:bodyPr/>
          <a:lstStyle/>
          <a:p>
            <a:pPr marL="0" indent="109728">
              <a:buSzTx/>
              <a:buNone/>
            </a:pPr>
          </a:p>
          <a:p>
            <a:pPr>
              <a:defRPr sz="2000"/>
            </a:pPr>
            <a:r>
              <a:t>User has to enter name of a person.</a:t>
            </a:r>
          </a:p>
          <a:p>
            <a:pPr>
              <a:defRPr sz="2000"/>
            </a:pPr>
            <a:r>
              <a:t>An action for the person</a:t>
            </a:r>
          </a:p>
          <a:p>
            <a:pPr>
              <a:defRPr sz="2000"/>
            </a:pPr>
            <a:r>
              <a:t>An object related to the action.</a:t>
            </a:r>
          </a:p>
          <a:p>
            <a:pPr>
              <a:defRPr sz="2000"/>
            </a:pPr>
            <a:r>
              <a:t>And enter the length of the password.</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prstGeom prst="rect">
            <a:avLst/>
          </a:prstGeom>
        </p:spPr>
        <p:txBody>
          <a:bodyPr/>
          <a:lstStyle/>
          <a:p>
            <a:pPr/>
            <a:r>
              <a:t>RESULTS:</a:t>
            </a:r>
            <a:br/>
            <a:r>
              <a:rPr sz="2400">
                <a:solidFill>
                  <a:srgbClr val="3E3F67"/>
                </a:solidFill>
              </a:rPr>
              <a:t>Method 3: Person-Action-Object Oriented Method</a:t>
            </a:r>
          </a:p>
        </p:txBody>
      </p:sp>
      <p:sp>
        <p:nvSpPr>
          <p:cNvPr id="310" name="Content Placeholder 6"/>
          <p:cNvSpPr txBox="1"/>
          <p:nvPr>
            <p:ph type="body" idx="1"/>
          </p:nvPr>
        </p:nvSpPr>
        <p:spPr>
          <a:xfrm>
            <a:off x="457200" y="2249423"/>
            <a:ext cx="8229600" cy="4325113"/>
          </a:xfrm>
          <a:prstGeom prst="rect">
            <a:avLst/>
          </a:prstGeom>
        </p:spPr>
        <p:txBody>
          <a:bodyPr/>
          <a:lstStyle>
            <a:lvl1pPr marL="0" indent="109728">
              <a:buSzTx/>
              <a:buNone/>
              <a:defRPr>
                <a:solidFill>
                  <a:srgbClr val="FF0000"/>
                </a:solidFill>
              </a:defRPr>
            </a:lvl1pPr>
          </a:lstStyle>
          <a:p>
            <a:pPr/>
            <a:r>
              <a:t>Test Case 1:</a:t>
            </a:r>
          </a:p>
        </p:txBody>
      </p:sp>
      <p:pic>
        <p:nvPicPr>
          <p:cNvPr id="311" name="Picture 8" descr="Picture 8"/>
          <p:cNvPicPr>
            <a:picLocks noChangeAspect="1"/>
          </p:cNvPicPr>
          <p:nvPr/>
        </p:nvPicPr>
        <p:blipFill>
          <a:blip r:embed="rId2">
            <a:extLst/>
          </a:blip>
          <a:stretch>
            <a:fillRect/>
          </a:stretch>
        </p:blipFill>
        <p:spPr>
          <a:xfrm>
            <a:off x="619514" y="2897659"/>
            <a:ext cx="8099944" cy="3676877"/>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Title 1"/>
          <p:cNvSpPr txBox="1"/>
          <p:nvPr>
            <p:ph type="title"/>
          </p:nvPr>
        </p:nvSpPr>
        <p:spPr>
          <a:prstGeom prst="rect">
            <a:avLst/>
          </a:prstGeom>
        </p:spPr>
        <p:txBody>
          <a:bodyPr/>
          <a:lstStyle/>
          <a:p>
            <a:pPr/>
            <a:r>
              <a:t>RESULTS:</a:t>
            </a:r>
            <a:br/>
            <a:r>
              <a:rPr sz="2400">
                <a:solidFill>
                  <a:srgbClr val="3E3F67"/>
                </a:solidFill>
              </a:rPr>
              <a:t>Method 3: Person-Action-Object Oriented Method</a:t>
            </a:r>
          </a:p>
        </p:txBody>
      </p:sp>
      <p:sp>
        <p:nvSpPr>
          <p:cNvPr id="314" name="Content Placeholder 6"/>
          <p:cNvSpPr txBox="1"/>
          <p:nvPr>
            <p:ph type="body" idx="1"/>
          </p:nvPr>
        </p:nvSpPr>
        <p:spPr>
          <a:xfrm>
            <a:off x="457200" y="2249423"/>
            <a:ext cx="8229600" cy="4325113"/>
          </a:xfrm>
          <a:prstGeom prst="rect">
            <a:avLst/>
          </a:prstGeom>
        </p:spPr>
        <p:txBody>
          <a:bodyPr/>
          <a:lstStyle>
            <a:lvl1pPr marL="0" indent="109728">
              <a:buSzTx/>
              <a:buNone/>
              <a:defRPr>
                <a:solidFill>
                  <a:srgbClr val="FF0000"/>
                </a:solidFill>
              </a:defRPr>
            </a:lvl1pPr>
          </a:lstStyle>
          <a:p>
            <a:pPr/>
            <a:r>
              <a:t>Test Case 1:</a:t>
            </a:r>
          </a:p>
        </p:txBody>
      </p:sp>
      <p:pic>
        <p:nvPicPr>
          <p:cNvPr id="315" name="Picture 8" descr="Picture 8"/>
          <p:cNvPicPr>
            <a:picLocks noChangeAspect="1"/>
          </p:cNvPicPr>
          <p:nvPr/>
        </p:nvPicPr>
        <p:blipFill>
          <a:blip r:embed="rId2">
            <a:extLst/>
          </a:blip>
          <a:stretch>
            <a:fillRect/>
          </a:stretch>
        </p:blipFill>
        <p:spPr>
          <a:xfrm>
            <a:off x="457200" y="2856321"/>
            <a:ext cx="8287084" cy="3757839"/>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Title 1"/>
          <p:cNvSpPr txBox="1"/>
          <p:nvPr>
            <p:ph type="title"/>
          </p:nvPr>
        </p:nvSpPr>
        <p:spPr>
          <a:xfrm>
            <a:off x="457200" y="692823"/>
            <a:ext cx="8229600" cy="1066801"/>
          </a:xfrm>
          <a:prstGeom prst="rect">
            <a:avLst/>
          </a:prstGeom>
        </p:spPr>
        <p:txBody>
          <a:bodyPr/>
          <a:lstStyle/>
          <a:p>
            <a:pPr/>
            <a:r>
              <a:t>Remaining Work:</a:t>
            </a:r>
          </a:p>
        </p:txBody>
      </p:sp>
      <p:sp>
        <p:nvSpPr>
          <p:cNvPr id="318" name="Content Placeholder 2"/>
          <p:cNvSpPr txBox="1"/>
          <p:nvPr>
            <p:ph type="body" idx="1"/>
          </p:nvPr>
        </p:nvSpPr>
        <p:spPr>
          <a:xfrm>
            <a:off x="457200" y="1973658"/>
            <a:ext cx="8229600" cy="4325113"/>
          </a:xfrm>
          <a:prstGeom prst="rect">
            <a:avLst/>
          </a:prstGeom>
        </p:spPr>
        <p:txBody>
          <a:bodyPr/>
          <a:lstStyle/>
          <a:p>
            <a:pPr>
              <a:lnSpc>
                <a:spcPct val="200000"/>
              </a:lnSpc>
              <a:buFontTx/>
              <a:buChar char="▪"/>
              <a:defRPr sz="2000"/>
            </a:pPr>
            <a:r>
              <a:t>Three password generation techniques are implemented separately.</a:t>
            </a:r>
          </a:p>
          <a:p>
            <a:pPr>
              <a:lnSpc>
                <a:spcPct val="200000"/>
              </a:lnSpc>
              <a:buFontTx/>
              <a:buChar char="▪"/>
              <a:defRPr sz="2000"/>
            </a:pPr>
            <a:r>
              <a:t>Two of them are fully functional and GUI of the third one is prepared.</a:t>
            </a:r>
          </a:p>
          <a:p>
            <a:pPr>
              <a:lnSpc>
                <a:spcPct val="200000"/>
              </a:lnSpc>
              <a:buFontTx/>
              <a:buChar char="▪"/>
              <a:defRPr sz="2000"/>
            </a:pPr>
            <a:r>
              <a:t>Integration of all the methods together is left.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Title 1"/>
          <p:cNvSpPr txBox="1"/>
          <p:nvPr>
            <p:ph type="title"/>
          </p:nvPr>
        </p:nvSpPr>
        <p:spPr>
          <a:prstGeom prst="rect">
            <a:avLst/>
          </a:prstGeom>
        </p:spPr>
        <p:txBody>
          <a:bodyPr/>
          <a:lstStyle/>
          <a:p>
            <a:pPr/>
            <a:r>
              <a:t>FUTURE IMPROVEMENTS</a:t>
            </a:r>
          </a:p>
        </p:txBody>
      </p:sp>
      <p:sp>
        <p:nvSpPr>
          <p:cNvPr id="321" name="Content Placeholder 2"/>
          <p:cNvSpPr txBox="1"/>
          <p:nvPr>
            <p:ph type="body" idx="1"/>
          </p:nvPr>
        </p:nvSpPr>
        <p:spPr>
          <a:xfrm>
            <a:off x="457200" y="2249423"/>
            <a:ext cx="8229600" cy="4325113"/>
          </a:xfrm>
          <a:prstGeom prst="rect">
            <a:avLst/>
          </a:prstGeom>
        </p:spPr>
        <p:txBody>
          <a:bodyPr/>
          <a:lstStyle/>
          <a:p>
            <a:pPr/>
            <a:r>
              <a:t>Substitution of alphabets with special characters.</a:t>
            </a:r>
          </a:p>
          <a:p>
            <a:pPr/>
            <a:r>
              <a:t>Example: </a:t>
            </a:r>
          </a:p>
          <a:p>
            <a:pPr/>
            <a:r>
              <a:t>“S” for $</a:t>
            </a:r>
          </a:p>
          <a:p>
            <a:pPr/>
            <a:r>
              <a:t>“H” for #</a:t>
            </a:r>
          </a:p>
          <a:p>
            <a:pPr/>
            <a:r>
              <a:t>“E” for 3</a:t>
            </a:r>
          </a:p>
          <a:p>
            <a:pPr/>
            <a:r>
              <a:t>“I” for ! </a:t>
            </a:r>
          </a:p>
          <a:p>
            <a:pPr/>
            <a:r>
              <a:t>And more.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xfrm>
            <a:off x="457200" y="1143000"/>
            <a:ext cx="8229600" cy="3429000"/>
          </a:xfrm>
          <a:prstGeom prst="rect">
            <a:avLst/>
          </a:prstGeom>
        </p:spPr>
        <p:txBody>
          <a:bodyPr/>
          <a:lstStyle>
            <a:lvl1pPr algn="ctr">
              <a:defRPr sz="6600"/>
            </a:lvl1p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Content Placeholder 2"/>
          <p:cNvSpPr txBox="1"/>
          <p:nvPr>
            <p:ph type="body" idx="1"/>
          </p:nvPr>
        </p:nvSpPr>
        <p:spPr>
          <a:xfrm>
            <a:off x="228600" y="1219200"/>
            <a:ext cx="8229600" cy="4325112"/>
          </a:xfrm>
          <a:prstGeom prst="rect">
            <a:avLst/>
          </a:prstGeom>
        </p:spPr>
        <p:txBody>
          <a:bodyPr/>
          <a:lstStyle/>
          <a:p>
            <a:pPr marL="256031" indent="-146304" algn="ctr">
              <a:lnSpc>
                <a:spcPct val="176000"/>
              </a:lnSpc>
              <a:buSzTx/>
              <a:buNone/>
              <a:defRPr b="1" sz="1700">
                <a:solidFill>
                  <a:srgbClr val="FF0000"/>
                </a:solidFill>
              </a:defRPr>
            </a:pPr>
            <a:r>
              <a:t>PASSWORD GENERATORS</a:t>
            </a:r>
          </a:p>
          <a:p>
            <a:pPr>
              <a:lnSpc>
                <a:spcPct val="176000"/>
              </a:lnSpc>
              <a:defRPr sz="1700"/>
            </a:pPr>
            <a:r>
              <a:t>Generate unique and highly secure passwords using a combination of letters, numbers and symbols.</a:t>
            </a:r>
          </a:p>
          <a:p>
            <a:pPr>
              <a:lnSpc>
                <a:spcPct val="176000"/>
              </a:lnSpc>
              <a:defRPr sz="1700"/>
            </a:pPr>
            <a:r>
              <a:t>Combinations are difficult to guess.</a:t>
            </a:r>
          </a:p>
          <a:p>
            <a:pPr>
              <a:lnSpc>
                <a:spcPct val="176000"/>
              </a:lnSpc>
              <a:defRPr sz="1700"/>
            </a:pPr>
            <a:r>
              <a:t>Enables user’s to personalize passwords.</a:t>
            </a:r>
          </a:p>
          <a:p>
            <a:pPr>
              <a:lnSpc>
                <a:spcPct val="176000"/>
              </a:lnSpc>
              <a:defRPr sz="1700"/>
            </a:pPr>
            <a:r>
              <a:t>Enable selection of different password generation techniques.</a:t>
            </a:r>
          </a:p>
          <a:p>
            <a:pPr marL="256031" indent="-146304">
              <a:lnSpc>
                <a:spcPct val="176000"/>
              </a:lnSpc>
              <a:buSzTx/>
              <a:buNone/>
              <a:defRPr sz="1700"/>
            </a:pP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Content Placeholder 2"/>
          <p:cNvSpPr txBox="1"/>
          <p:nvPr>
            <p:ph type="body" idx="1"/>
          </p:nvPr>
        </p:nvSpPr>
        <p:spPr>
          <a:xfrm>
            <a:off x="304800" y="1239989"/>
            <a:ext cx="8229600" cy="5313212"/>
          </a:xfrm>
          <a:prstGeom prst="rect">
            <a:avLst/>
          </a:prstGeom>
        </p:spPr>
        <p:txBody>
          <a:bodyPr/>
          <a:lstStyle/>
          <a:p>
            <a:pPr>
              <a:lnSpc>
                <a:spcPct val="176000"/>
              </a:lnSpc>
              <a:defRPr sz="1700"/>
            </a:pPr>
            <a:r>
              <a:t>Generate passwords using constraints.</a:t>
            </a:r>
            <a:endParaRPr sz="700"/>
          </a:p>
          <a:p>
            <a:pPr>
              <a:lnSpc>
                <a:spcPct val="176000"/>
              </a:lnSpc>
              <a:defRPr sz="1700"/>
            </a:pPr>
            <a:r>
              <a:t> Selecting one of the following  password generation techniques:</a:t>
            </a:r>
            <a:endParaRPr sz="700"/>
          </a:p>
          <a:p>
            <a:pPr marL="624077" indent="-514350">
              <a:lnSpc>
                <a:spcPct val="176000"/>
              </a:lnSpc>
              <a:buFontTx/>
              <a:buChar char="➢"/>
              <a:defRPr sz="1700"/>
            </a:pPr>
            <a:r>
              <a:t>The random string method:</a:t>
            </a:r>
            <a:endParaRPr sz="700"/>
          </a:p>
          <a:p>
            <a:pPr marL="514350" indent="-404622">
              <a:lnSpc>
                <a:spcPct val="176000"/>
              </a:lnSpc>
              <a:buSzTx/>
              <a:buNone/>
              <a:defRPr sz="1700"/>
            </a:pPr>
            <a:r>
              <a:t>                  Generates  random string of numbers, letters and special characters.</a:t>
            </a:r>
            <a:endParaRPr sz="700"/>
          </a:p>
          <a:p>
            <a:pPr marL="624077" indent="-514350">
              <a:lnSpc>
                <a:spcPct val="176000"/>
              </a:lnSpc>
              <a:buFontTx/>
              <a:buChar char="➢"/>
              <a:defRPr sz="1700"/>
            </a:pPr>
            <a:r>
              <a:t>The PassPhrase method:</a:t>
            </a:r>
            <a:endParaRPr sz="700"/>
          </a:p>
          <a:p>
            <a:pPr marL="514350" indent="-404622">
              <a:lnSpc>
                <a:spcPct val="176000"/>
              </a:lnSpc>
              <a:buSzTx/>
              <a:buNone/>
              <a:defRPr sz="1700"/>
            </a:pPr>
            <a:r>
              <a:t>                   Create random set of  words and string them together.</a:t>
            </a:r>
            <a:endParaRPr sz="700"/>
          </a:p>
          <a:p>
            <a:pPr marL="624077" indent="-514350">
              <a:lnSpc>
                <a:spcPct val="176000"/>
              </a:lnSpc>
              <a:buFontTx/>
              <a:buChar char="➢"/>
              <a:defRPr sz="1700"/>
            </a:pPr>
            <a:r>
              <a:t>The Person-Action-Object method :</a:t>
            </a:r>
            <a:endParaRPr sz="700"/>
          </a:p>
          <a:p>
            <a:pPr marL="514350" indent="-404622">
              <a:lnSpc>
                <a:spcPct val="176000"/>
              </a:lnSpc>
              <a:buSzTx/>
              <a:buNone/>
              <a:defRPr sz="1700"/>
            </a:pPr>
            <a:r>
              <a:t>                    Based on mnemonic memorization technique, to create story that is converted to a password .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9" name="Rectangle 2"/>
          <p:cNvGrpSpPr/>
          <p:nvPr/>
        </p:nvGrpSpPr>
        <p:grpSpPr>
          <a:xfrm>
            <a:off x="3360689" y="762000"/>
            <a:ext cx="1981201" cy="838200"/>
            <a:chOff x="0" y="0"/>
            <a:chExt cx="1981200" cy="838200"/>
          </a:xfrm>
        </p:grpSpPr>
        <p:sp>
          <p:nvSpPr>
            <p:cNvPr id="147" name="Rectangle"/>
            <p:cNvSpPr/>
            <p:nvPr/>
          </p:nvSpPr>
          <p:spPr>
            <a:xfrm>
              <a:off x="0" y="0"/>
              <a:ext cx="19812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48" name="MENU"/>
            <p:cNvSpPr txBox="1"/>
            <p:nvPr/>
          </p:nvSpPr>
          <p:spPr>
            <a:xfrm>
              <a:off x="0" y="144780"/>
              <a:ext cx="1981200"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solidFill>
                    <a:srgbClr val="FFFFFF"/>
                  </a:solidFill>
                </a:defRPr>
              </a:lvl1pPr>
            </a:lstStyle>
            <a:p>
              <a:pPr/>
              <a:r>
                <a:t>MENU</a:t>
              </a:r>
            </a:p>
          </p:txBody>
        </p:sp>
      </p:grpSp>
      <p:grpSp>
        <p:nvGrpSpPr>
          <p:cNvPr id="152" name="Rectangle 3"/>
          <p:cNvGrpSpPr/>
          <p:nvPr/>
        </p:nvGrpSpPr>
        <p:grpSpPr>
          <a:xfrm>
            <a:off x="533400" y="2603936"/>
            <a:ext cx="2209800" cy="838201"/>
            <a:chOff x="0" y="0"/>
            <a:chExt cx="2209800" cy="838200"/>
          </a:xfrm>
        </p:grpSpPr>
        <p:sp>
          <p:nvSpPr>
            <p:cNvPr id="150" name="Rectangle"/>
            <p:cNvSpPr/>
            <p:nvPr/>
          </p:nvSpPr>
          <p:spPr>
            <a:xfrm>
              <a:off x="0" y="0"/>
              <a:ext cx="22098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51" name="RANDOM STRING METHOD"/>
            <p:cNvSpPr txBox="1"/>
            <p:nvPr/>
          </p:nvSpPr>
          <p:spPr>
            <a:xfrm>
              <a:off x="0" y="106679"/>
              <a:ext cx="220980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RANDOM STRING METHOD</a:t>
              </a:r>
            </a:p>
          </p:txBody>
        </p:sp>
      </p:grpSp>
      <p:grpSp>
        <p:nvGrpSpPr>
          <p:cNvPr id="155" name="Rectangle 4"/>
          <p:cNvGrpSpPr/>
          <p:nvPr/>
        </p:nvGrpSpPr>
        <p:grpSpPr>
          <a:xfrm>
            <a:off x="3246390" y="2019300"/>
            <a:ext cx="2209801" cy="838200"/>
            <a:chOff x="0" y="0"/>
            <a:chExt cx="2209800" cy="838200"/>
          </a:xfrm>
        </p:grpSpPr>
        <p:sp>
          <p:nvSpPr>
            <p:cNvPr id="153" name="Rectangle"/>
            <p:cNvSpPr/>
            <p:nvPr/>
          </p:nvSpPr>
          <p:spPr>
            <a:xfrm>
              <a:off x="0" y="0"/>
              <a:ext cx="22098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54" name="PASS PHRASE METHOD"/>
            <p:cNvSpPr txBox="1"/>
            <p:nvPr/>
          </p:nvSpPr>
          <p:spPr>
            <a:xfrm>
              <a:off x="0" y="106679"/>
              <a:ext cx="220980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PASS PHRASE METHOD</a:t>
              </a:r>
            </a:p>
          </p:txBody>
        </p:sp>
      </p:grpSp>
      <p:grpSp>
        <p:nvGrpSpPr>
          <p:cNvPr id="158" name="Rectangle 5"/>
          <p:cNvGrpSpPr/>
          <p:nvPr/>
        </p:nvGrpSpPr>
        <p:grpSpPr>
          <a:xfrm>
            <a:off x="5993527" y="2066763"/>
            <a:ext cx="2667001" cy="891541"/>
            <a:chOff x="0" y="0"/>
            <a:chExt cx="2667000" cy="891539"/>
          </a:xfrm>
        </p:grpSpPr>
        <p:sp>
          <p:nvSpPr>
            <p:cNvPr id="156" name="Rectangle"/>
            <p:cNvSpPr/>
            <p:nvPr/>
          </p:nvSpPr>
          <p:spPr>
            <a:xfrm>
              <a:off x="0" y="26669"/>
              <a:ext cx="2667000" cy="838201"/>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57" name="PERSON-ACTION-OBJECT ORIENTED METHOD"/>
            <p:cNvSpPr txBox="1"/>
            <p:nvPr/>
          </p:nvSpPr>
          <p:spPr>
            <a:xfrm>
              <a:off x="0" y="0"/>
              <a:ext cx="2667000" cy="891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PERSON-ACTION-OBJECT ORIENTED METHOD</a:t>
              </a:r>
            </a:p>
          </p:txBody>
        </p:sp>
      </p:grpSp>
      <p:grpSp>
        <p:nvGrpSpPr>
          <p:cNvPr id="161" name="Rectangle 9"/>
          <p:cNvGrpSpPr/>
          <p:nvPr/>
        </p:nvGrpSpPr>
        <p:grpSpPr>
          <a:xfrm>
            <a:off x="3074272" y="5780694"/>
            <a:ext cx="2667001" cy="838201"/>
            <a:chOff x="0" y="0"/>
            <a:chExt cx="2667000" cy="838200"/>
          </a:xfrm>
        </p:grpSpPr>
        <p:sp>
          <p:nvSpPr>
            <p:cNvPr id="159" name="Rectangle"/>
            <p:cNvSpPr/>
            <p:nvPr/>
          </p:nvSpPr>
          <p:spPr>
            <a:xfrm>
              <a:off x="0" y="0"/>
              <a:ext cx="26670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60" name="Password"/>
            <p:cNvSpPr txBox="1"/>
            <p:nvPr/>
          </p:nvSpPr>
          <p:spPr>
            <a:xfrm>
              <a:off x="0" y="144780"/>
              <a:ext cx="2667000"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solidFill>
                    <a:srgbClr val="FFFFFF"/>
                  </a:solidFill>
                </a:defRPr>
              </a:lvl1pPr>
            </a:lstStyle>
            <a:p>
              <a:pPr/>
              <a:r>
                <a:t>Password</a:t>
              </a:r>
            </a:p>
          </p:txBody>
        </p:sp>
      </p:grpSp>
      <p:grpSp>
        <p:nvGrpSpPr>
          <p:cNvPr id="164" name="Rectangle 10"/>
          <p:cNvGrpSpPr/>
          <p:nvPr/>
        </p:nvGrpSpPr>
        <p:grpSpPr>
          <a:xfrm>
            <a:off x="533400" y="4114800"/>
            <a:ext cx="2209800" cy="838200"/>
            <a:chOff x="0" y="0"/>
            <a:chExt cx="2209800" cy="838200"/>
          </a:xfrm>
        </p:grpSpPr>
        <p:sp>
          <p:nvSpPr>
            <p:cNvPr id="162" name="Rectangle"/>
            <p:cNvSpPr/>
            <p:nvPr/>
          </p:nvSpPr>
          <p:spPr>
            <a:xfrm>
              <a:off x="0" y="0"/>
              <a:ext cx="22098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63" name="ENTER LENGTH OF PASSWORD"/>
            <p:cNvSpPr txBox="1"/>
            <p:nvPr/>
          </p:nvSpPr>
          <p:spPr>
            <a:xfrm>
              <a:off x="0" y="106679"/>
              <a:ext cx="220980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ENTER LENGTH OF PASSWORD</a:t>
              </a:r>
            </a:p>
          </p:txBody>
        </p:sp>
      </p:grpSp>
      <p:grpSp>
        <p:nvGrpSpPr>
          <p:cNvPr id="167" name="Rectangle 11"/>
          <p:cNvGrpSpPr/>
          <p:nvPr/>
        </p:nvGrpSpPr>
        <p:grpSpPr>
          <a:xfrm>
            <a:off x="3121569" y="4533898"/>
            <a:ext cx="2527737" cy="838201"/>
            <a:chOff x="0" y="0"/>
            <a:chExt cx="2527736" cy="838200"/>
          </a:xfrm>
        </p:grpSpPr>
        <p:sp>
          <p:nvSpPr>
            <p:cNvPr id="165" name="Rectangle"/>
            <p:cNvSpPr/>
            <p:nvPr/>
          </p:nvSpPr>
          <p:spPr>
            <a:xfrm>
              <a:off x="-1" y="0"/>
              <a:ext cx="2527738"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66" name="GENERATE SET OF RANDOM WORDS"/>
            <p:cNvSpPr txBox="1"/>
            <p:nvPr/>
          </p:nvSpPr>
          <p:spPr>
            <a:xfrm>
              <a:off x="-1" y="106679"/>
              <a:ext cx="2527738"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GENERATE SET OF RANDOM WORDS</a:t>
              </a:r>
            </a:p>
          </p:txBody>
        </p:sp>
      </p:grpSp>
      <p:grpSp>
        <p:nvGrpSpPr>
          <p:cNvPr id="170" name="Rectangle 12"/>
          <p:cNvGrpSpPr/>
          <p:nvPr/>
        </p:nvGrpSpPr>
        <p:grpSpPr>
          <a:xfrm>
            <a:off x="6185336" y="4602215"/>
            <a:ext cx="2406869" cy="764631"/>
            <a:chOff x="0" y="0"/>
            <a:chExt cx="2406868" cy="764630"/>
          </a:xfrm>
        </p:grpSpPr>
        <p:sp>
          <p:nvSpPr>
            <p:cNvPr id="168" name="Rectangle"/>
            <p:cNvSpPr/>
            <p:nvPr/>
          </p:nvSpPr>
          <p:spPr>
            <a:xfrm>
              <a:off x="-1" y="-1"/>
              <a:ext cx="2406870" cy="764632"/>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69" name="ENTER PERSON, ACTION,OBJECT"/>
            <p:cNvSpPr txBox="1"/>
            <p:nvPr/>
          </p:nvSpPr>
          <p:spPr>
            <a:xfrm>
              <a:off x="-1" y="69895"/>
              <a:ext cx="240687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ENTER PERSON, ACTION,OBJECT</a:t>
              </a:r>
            </a:p>
          </p:txBody>
        </p:sp>
      </p:grpSp>
      <p:sp>
        <p:nvSpPr>
          <p:cNvPr id="186" name="Straight Connector 18"/>
          <p:cNvSpPr/>
          <p:nvPr/>
        </p:nvSpPr>
        <p:spPr>
          <a:xfrm>
            <a:off x="2278975" y="1616075"/>
            <a:ext cx="1431640" cy="971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chemeClr val="accent1"/>
            </a:solidFill>
          </a:ln>
        </p:spPr>
        <p:txBody>
          <a:bodyPr/>
          <a:lstStyle/>
          <a:p>
            <a:pPr/>
          </a:p>
        </p:txBody>
      </p:sp>
      <p:sp>
        <p:nvSpPr>
          <p:cNvPr id="187" name="Straight Connector 20"/>
          <p:cNvSpPr/>
          <p:nvPr/>
        </p:nvSpPr>
        <p:spPr>
          <a:xfrm>
            <a:off x="4351289" y="1616075"/>
            <a:ext cx="1" cy="387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188" name="Straight Connector 22"/>
          <p:cNvSpPr/>
          <p:nvPr/>
        </p:nvSpPr>
        <p:spPr>
          <a:xfrm>
            <a:off x="5323454" y="1616075"/>
            <a:ext cx="1007283" cy="450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189" name="Straight Connector 24"/>
          <p:cNvSpPr/>
          <p:nvPr/>
        </p:nvSpPr>
        <p:spPr>
          <a:xfrm>
            <a:off x="1638300" y="3458011"/>
            <a:ext cx="0" cy="640914"/>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a:solidFill>
              <a:schemeClr val="accent1"/>
            </a:solidFill>
          </a:ln>
        </p:spPr>
        <p:txBody>
          <a:bodyPr/>
          <a:lstStyle/>
          <a:p>
            <a:pPr/>
          </a:p>
        </p:txBody>
      </p:sp>
      <p:sp>
        <p:nvSpPr>
          <p:cNvPr id="190" name="Straight Connector 26"/>
          <p:cNvSpPr/>
          <p:nvPr/>
        </p:nvSpPr>
        <p:spPr>
          <a:xfrm>
            <a:off x="4357196" y="2873375"/>
            <a:ext cx="22336" cy="1644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191" name="Straight Connector 28"/>
          <p:cNvSpPr/>
          <p:nvPr/>
        </p:nvSpPr>
        <p:spPr>
          <a:xfrm>
            <a:off x="7338157" y="2958144"/>
            <a:ext cx="40668" cy="1628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192" name="Straight Connector 33"/>
          <p:cNvSpPr/>
          <p:nvPr/>
        </p:nvSpPr>
        <p:spPr>
          <a:xfrm>
            <a:off x="2361425" y="4968875"/>
            <a:ext cx="1323222" cy="7959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193" name="Straight Connector 35"/>
          <p:cNvSpPr/>
          <p:nvPr/>
        </p:nvSpPr>
        <p:spPr>
          <a:xfrm>
            <a:off x="4393229" y="5387973"/>
            <a:ext cx="6752" cy="37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194" name="Straight Connector 37"/>
          <p:cNvSpPr/>
          <p:nvPr/>
        </p:nvSpPr>
        <p:spPr>
          <a:xfrm>
            <a:off x="5474750" y="5382869"/>
            <a:ext cx="936911" cy="381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chemeClr val="accent1"/>
            </a:solidFill>
          </a:ln>
        </p:spPr>
        <p:txBody>
          <a:bodyPr/>
          <a:lstStyle/>
          <a:p>
            <a:pPr/>
          </a:p>
        </p:txBody>
      </p:sp>
      <p:grpSp>
        <p:nvGrpSpPr>
          <p:cNvPr id="182" name="Rectangle 30"/>
          <p:cNvGrpSpPr/>
          <p:nvPr/>
        </p:nvGrpSpPr>
        <p:grpSpPr>
          <a:xfrm>
            <a:off x="3246390" y="3359367"/>
            <a:ext cx="2209801" cy="838201"/>
            <a:chOff x="0" y="0"/>
            <a:chExt cx="2209800" cy="838200"/>
          </a:xfrm>
        </p:grpSpPr>
        <p:sp>
          <p:nvSpPr>
            <p:cNvPr id="180" name="Rectangle"/>
            <p:cNvSpPr/>
            <p:nvPr/>
          </p:nvSpPr>
          <p:spPr>
            <a:xfrm>
              <a:off x="0" y="0"/>
              <a:ext cx="22098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81" name="ENTER LENGTH OF PASSWORD"/>
            <p:cNvSpPr txBox="1"/>
            <p:nvPr/>
          </p:nvSpPr>
          <p:spPr>
            <a:xfrm>
              <a:off x="0" y="106679"/>
              <a:ext cx="220980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ENTER LENGTH OF PASSWORD</a:t>
              </a:r>
            </a:p>
          </p:txBody>
        </p:sp>
      </p:grpSp>
      <p:grpSp>
        <p:nvGrpSpPr>
          <p:cNvPr id="185" name="Rectangle 31"/>
          <p:cNvGrpSpPr/>
          <p:nvPr/>
        </p:nvGrpSpPr>
        <p:grpSpPr>
          <a:xfrm>
            <a:off x="6016838" y="3359367"/>
            <a:ext cx="2643691" cy="838201"/>
            <a:chOff x="0" y="0"/>
            <a:chExt cx="2643689" cy="838200"/>
          </a:xfrm>
        </p:grpSpPr>
        <p:sp>
          <p:nvSpPr>
            <p:cNvPr id="183" name="Rectangle"/>
            <p:cNvSpPr/>
            <p:nvPr/>
          </p:nvSpPr>
          <p:spPr>
            <a:xfrm>
              <a:off x="0" y="0"/>
              <a:ext cx="264369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84" name="ENTER LENGTH OF PASSWORD"/>
            <p:cNvSpPr txBox="1"/>
            <p:nvPr/>
          </p:nvSpPr>
          <p:spPr>
            <a:xfrm>
              <a:off x="0" y="106679"/>
              <a:ext cx="264369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ENTER LENGTH OF PASSWORD</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457200" y="1143000"/>
            <a:ext cx="8229600" cy="3733800"/>
          </a:xfrm>
          <a:prstGeom prst="rect">
            <a:avLst/>
          </a:prstGeom>
        </p:spPr>
        <p:txBody>
          <a:bodyPr/>
          <a:lstStyle>
            <a:lvl1pPr algn="ctr">
              <a:defRPr sz="6600"/>
            </a:lvl1pPr>
          </a:lstStyle>
          <a:p>
            <a:pPr/>
            <a:r>
              <a:t>COMPONENTS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0" name="Rectangle 3"/>
          <p:cNvGrpSpPr/>
          <p:nvPr/>
        </p:nvGrpSpPr>
        <p:grpSpPr>
          <a:xfrm>
            <a:off x="3360689" y="762000"/>
            <a:ext cx="1981201" cy="838200"/>
            <a:chOff x="0" y="0"/>
            <a:chExt cx="1981200" cy="838200"/>
          </a:xfrm>
        </p:grpSpPr>
        <p:sp>
          <p:nvSpPr>
            <p:cNvPr id="198" name="Rectangle"/>
            <p:cNvSpPr/>
            <p:nvPr/>
          </p:nvSpPr>
          <p:spPr>
            <a:xfrm>
              <a:off x="0" y="0"/>
              <a:ext cx="19812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199" name="USER"/>
            <p:cNvSpPr txBox="1"/>
            <p:nvPr/>
          </p:nvSpPr>
          <p:spPr>
            <a:xfrm>
              <a:off x="0" y="144780"/>
              <a:ext cx="1981200"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solidFill>
                    <a:srgbClr val="FFFFFF"/>
                  </a:solidFill>
                </a:defRPr>
              </a:lvl1pPr>
            </a:lstStyle>
            <a:p>
              <a:pPr/>
              <a:r>
                <a:t>USER</a:t>
              </a:r>
            </a:p>
          </p:txBody>
        </p:sp>
      </p:grpSp>
      <p:grpSp>
        <p:nvGrpSpPr>
          <p:cNvPr id="203" name="Rectangle 5"/>
          <p:cNvGrpSpPr/>
          <p:nvPr/>
        </p:nvGrpSpPr>
        <p:grpSpPr>
          <a:xfrm>
            <a:off x="3246390" y="2019300"/>
            <a:ext cx="2209801" cy="838200"/>
            <a:chOff x="0" y="0"/>
            <a:chExt cx="2209800" cy="838200"/>
          </a:xfrm>
        </p:grpSpPr>
        <p:sp>
          <p:nvSpPr>
            <p:cNvPr id="201" name="Rectangle"/>
            <p:cNvSpPr/>
            <p:nvPr/>
          </p:nvSpPr>
          <p:spPr>
            <a:xfrm>
              <a:off x="0" y="0"/>
              <a:ext cx="22098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02" name="GUI STRUCTURE"/>
            <p:cNvSpPr txBox="1"/>
            <p:nvPr/>
          </p:nvSpPr>
          <p:spPr>
            <a:xfrm>
              <a:off x="0" y="240029"/>
              <a:ext cx="220980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GUI STRUCTURE</a:t>
              </a:r>
            </a:p>
          </p:txBody>
        </p:sp>
      </p:grpSp>
      <p:grpSp>
        <p:nvGrpSpPr>
          <p:cNvPr id="206" name="Rectangle 7"/>
          <p:cNvGrpSpPr/>
          <p:nvPr/>
        </p:nvGrpSpPr>
        <p:grpSpPr>
          <a:xfrm>
            <a:off x="3074272" y="5780694"/>
            <a:ext cx="2667001" cy="838201"/>
            <a:chOff x="0" y="0"/>
            <a:chExt cx="2667000" cy="838200"/>
          </a:xfrm>
        </p:grpSpPr>
        <p:sp>
          <p:nvSpPr>
            <p:cNvPr id="204" name="Rectangle"/>
            <p:cNvSpPr/>
            <p:nvPr/>
          </p:nvSpPr>
          <p:spPr>
            <a:xfrm>
              <a:off x="0" y="0"/>
              <a:ext cx="26670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05" name="PASSWORD…"/>
            <p:cNvSpPr txBox="1"/>
            <p:nvPr/>
          </p:nvSpPr>
          <p:spPr>
            <a:xfrm>
              <a:off x="0" y="93980"/>
              <a:ext cx="266700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2000">
                  <a:solidFill>
                    <a:srgbClr val="FFFFFF"/>
                  </a:solidFill>
                </a:defRPr>
              </a:pPr>
              <a:r>
                <a:t>PASSWORD</a:t>
              </a:r>
            </a:p>
            <a:p>
              <a:pPr algn="ctr">
                <a:defRPr sz="2000">
                  <a:solidFill>
                    <a:srgbClr val="FFFFFF"/>
                  </a:solidFill>
                </a:defRPr>
              </a:pPr>
              <a:r>
                <a:t>GENERATED</a:t>
              </a:r>
            </a:p>
          </p:txBody>
        </p:sp>
      </p:grpSp>
      <p:grpSp>
        <p:nvGrpSpPr>
          <p:cNvPr id="209" name="Rectangle 9"/>
          <p:cNvGrpSpPr/>
          <p:nvPr/>
        </p:nvGrpSpPr>
        <p:grpSpPr>
          <a:xfrm>
            <a:off x="3121569" y="4507228"/>
            <a:ext cx="2527737" cy="891541"/>
            <a:chOff x="0" y="0"/>
            <a:chExt cx="2527736" cy="891539"/>
          </a:xfrm>
        </p:grpSpPr>
        <p:sp>
          <p:nvSpPr>
            <p:cNvPr id="207" name="Rectangle"/>
            <p:cNvSpPr/>
            <p:nvPr/>
          </p:nvSpPr>
          <p:spPr>
            <a:xfrm>
              <a:off x="0" y="26669"/>
              <a:ext cx="2527737" cy="838201"/>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08" name="ENTER LENGTH &amp; OTHER CONSTRAINTS."/>
            <p:cNvSpPr txBox="1"/>
            <p:nvPr/>
          </p:nvSpPr>
          <p:spPr>
            <a:xfrm>
              <a:off x="0" y="0"/>
              <a:ext cx="2527737" cy="891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ENTER LENGTH &amp; OTHER CONSTRAINTS.</a:t>
              </a:r>
            </a:p>
          </p:txBody>
        </p:sp>
      </p:grpSp>
      <p:sp>
        <p:nvSpPr>
          <p:cNvPr id="220" name="Straight Connector 12"/>
          <p:cNvSpPr/>
          <p:nvPr/>
        </p:nvSpPr>
        <p:spPr>
          <a:xfrm>
            <a:off x="4351289" y="1616075"/>
            <a:ext cx="1" cy="387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221" name="Straight Connector 15"/>
          <p:cNvSpPr/>
          <p:nvPr/>
        </p:nvSpPr>
        <p:spPr>
          <a:xfrm>
            <a:off x="4357196" y="2873375"/>
            <a:ext cx="22189" cy="1633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sp>
        <p:nvSpPr>
          <p:cNvPr id="222" name="Straight Connector 18"/>
          <p:cNvSpPr/>
          <p:nvPr/>
        </p:nvSpPr>
        <p:spPr>
          <a:xfrm>
            <a:off x="4393420" y="5398610"/>
            <a:ext cx="6561" cy="3662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chemeClr val="accent1"/>
            </a:solidFill>
          </a:ln>
        </p:spPr>
        <p:txBody>
          <a:bodyPr/>
          <a:lstStyle/>
          <a:p>
            <a:pPr/>
          </a:p>
        </p:txBody>
      </p:sp>
      <p:grpSp>
        <p:nvGrpSpPr>
          <p:cNvPr id="215" name="Rectangle 20"/>
          <p:cNvGrpSpPr/>
          <p:nvPr/>
        </p:nvGrpSpPr>
        <p:grpSpPr>
          <a:xfrm>
            <a:off x="3246390" y="3359367"/>
            <a:ext cx="2209801" cy="838201"/>
            <a:chOff x="0" y="0"/>
            <a:chExt cx="2209800" cy="838200"/>
          </a:xfrm>
        </p:grpSpPr>
        <p:sp>
          <p:nvSpPr>
            <p:cNvPr id="213" name="Rectangle"/>
            <p:cNvSpPr/>
            <p:nvPr/>
          </p:nvSpPr>
          <p:spPr>
            <a:xfrm>
              <a:off x="0" y="0"/>
              <a:ext cx="2209800" cy="838200"/>
            </a:xfrm>
            <a:prstGeom prst="rect">
              <a:avLst/>
            </a:prstGeom>
            <a:solidFill>
              <a:schemeClr val="accent1"/>
            </a:solidFill>
            <a:ln w="31750" cap="flat">
              <a:solidFill>
                <a:srgbClr val="FFFFFF"/>
              </a:solidFill>
              <a:prstDash val="solid"/>
              <a:round/>
            </a:ln>
            <a:effectLst>
              <a:outerShdw sx="100000" sy="100000" kx="0" ky="0" algn="b" rotWithShape="0" blurRad="50800" dist="254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14" name="SELECT METHOD"/>
            <p:cNvSpPr txBox="1"/>
            <p:nvPr/>
          </p:nvSpPr>
          <p:spPr>
            <a:xfrm>
              <a:off x="0" y="240029"/>
              <a:ext cx="220980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SELECT METHOD</a:t>
              </a:r>
            </a:p>
          </p:txBody>
        </p:sp>
      </p:grpSp>
      <p:sp>
        <p:nvSpPr>
          <p:cNvPr id="216" name="AutoShape 2"/>
          <p:cNvSpPr/>
          <p:nvPr/>
        </p:nvSpPr>
        <p:spPr>
          <a:xfrm>
            <a:off x="6329493" y="3733799"/>
            <a:ext cx="193117" cy="1336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94"/>
                  <a:pt x="10800" y="879"/>
                </a:cubicBezTo>
                <a:lnTo>
                  <a:pt x="10800" y="9921"/>
                </a:lnTo>
                <a:cubicBezTo>
                  <a:pt x="10800" y="10406"/>
                  <a:pt x="15635" y="10800"/>
                  <a:pt x="21600" y="10800"/>
                </a:cubicBezTo>
                <a:cubicBezTo>
                  <a:pt x="15635" y="10800"/>
                  <a:pt x="10800" y="11194"/>
                  <a:pt x="10800" y="11679"/>
                </a:cubicBezTo>
                <a:lnTo>
                  <a:pt x="10800" y="20721"/>
                </a:lnTo>
                <a:cubicBezTo>
                  <a:pt x="10800" y="21206"/>
                  <a:pt x="5965" y="21600"/>
                  <a:pt x="0" y="21600"/>
                </a:cubicBezTo>
              </a:path>
            </a:pathLst>
          </a:custGeom>
          <a:ln w="19050">
            <a:solidFill>
              <a:srgbClr val="7030A0"/>
            </a:solidFill>
          </a:ln>
        </p:spPr>
        <p:txBody>
          <a:bodyPr lIns="45719" rIns="45719"/>
          <a:lstStyle/>
          <a:p>
            <a:pPr/>
          </a:p>
        </p:txBody>
      </p:sp>
      <p:grpSp>
        <p:nvGrpSpPr>
          <p:cNvPr id="219" name="Text Box 3"/>
          <p:cNvGrpSpPr/>
          <p:nvPr/>
        </p:nvGrpSpPr>
        <p:grpSpPr>
          <a:xfrm>
            <a:off x="6864301" y="4232752"/>
            <a:ext cx="1614806" cy="293371"/>
            <a:chOff x="0" y="0"/>
            <a:chExt cx="1614805" cy="293370"/>
          </a:xfrm>
        </p:grpSpPr>
        <p:sp>
          <p:nvSpPr>
            <p:cNvPr id="217" name="Rectangle"/>
            <p:cNvSpPr/>
            <p:nvPr/>
          </p:nvSpPr>
          <p:spPr>
            <a:xfrm>
              <a:off x="-1" y="-1"/>
              <a:ext cx="1614807" cy="293372"/>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115000"/>
                </a:lnSpc>
                <a:spcBef>
                  <a:spcPts val="1000"/>
                </a:spcBef>
                <a:defRPr sz="1100">
                  <a:latin typeface="Calibri"/>
                  <a:ea typeface="Calibri"/>
                  <a:cs typeface="Calibri"/>
                  <a:sym typeface="Calibri"/>
                </a:defRPr>
              </a:pPr>
            </a:p>
          </p:txBody>
        </p:sp>
        <p:sp>
          <p:nvSpPr>
            <p:cNvPr id="218" name="Source Code/ Algorithm"/>
            <p:cNvSpPr txBox="1"/>
            <p:nvPr/>
          </p:nvSpPr>
          <p:spPr>
            <a:xfrm>
              <a:off x="-1" y="-1"/>
              <a:ext cx="1614807"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15000"/>
                </a:lnSpc>
                <a:spcBef>
                  <a:spcPts val="1000"/>
                </a:spcBef>
                <a:defRPr sz="1100">
                  <a:latin typeface="Calibri"/>
                  <a:ea typeface="Calibri"/>
                  <a:cs typeface="Calibri"/>
                  <a:sym typeface="Calibri"/>
                </a:defRPr>
              </a:lvl1pPr>
            </a:lstStyle>
            <a:p>
              <a:pPr/>
              <a:r>
                <a:t>Source Code/ Algorithm</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Title 1"/>
          <p:cNvSpPr txBox="1"/>
          <p:nvPr>
            <p:ph type="title"/>
          </p:nvPr>
        </p:nvSpPr>
        <p:spPr>
          <a:prstGeom prst="rect">
            <a:avLst/>
          </a:prstGeom>
        </p:spPr>
        <p:txBody>
          <a:bodyPr/>
          <a:lstStyle/>
          <a:p>
            <a:pPr/>
            <a:r>
              <a:t>EXPLANATION</a:t>
            </a:r>
          </a:p>
        </p:txBody>
      </p:sp>
      <p:sp>
        <p:nvSpPr>
          <p:cNvPr id="225" name="Content Placeholder 2"/>
          <p:cNvSpPr txBox="1"/>
          <p:nvPr>
            <p:ph type="body" idx="1"/>
          </p:nvPr>
        </p:nvSpPr>
        <p:spPr>
          <a:xfrm>
            <a:off x="457200" y="2249423"/>
            <a:ext cx="8229600" cy="4325113"/>
          </a:xfrm>
          <a:prstGeom prst="rect">
            <a:avLst/>
          </a:prstGeom>
        </p:spPr>
        <p:txBody>
          <a:bodyPr/>
          <a:lstStyle/>
          <a:p>
            <a:pPr marL="365760" indent="-256032">
              <a:lnSpc>
                <a:spcPct val="80000"/>
              </a:lnSpc>
              <a:defRPr sz="1900"/>
            </a:pPr>
            <a:r>
              <a:t> </a:t>
            </a:r>
            <a:r>
              <a:rPr b="1"/>
              <a:t>A. </a:t>
            </a:r>
            <a:r>
              <a:rPr b="1" u="sng"/>
              <a:t>Component 1: User</a:t>
            </a:r>
          </a:p>
          <a:p>
            <a:pPr marL="0" indent="109728">
              <a:lnSpc>
                <a:spcPct val="80000"/>
              </a:lnSpc>
              <a:buSzTx/>
              <a:buNone/>
              <a:defRPr sz="1900"/>
            </a:pPr>
            <a:r>
              <a:t>In our project, the user is provided with option to select the password generation techniques and set the constraint for the password via a graphical user interface. As in our working model user is able to set the length of the password as a constraint.</a:t>
            </a:r>
          </a:p>
          <a:p>
            <a:pPr marL="0" indent="109728">
              <a:lnSpc>
                <a:spcPct val="80000"/>
              </a:lnSpc>
              <a:buSzTx/>
              <a:buNone/>
              <a:defRPr sz="1900"/>
            </a:pPr>
          </a:p>
          <a:p>
            <a:pPr marL="365760" indent="-256032">
              <a:lnSpc>
                <a:spcPct val="80000"/>
              </a:lnSpc>
              <a:defRPr b="1" sz="1900"/>
            </a:pPr>
            <a:r>
              <a:t>B. </a:t>
            </a:r>
            <a:r>
              <a:rPr u="sng"/>
              <a:t>Component 2: GUI structure:</a:t>
            </a:r>
          </a:p>
          <a:p>
            <a:pPr marL="0" indent="109728">
              <a:lnSpc>
                <a:spcPct val="80000"/>
              </a:lnSpc>
              <a:buSzTx/>
              <a:buNone/>
              <a:defRPr sz="1900"/>
            </a:pPr>
            <a:r>
              <a:t>In our project we implemented the Graphical User Interface using Pyqt5. Pyqt5 is a module that can be used to create graphical user interfaces (GUI). Widgets are basic building blocks of an application. PyQt5 has a wide range of various widgets, including buttons, check boxes, sliders, or list boxes. Some widgets used here are Menu, radio button, text edit and progress bar among others. GUI structure will be explained in the document.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Urban">
  <a:themeElements>
    <a:clrScheme name="Urban">
      <a:dk1>
        <a:srgbClr val="000000"/>
      </a:dk1>
      <a:lt1>
        <a:srgbClr val="FFFFFF"/>
      </a:lt1>
      <a:dk2>
        <a:srgbClr val="A7A7A7"/>
      </a:dk2>
      <a:lt2>
        <a:srgbClr val="535353"/>
      </a:lt2>
      <a:accent1>
        <a:srgbClr val="53548A"/>
      </a:accent1>
      <a:accent2>
        <a:srgbClr val="438086"/>
      </a:accent2>
      <a:accent3>
        <a:srgbClr val="A04DA3"/>
      </a:accent3>
      <a:accent4>
        <a:srgbClr val="C4652D"/>
      </a:accent4>
      <a:accent5>
        <a:srgbClr val="8B5D3D"/>
      </a:accent5>
      <a:accent6>
        <a:srgbClr val="5C92B5"/>
      </a:accent6>
      <a:hlink>
        <a:srgbClr val="0000FF"/>
      </a:hlink>
      <a:folHlink>
        <a:srgbClr val="FF00FF"/>
      </a:folHlink>
    </a:clrScheme>
    <a:fontScheme name="Urban">
      <a:majorFont>
        <a:latin typeface="Georgia"/>
        <a:ea typeface="Georgia"/>
        <a:cs typeface="Georgia"/>
      </a:majorFont>
      <a:minorFont>
        <a:latin typeface="Helvetica"/>
        <a:ea typeface="Helvetica"/>
        <a:cs typeface="Helvetica"/>
      </a:minorFont>
    </a:fontScheme>
    <a:fmtScheme name="Urb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50800" dist="25400" dir="5400000">
            <a:srgbClr val="000000">
              <a:alpha val="4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A7A7A7"/>
      </a:dk2>
      <a:lt2>
        <a:srgbClr val="535353"/>
      </a:lt2>
      <a:accent1>
        <a:srgbClr val="53548A"/>
      </a:accent1>
      <a:accent2>
        <a:srgbClr val="438086"/>
      </a:accent2>
      <a:accent3>
        <a:srgbClr val="A04DA3"/>
      </a:accent3>
      <a:accent4>
        <a:srgbClr val="C4652D"/>
      </a:accent4>
      <a:accent5>
        <a:srgbClr val="8B5D3D"/>
      </a:accent5>
      <a:accent6>
        <a:srgbClr val="5C92B5"/>
      </a:accent6>
      <a:hlink>
        <a:srgbClr val="0000FF"/>
      </a:hlink>
      <a:folHlink>
        <a:srgbClr val="FF00FF"/>
      </a:folHlink>
    </a:clrScheme>
    <a:fontScheme name="Urban">
      <a:majorFont>
        <a:latin typeface="Georgia"/>
        <a:ea typeface="Georgia"/>
        <a:cs typeface="Georgia"/>
      </a:majorFont>
      <a:minorFont>
        <a:latin typeface="Helvetica"/>
        <a:ea typeface="Helvetica"/>
        <a:cs typeface="Helvetica"/>
      </a:minorFont>
    </a:fontScheme>
    <a:fmtScheme name="Urb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50800" dist="25400" dir="5400000">
            <a:srgbClr val="000000">
              <a:alpha val="4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