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0" r:id="rId16"/>
    <p:sldId id="259" r:id="rId17"/>
    <p:sldId id="274" r:id="rId18"/>
    <p:sldId id="284" r:id="rId19"/>
    <p:sldId id="285" r:id="rId20"/>
    <p:sldId id="261" r:id="rId21"/>
    <p:sldId id="286" r:id="rId22"/>
    <p:sldId id="287" r:id="rId23"/>
    <p:sldId id="288" r:id="rId24"/>
    <p:sldId id="289" r:id="rId25"/>
    <p:sldId id="262" r:id="rId26"/>
    <p:sldId id="290" r:id="rId27"/>
    <p:sldId id="291" r:id="rId28"/>
    <p:sldId id="263" r:id="rId29"/>
    <p:sldId id="265" r:id="rId30"/>
    <p:sldId id="293" r:id="rId31"/>
    <p:sldId id="264" r:id="rId32"/>
    <p:sldId id="294" r:id="rId33"/>
    <p:sldId id="292" r:id="rId34"/>
    <p:sldId id="266" r:id="rId35"/>
    <p:sldId id="267" r:id="rId36"/>
    <p:sldId id="295" r:id="rId37"/>
    <p:sldId id="296" r:id="rId38"/>
    <p:sldId id="268" r:id="rId39"/>
    <p:sldId id="297" r:id="rId40"/>
    <p:sldId id="269" r:id="rId41"/>
    <p:sldId id="298" r:id="rId42"/>
    <p:sldId id="270" r:id="rId43"/>
    <p:sldId id="27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C15E0-3356-4AAE-8C7F-DB5DADF4DD9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603EE-02CA-47CB-9733-88DB5D849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1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603EE-02CA-47CB-9733-88DB5D849E3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14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9812-2BDE-4BCF-9412-5F52FDAD14F9}" type="datetime1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Sona Maria Sebastian-AP, Department of MCA                                                Amal Jyothi College Of Engineering, Kanjirappally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72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2E54-7F47-4EE4-83A3-9CB727F981C0}" type="datetime1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Sona Maria Sebastian-AP, Department of MCA                                                Amal Jyothi College Of Engineering, Kanjirappally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78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889D-73C3-4AEB-B307-152201A3A32A}" type="datetime1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Sona Maria Sebastian-AP, Department of MCA                                                Amal Jyothi College Of Engineering, Kanjirappally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5FA3-47F3-456F-9313-2A6300DE56AB}" type="datetime1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Sona Maria Sebastian-AP, Department of MCA                                                Amal Jyothi College Of Engineering, Kanjirappally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1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D1B8-E64B-4C6C-87D1-5481C4FCEEF1}" type="datetime1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Sona Maria Sebastian-AP, Department of MCA                                                Amal Jyothi College Of Engineering, Kanjirappally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1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E6EC-7BC7-4571-96BC-16D8CA09F08E}" type="datetime1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Sona Maria Sebastian-AP, Department of MCA                                                Amal Jyothi College Of Engineering, Kanjirappally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9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90BA-09B4-4D2E-872F-993A1DBAE746}" type="datetime1">
              <a:rPr lang="en-GB" smtClean="0"/>
              <a:t>29/07/2020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Sona Maria Sebastian-AP, Department of MCA                                                Amal Jyothi College Of Engineering, Kanjirappally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2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8650-B9F4-48AA-A302-C3F2511E9335}" type="datetime1">
              <a:rPr lang="en-GB" smtClean="0"/>
              <a:t>29/07/2020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Sona Maria Sebastian-AP, Department of MCA                                                Amal Jyothi College Of Engineering, Kanjirappally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2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049-3248-45D7-901A-4BA2F65E5D74}" type="datetime1">
              <a:rPr lang="en-GB" smtClean="0"/>
              <a:t>29/07/2020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Sona Maria Sebastian-AP, Department of MCA                                                Amal Jyothi College Of Engineering, Kanjirappally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1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7FA-A377-47B0-A5D8-7FA70440ACAF}" type="datetime1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Sona Maria Sebastian-AP, Department of MCA                                                Amal Jyothi College Of Engineering, Kanjirappally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A921-CC80-48E1-AC07-17938FF6677A}" type="datetime1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Sona Maria Sebastian-AP, Department of MCA                                                Amal Jyothi College Of Engineering, Kanjirappally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9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974E-E272-4B75-BF78-FAE388740C2A}" type="datetime1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Sona Maria Sebastian-AP, Department of MCA                                                Amal Jyothi College Of Engineering, Kanjirappally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C2E4-312F-4204-9155-1F1A5767D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76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>
            <a:normAutofit fontScale="90000"/>
          </a:bodyPr>
          <a:lstStyle/>
          <a:p>
            <a:r>
              <a:rPr lang="pt-BR" dirty="0"/>
              <a:t>Class diagram</a:t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18" y="864950"/>
            <a:ext cx="11690443" cy="5276543"/>
          </a:xfrm>
        </p:spPr>
        <p:txBody>
          <a:bodyPr/>
          <a:lstStyle/>
          <a:p>
            <a:r>
              <a:rPr lang="en-IN" u="sng" dirty="0">
                <a:solidFill>
                  <a:srgbClr val="333333"/>
                </a:solidFill>
                <a:latin typeface="Open Sans"/>
              </a:rPr>
              <a:t>Relationships between </a:t>
            </a:r>
            <a:r>
              <a:rPr lang="en-IN" u="sng" dirty="0" smtClean="0">
                <a:solidFill>
                  <a:srgbClr val="333333"/>
                </a:solidFill>
                <a:latin typeface="Open Sans"/>
              </a:rPr>
              <a:t>classes</a:t>
            </a:r>
          </a:p>
          <a:p>
            <a:endParaRPr lang="en-IN" u="sng" dirty="0">
              <a:solidFill>
                <a:srgbClr val="333333"/>
              </a:solidFill>
              <a:latin typeface="Open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Association</a:t>
            </a:r>
          </a:p>
          <a:p>
            <a:r>
              <a:rPr lang="en-IN" dirty="0"/>
              <a:t>Associations are relationships between classes in a UML Class Diagram.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are represented by a solid line between classes.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>
            <a:normAutofit fontScale="90000"/>
          </a:bodyPr>
          <a:lstStyle/>
          <a:p>
            <a:r>
              <a:rPr lang="pt-BR" dirty="0"/>
              <a:t>Class diagram</a:t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18" y="864950"/>
            <a:ext cx="6777249" cy="5440316"/>
          </a:xfrm>
        </p:spPr>
        <p:txBody>
          <a:bodyPr/>
          <a:lstStyle/>
          <a:p>
            <a:r>
              <a:rPr lang="en-IN" u="sng" dirty="0">
                <a:solidFill>
                  <a:srgbClr val="333333"/>
                </a:solidFill>
                <a:latin typeface="Open Sans"/>
              </a:rPr>
              <a:t>Relationships between </a:t>
            </a:r>
            <a:r>
              <a:rPr lang="en-IN" u="sng" dirty="0" smtClean="0">
                <a:solidFill>
                  <a:srgbClr val="333333"/>
                </a:solidFill>
                <a:latin typeface="Open Sans"/>
              </a:rPr>
              <a:t>classes</a:t>
            </a:r>
          </a:p>
          <a:p>
            <a:endParaRPr lang="en-IN" u="sng" dirty="0">
              <a:solidFill>
                <a:srgbClr val="333333"/>
              </a:solidFill>
              <a:latin typeface="Open Sans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2. Inheritance </a:t>
            </a:r>
            <a:r>
              <a:rPr lang="en-IN" dirty="0">
                <a:solidFill>
                  <a:srgbClr val="FF0000"/>
                </a:solidFill>
              </a:rPr>
              <a:t>(or Generalization):</a:t>
            </a:r>
          </a:p>
          <a:p>
            <a:r>
              <a:rPr lang="en-IN" dirty="0"/>
              <a:t>Represents an "is-a" relationship.</a:t>
            </a:r>
          </a:p>
          <a:p>
            <a:r>
              <a:rPr lang="en-IN" dirty="0"/>
              <a:t>An abstract class name is shown in italics.</a:t>
            </a:r>
          </a:p>
          <a:p>
            <a:r>
              <a:rPr lang="en-IN" dirty="0"/>
              <a:t>SubClass1 and SubClass2 are specializations of </a:t>
            </a:r>
            <a:r>
              <a:rPr lang="en-IN" dirty="0" err="1"/>
              <a:t>SuperClass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71" y="4045775"/>
            <a:ext cx="4448033" cy="2572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49" y="261255"/>
            <a:ext cx="5048533" cy="5266088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057"/>
          </a:xfrm>
        </p:spPr>
        <p:txBody>
          <a:bodyPr>
            <a:normAutofit fontScale="90000"/>
          </a:bodyPr>
          <a:lstStyle/>
          <a:p>
            <a:r>
              <a:rPr lang="pt-BR" dirty="0"/>
              <a:t>Class diagram</a:t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0" y="542182"/>
            <a:ext cx="6781798" cy="3197305"/>
          </a:xfrm>
        </p:spPr>
        <p:txBody>
          <a:bodyPr>
            <a:normAutofit lnSpcReduction="10000"/>
          </a:bodyPr>
          <a:lstStyle/>
          <a:p>
            <a:r>
              <a:rPr lang="en-IN" u="sng" dirty="0">
                <a:solidFill>
                  <a:srgbClr val="333333"/>
                </a:solidFill>
                <a:latin typeface="Open Sans"/>
              </a:rPr>
              <a:t>Relationships between </a:t>
            </a:r>
            <a:r>
              <a:rPr lang="en-IN" u="sng" dirty="0" smtClean="0">
                <a:solidFill>
                  <a:srgbClr val="333333"/>
                </a:solidFill>
                <a:latin typeface="Open Sans"/>
              </a:rPr>
              <a:t>classes</a:t>
            </a:r>
            <a:endParaRPr lang="en-IN" u="sng" dirty="0">
              <a:solidFill>
                <a:srgbClr val="333333"/>
              </a:solidFill>
              <a:latin typeface="Open Sans"/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3. </a:t>
            </a:r>
            <a:r>
              <a:rPr lang="en-IN" dirty="0">
                <a:solidFill>
                  <a:srgbClr val="FF0000"/>
                </a:solidFill>
              </a:rPr>
              <a:t>Aggregation</a:t>
            </a:r>
          </a:p>
          <a:p>
            <a:r>
              <a:rPr lang="en-IN" dirty="0"/>
              <a:t>A special type of association.</a:t>
            </a:r>
          </a:p>
          <a:p>
            <a:r>
              <a:rPr lang="en-IN" dirty="0"/>
              <a:t>It represents a</a:t>
            </a:r>
            <a:r>
              <a:rPr lang="en-IN" b="1" dirty="0">
                <a:solidFill>
                  <a:srgbClr val="00B050"/>
                </a:solidFill>
              </a:rPr>
              <a:t> "part of" </a:t>
            </a:r>
            <a:r>
              <a:rPr lang="en-IN" dirty="0"/>
              <a:t>relationship.</a:t>
            </a:r>
          </a:p>
          <a:p>
            <a:r>
              <a:rPr lang="en-IN" dirty="0" smtClean="0"/>
              <a:t>In the Example Class2 </a:t>
            </a:r>
            <a:r>
              <a:rPr lang="en-IN" dirty="0"/>
              <a:t>is part of Class1.</a:t>
            </a:r>
          </a:p>
          <a:p>
            <a:r>
              <a:rPr lang="en-IN" dirty="0" smtClean="0"/>
              <a:t>Objects </a:t>
            </a:r>
            <a:r>
              <a:rPr lang="en-IN" dirty="0"/>
              <a:t>of Class1 and Class2 have separate lifetimes.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4" y="3558081"/>
            <a:ext cx="5418162" cy="2803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0626" y="6025065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Class 1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8171" y="5992674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Class 2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14" y="325125"/>
            <a:ext cx="3589360" cy="56675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57647" y="172850"/>
            <a:ext cx="12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Example 2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37677" y="5938877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Class 2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58502" y="2624794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Class 1</a:t>
            </a:r>
            <a:endParaRPr lang="en-IN" b="1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057"/>
          </a:xfrm>
        </p:spPr>
        <p:txBody>
          <a:bodyPr>
            <a:normAutofit fontScale="90000"/>
          </a:bodyPr>
          <a:lstStyle/>
          <a:p>
            <a:r>
              <a:rPr lang="pt-BR" dirty="0"/>
              <a:t>Class diagram</a:t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9" y="542183"/>
            <a:ext cx="6489509" cy="2951644"/>
          </a:xfrm>
        </p:spPr>
        <p:txBody>
          <a:bodyPr>
            <a:normAutofit fontScale="92500"/>
          </a:bodyPr>
          <a:lstStyle/>
          <a:p>
            <a:r>
              <a:rPr lang="en-IN" u="sng" dirty="0">
                <a:solidFill>
                  <a:srgbClr val="333333"/>
                </a:solidFill>
                <a:latin typeface="Open Sans"/>
              </a:rPr>
              <a:t>Relationships between </a:t>
            </a:r>
            <a:r>
              <a:rPr lang="en-IN" u="sng" dirty="0" smtClean="0">
                <a:solidFill>
                  <a:srgbClr val="333333"/>
                </a:solidFill>
                <a:latin typeface="Open Sans"/>
              </a:rPr>
              <a:t>classes</a:t>
            </a:r>
            <a:endParaRPr lang="en-IN" u="sng" dirty="0">
              <a:solidFill>
                <a:srgbClr val="333333"/>
              </a:solidFill>
              <a:latin typeface="Open Sans"/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4. </a:t>
            </a:r>
            <a:r>
              <a:rPr lang="en-IN" dirty="0">
                <a:solidFill>
                  <a:srgbClr val="FF0000"/>
                </a:solidFill>
              </a:rPr>
              <a:t>Composition</a:t>
            </a:r>
          </a:p>
          <a:p>
            <a:r>
              <a:rPr lang="en-IN" dirty="0" smtClean="0"/>
              <a:t>A </a:t>
            </a:r>
            <a:r>
              <a:rPr lang="en-IN" dirty="0"/>
              <a:t>special type of aggregation where parts are destroyed when the whole is destroyed.</a:t>
            </a:r>
          </a:p>
          <a:p>
            <a:r>
              <a:rPr lang="en-IN" dirty="0"/>
              <a:t>Objects of Class2 live and die with Class1.</a:t>
            </a:r>
          </a:p>
          <a:p>
            <a:r>
              <a:rPr lang="en-IN" dirty="0"/>
              <a:t>Class2 cannot stand by itself.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9440" y="6039938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Class 1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6461" y="6039938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Class 2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57647" y="172850"/>
            <a:ext cx="12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Example 2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23781" y="4994652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Class 2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587553" y="563457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Class 1</a:t>
            </a:r>
            <a:endParaRPr lang="en-IN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" y="3272960"/>
            <a:ext cx="5715073" cy="2880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099" y="1030805"/>
            <a:ext cx="4346741" cy="3963847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>
            <a:normAutofit fontScale="90000"/>
          </a:bodyPr>
          <a:lstStyle/>
          <a:p>
            <a:r>
              <a:rPr lang="pt-BR" dirty="0"/>
              <a:t>Class diagram</a:t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0" y="1060272"/>
            <a:ext cx="6422405" cy="5276543"/>
          </a:xfrm>
        </p:spPr>
        <p:txBody>
          <a:bodyPr/>
          <a:lstStyle/>
          <a:p>
            <a:r>
              <a:rPr lang="en-IN" dirty="0"/>
              <a:t>Multiplicity (Cardinality)</a:t>
            </a:r>
          </a:p>
          <a:p>
            <a:endParaRPr lang="en-IN" u="sng" dirty="0">
              <a:solidFill>
                <a:srgbClr val="333333"/>
              </a:solidFill>
              <a:latin typeface="Open Sans"/>
            </a:endParaRPr>
          </a:p>
          <a:p>
            <a:r>
              <a:rPr lang="en-IN" dirty="0"/>
              <a:t>Place multiplicity notations near the ends of an association.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symbols indicate the number of instances of one class linked to one instance of the other class.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one company will have one or more employees, but each employee works for just one company.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25" y="248173"/>
            <a:ext cx="5641075" cy="608864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dirty="0" smtClean="0"/>
              <a:t>Examples 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518" y="3047770"/>
            <a:ext cx="5407025" cy="752477"/>
          </a:xfrm>
        </p:spPr>
        <p:txBody>
          <a:bodyPr/>
          <a:lstStyle/>
          <a:p>
            <a:pPr algn="ctr"/>
            <a:r>
              <a:rPr lang="en-GB" dirty="0"/>
              <a:t>Order System of an </a:t>
            </a:r>
            <a:r>
              <a:rPr lang="en-GB" dirty="0" smtClean="0"/>
              <a:t>application</a:t>
            </a:r>
          </a:p>
          <a:p>
            <a:pPr marL="0" indent="0" algn="ctr">
              <a:buNone/>
            </a:pPr>
            <a:endParaRPr lang="en-GB" dirty="0"/>
          </a:p>
        </p:txBody>
      </p:sp>
      <p:pic>
        <p:nvPicPr>
          <p:cNvPr id="1026" name="Picture 2" descr="Forex Or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04" y="1352321"/>
            <a:ext cx="352425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94" y="0"/>
            <a:ext cx="11353800" cy="53476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Class </a:t>
            </a:r>
            <a:r>
              <a:rPr lang="pt-BR" b="1" dirty="0" smtClean="0"/>
              <a:t>diagram - </a:t>
            </a:r>
            <a:r>
              <a:rPr lang="en-GB" b="1" dirty="0" smtClean="0"/>
              <a:t>Static view of an application - </a:t>
            </a:r>
            <a:r>
              <a:rPr lang="en-GB" b="1" dirty="0" smtClean="0">
                <a:solidFill>
                  <a:srgbClr val="FF0000"/>
                </a:solidFill>
              </a:rPr>
              <a:t>Example 1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74" y="534762"/>
            <a:ext cx="8436052" cy="5958114"/>
          </a:xfr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1" y="534761"/>
            <a:ext cx="11109278" cy="5825096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51346" y="0"/>
            <a:ext cx="11353800" cy="53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Class diagram - </a:t>
            </a:r>
            <a:r>
              <a:rPr lang="en-GB" b="1" dirty="0" smtClean="0"/>
              <a:t>Static view of an application - </a:t>
            </a:r>
            <a:r>
              <a:rPr lang="en-GB" b="1" dirty="0" smtClean="0">
                <a:solidFill>
                  <a:srgbClr val="FF0000"/>
                </a:solidFill>
              </a:rPr>
              <a:t>Example 1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389" y="2303107"/>
            <a:ext cx="5521656" cy="1325563"/>
          </a:xfrm>
        </p:spPr>
        <p:txBody>
          <a:bodyPr/>
          <a:lstStyle/>
          <a:p>
            <a:r>
              <a:rPr lang="en-IN" b="1" dirty="0" smtClean="0"/>
              <a:t>OBJECT DIAGRAM</a:t>
            </a:r>
            <a:endParaRPr lang="en-IN" b="1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133114"/>
            <a:ext cx="10515600" cy="44691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OBJECT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38" y="580030"/>
            <a:ext cx="11117239" cy="5773002"/>
          </a:xfrm>
        </p:spPr>
        <p:txBody>
          <a:bodyPr>
            <a:normAutofit fontScale="92500"/>
          </a:bodyPr>
          <a:lstStyle/>
          <a:p>
            <a:r>
              <a:rPr lang="en-IN" dirty="0"/>
              <a:t>Object diagrams are derived from class diagrams so object diagrams are dependent upon class diagrams.</a:t>
            </a:r>
          </a:p>
          <a:p>
            <a:r>
              <a:rPr lang="en-IN" dirty="0"/>
              <a:t>Object diagrams represent an instance of a class diagram.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basic concepts are similar for class diagrams and object diagrams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Object diagrams also represent the static view of a system but this static view is a snapshot of the system at a particular </a:t>
            </a:r>
            <a:r>
              <a:rPr lang="en-IN" dirty="0" smtClean="0"/>
              <a:t>moment</a:t>
            </a:r>
          </a:p>
          <a:p>
            <a:r>
              <a:rPr lang="en-IN" b="1" dirty="0">
                <a:solidFill>
                  <a:srgbClr val="FF0000"/>
                </a:solidFill>
              </a:rPr>
              <a:t>Purpose of Object </a:t>
            </a:r>
            <a:r>
              <a:rPr lang="en-IN" b="1" dirty="0" smtClean="0">
                <a:solidFill>
                  <a:srgbClr val="FF0000"/>
                </a:solidFill>
              </a:rPr>
              <a:t>Diagrams</a:t>
            </a:r>
          </a:p>
          <a:p>
            <a:r>
              <a:rPr lang="en-IN" dirty="0" smtClean="0"/>
              <a:t>A </a:t>
            </a:r>
            <a:r>
              <a:rPr lang="en-IN" dirty="0"/>
              <a:t>class diagram represents an abstract model consisting of classes and their relationships.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an object diagram represents an instance at a particular moment, which is concrete in nature</a:t>
            </a:r>
            <a:r>
              <a:rPr lang="en-IN" dirty="0" smtClean="0"/>
              <a:t>.</a:t>
            </a:r>
          </a:p>
          <a:p>
            <a:r>
              <a:rPr lang="en-IN" dirty="0"/>
              <a:t>It means the object diagram is closer to the actual system </a:t>
            </a:r>
            <a:r>
              <a:rPr lang="en-IN" dirty="0" smtClean="0"/>
              <a:t>behaviour.</a:t>
            </a:r>
          </a:p>
          <a:p>
            <a:r>
              <a:rPr lang="en-IN" dirty="0" smtClean="0"/>
              <a:t> </a:t>
            </a:r>
            <a:r>
              <a:rPr lang="en-IN" dirty="0"/>
              <a:t>The purpose is to capture the static view of a system at a particular moment.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/>
              <a:t>UML - Standard </a:t>
            </a:r>
            <a:r>
              <a:rPr lang="en-GB" sz="5400" b="1" dirty="0" smtClean="0"/>
              <a:t>Diagrams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 smtClean="0"/>
          </a:p>
          <a:p>
            <a:pPr marL="0" indent="0" algn="ctr">
              <a:buNone/>
            </a:pPr>
            <a:endParaRPr lang="en-GB" sz="4800" dirty="0"/>
          </a:p>
          <a:p>
            <a:pPr algn="ctr"/>
            <a:r>
              <a:rPr lang="en-GB" sz="4800" dirty="0" smtClean="0"/>
              <a:t>Structural </a:t>
            </a:r>
            <a:r>
              <a:rPr lang="en-GB" sz="4800" dirty="0"/>
              <a:t>Diagrams</a:t>
            </a:r>
          </a:p>
          <a:p>
            <a:pPr algn="ctr"/>
            <a:r>
              <a:rPr lang="en-GB" sz="4800" dirty="0" err="1"/>
              <a:t>Behavioral</a:t>
            </a:r>
            <a:r>
              <a:rPr lang="en-GB" sz="4800" dirty="0"/>
              <a:t> Diagrams</a:t>
            </a:r>
          </a:p>
          <a:p>
            <a:pPr marL="0" indent="0" algn="ctr">
              <a:buNone/>
            </a:pPr>
            <a:endParaRPr lang="en-GB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				                                            </a:t>
            </a:r>
            <a:r>
              <a:rPr lang="en-GB" sz="1300" b="1" dirty="0" err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60733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Object </a:t>
            </a:r>
            <a:r>
              <a:rPr lang="en-GB" b="1" dirty="0" smtClean="0"/>
              <a:t>Diagrams - </a:t>
            </a:r>
            <a:r>
              <a:rPr lang="en-GB" b="1" dirty="0"/>
              <a:t>instance of a class </a:t>
            </a:r>
            <a:r>
              <a:rPr lang="en-GB" b="1" dirty="0" smtClean="0"/>
              <a:t>diagram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16" y="798286"/>
            <a:ext cx="11687584" cy="5210628"/>
          </a:xfr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133114"/>
            <a:ext cx="10515600" cy="699400"/>
          </a:xfrm>
        </p:spPr>
        <p:txBody>
          <a:bodyPr/>
          <a:lstStyle/>
          <a:p>
            <a:r>
              <a:rPr lang="en-IN" b="1" dirty="0"/>
              <a:t>OBJECT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32" y="832514"/>
            <a:ext cx="11117239" cy="577300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Explanation of Example Diagram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The </a:t>
            </a:r>
            <a:r>
              <a:rPr lang="en-IN" dirty="0" smtClean="0"/>
              <a:t>above </a:t>
            </a:r>
            <a:r>
              <a:rPr lang="en-IN" dirty="0"/>
              <a:t>diagram is an example of an object diagram.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represents the Order management </a:t>
            </a:r>
            <a:r>
              <a:rPr lang="en-IN" dirty="0" smtClean="0"/>
              <a:t>system.</a:t>
            </a:r>
          </a:p>
          <a:p>
            <a:r>
              <a:rPr lang="en-IN" dirty="0" smtClean="0"/>
              <a:t> </a:t>
            </a:r>
            <a:r>
              <a:rPr lang="en-IN" dirty="0"/>
              <a:t>The following diagram is an instance of the system at a particular time of purchase.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has the following objects.</a:t>
            </a:r>
          </a:p>
          <a:p>
            <a:r>
              <a:rPr lang="en-IN" dirty="0"/>
              <a:t>Customer</a:t>
            </a:r>
          </a:p>
          <a:p>
            <a:r>
              <a:rPr lang="en-IN" dirty="0"/>
              <a:t>Order</a:t>
            </a:r>
          </a:p>
          <a:p>
            <a:r>
              <a:rPr lang="en-IN" dirty="0" err="1"/>
              <a:t>SpecialOrder</a:t>
            </a:r>
            <a:endParaRPr lang="en-IN" dirty="0"/>
          </a:p>
          <a:p>
            <a:r>
              <a:rPr lang="en-IN" dirty="0" err="1"/>
              <a:t>NormalOrder</a:t>
            </a:r>
            <a:endParaRPr lang="en-IN" dirty="0"/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133114"/>
            <a:ext cx="10515600" cy="699400"/>
          </a:xfrm>
        </p:spPr>
        <p:txBody>
          <a:bodyPr/>
          <a:lstStyle/>
          <a:p>
            <a:r>
              <a:rPr lang="en-IN" b="1" dirty="0"/>
              <a:t>OBJECT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32" y="832514"/>
            <a:ext cx="11117239" cy="577300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Explanation of Example Diagram</a:t>
            </a:r>
          </a:p>
          <a:p>
            <a:r>
              <a:rPr lang="en-IN" dirty="0" smtClean="0"/>
              <a:t>Now </a:t>
            </a:r>
            <a:r>
              <a:rPr lang="en-IN" dirty="0"/>
              <a:t>the customer object (C) is associated with three order objects (O1, O2, and O3).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order objects are associated with special order and normal order objects (S1, S2, and N1).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customer has the following three orders with different numbers (12, 32 and 40) for the particular time considered.</a:t>
            </a:r>
          </a:p>
          <a:p>
            <a:r>
              <a:rPr lang="en-IN" dirty="0"/>
              <a:t>The customer can increase the number of orders in future and in that scenario the object diagram will reflect that.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order, special order, and normal order objects are observed then you will find that they have some values.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389" y="2303107"/>
            <a:ext cx="5521656" cy="1325563"/>
          </a:xfrm>
        </p:spPr>
        <p:txBody>
          <a:bodyPr/>
          <a:lstStyle/>
          <a:p>
            <a:r>
              <a:rPr lang="en-IN" b="1" dirty="0" smtClean="0"/>
              <a:t>COMPONENT DIAGRAM</a:t>
            </a:r>
            <a:endParaRPr lang="en-IN" b="1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8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Component </a:t>
            </a:r>
            <a:r>
              <a:rPr lang="en-GB" b="1" dirty="0" smtClean="0"/>
              <a:t>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237"/>
            <a:ext cx="10515600" cy="5516870"/>
          </a:xfrm>
        </p:spPr>
        <p:txBody>
          <a:bodyPr>
            <a:normAutofit/>
          </a:bodyPr>
          <a:lstStyle/>
          <a:p>
            <a:r>
              <a:rPr lang="en-IN" dirty="0"/>
              <a:t>Component diagrams are used to model the physical aspects of a system. </a:t>
            </a:r>
            <a:endParaRPr lang="en-IN" dirty="0" smtClean="0"/>
          </a:p>
          <a:p>
            <a:r>
              <a:rPr lang="en-IN" dirty="0"/>
              <a:t>Component diagrams are used during the implementation phase of an application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what </a:t>
            </a:r>
            <a:r>
              <a:rPr lang="en-IN" dirty="0">
                <a:solidFill>
                  <a:srgbClr val="FF0000"/>
                </a:solidFill>
              </a:rPr>
              <a:t>are </a:t>
            </a:r>
            <a:r>
              <a:rPr lang="en-IN" dirty="0" smtClean="0">
                <a:solidFill>
                  <a:srgbClr val="FF0000"/>
                </a:solidFill>
              </a:rPr>
              <a:t>physical </a:t>
            </a:r>
            <a:r>
              <a:rPr lang="en-IN" dirty="0">
                <a:solidFill>
                  <a:srgbClr val="FF0000"/>
                </a:solidFill>
              </a:rPr>
              <a:t>aspects?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Physical </a:t>
            </a:r>
            <a:r>
              <a:rPr lang="en-IN" dirty="0"/>
              <a:t>aspects are the elements such as </a:t>
            </a:r>
            <a:r>
              <a:rPr lang="en-IN" dirty="0" err="1"/>
              <a:t>executables</a:t>
            </a:r>
            <a:r>
              <a:rPr lang="en-IN" dirty="0"/>
              <a:t>, libraries, files, documents, etc. which reside in a node</a:t>
            </a:r>
            <a:r>
              <a:rPr lang="en-IN" dirty="0" smtClean="0"/>
              <a:t>.</a:t>
            </a:r>
          </a:p>
          <a:p>
            <a:r>
              <a:rPr lang="en-IN" dirty="0">
                <a:solidFill>
                  <a:srgbClr val="FF0000"/>
                </a:solidFill>
              </a:rPr>
              <a:t>Purpose of Component </a:t>
            </a:r>
            <a:r>
              <a:rPr lang="en-IN" dirty="0" smtClean="0">
                <a:solidFill>
                  <a:srgbClr val="FF0000"/>
                </a:solidFill>
              </a:rPr>
              <a:t>Diagrams</a:t>
            </a:r>
          </a:p>
          <a:p>
            <a:r>
              <a:rPr lang="en-IN" dirty="0"/>
              <a:t>It does not describe the functionality of the system but it describes the components used to make those functionalities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Visualize the components of a system.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00" y="21982"/>
            <a:ext cx="10515600" cy="592818"/>
          </a:xfrm>
        </p:spPr>
        <p:txBody>
          <a:bodyPr>
            <a:normAutofit/>
          </a:bodyPr>
          <a:lstStyle/>
          <a:p>
            <a:r>
              <a:rPr lang="en-GB" sz="3200" b="1" dirty="0"/>
              <a:t>Component </a:t>
            </a:r>
            <a:r>
              <a:rPr lang="en-GB" sz="3200" b="1" dirty="0" smtClean="0"/>
              <a:t>Diagrams</a:t>
            </a:r>
            <a:endParaRPr lang="en-GB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73" y="560860"/>
            <a:ext cx="9041927" cy="5932015"/>
          </a:xfr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636" y="2112038"/>
            <a:ext cx="6695363" cy="1325563"/>
          </a:xfrm>
        </p:spPr>
        <p:txBody>
          <a:bodyPr/>
          <a:lstStyle/>
          <a:p>
            <a:r>
              <a:rPr lang="en-IN" b="1" dirty="0" smtClean="0"/>
              <a:t>DEPLOYMENT DIAGRAM</a:t>
            </a:r>
            <a:endParaRPr lang="en-IN" b="1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5919" cy="4351338"/>
          </a:xfrm>
        </p:spPr>
        <p:txBody>
          <a:bodyPr/>
          <a:lstStyle/>
          <a:p>
            <a:r>
              <a:rPr lang="en-IN" dirty="0"/>
              <a:t>Deployment diagrams are used to visualize the topology of the physical components of a system, where the software components are deployed</a:t>
            </a:r>
            <a:r>
              <a:rPr lang="en-IN" dirty="0" smtClean="0"/>
              <a:t>.</a:t>
            </a:r>
          </a:p>
          <a:p>
            <a:r>
              <a:rPr lang="en-IN" dirty="0"/>
              <a:t>Deployment diagrams are used for describing the hardware components, where software components are deployed. </a:t>
            </a:r>
            <a:endParaRPr lang="en-IN" dirty="0" smtClean="0"/>
          </a:p>
          <a:p>
            <a:r>
              <a:rPr lang="en-IN" dirty="0" smtClean="0"/>
              <a:t>Component </a:t>
            </a:r>
            <a:r>
              <a:rPr lang="en-IN" dirty="0"/>
              <a:t>diagrams and deployment diagrams are closely </a:t>
            </a:r>
            <a:r>
              <a:rPr lang="en-IN" dirty="0" smtClean="0"/>
              <a:t>related</a:t>
            </a:r>
          </a:p>
          <a:p>
            <a:r>
              <a:rPr lang="en-IN" dirty="0"/>
              <a:t>Component diagrams are used to describe the components and deployment diagrams shows how they are deployed in hardware.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046"/>
          </a:xfrm>
        </p:spPr>
        <p:txBody>
          <a:bodyPr>
            <a:normAutofit/>
          </a:bodyPr>
          <a:lstStyle/>
          <a:p>
            <a:r>
              <a:rPr lang="en-GB" b="1" dirty="0"/>
              <a:t>Deployment </a:t>
            </a:r>
            <a:r>
              <a:rPr lang="en-GB" b="1" dirty="0" smtClean="0"/>
              <a:t>Diagrams</a:t>
            </a:r>
            <a:endParaRPr lang="en-GB" sz="2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25046"/>
            <a:ext cx="10161895" cy="54864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499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err="1"/>
              <a:t>Behavioral</a:t>
            </a:r>
            <a:r>
              <a:rPr lang="en-GB" sz="5400" b="1" dirty="0"/>
              <a:t> </a:t>
            </a:r>
            <a:r>
              <a:rPr lang="en-GB" sz="5400" b="1" dirty="0" smtClean="0"/>
              <a:t>Diagrams - </a:t>
            </a:r>
            <a:r>
              <a:rPr lang="en-GB" b="1" dirty="0" smtClean="0"/>
              <a:t>Behaviour </a:t>
            </a:r>
            <a:r>
              <a:rPr lang="en-GB" b="1" dirty="0"/>
              <a:t>of the system when it is running/operating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Use case diagram</a:t>
            </a:r>
          </a:p>
          <a:p>
            <a:pPr algn="ctr"/>
            <a:r>
              <a:rPr lang="en-GB" sz="3600" dirty="0"/>
              <a:t>Sequence diagram</a:t>
            </a:r>
          </a:p>
          <a:p>
            <a:pPr algn="ctr"/>
            <a:r>
              <a:rPr lang="en-GB" sz="3600" dirty="0"/>
              <a:t>Collaboration diagram</a:t>
            </a:r>
          </a:p>
          <a:p>
            <a:pPr algn="ctr"/>
            <a:r>
              <a:rPr lang="en-GB" sz="3600" dirty="0" err="1"/>
              <a:t>Statechart</a:t>
            </a:r>
            <a:r>
              <a:rPr lang="en-GB" sz="3600" dirty="0"/>
              <a:t> diagram</a:t>
            </a:r>
          </a:p>
          <a:p>
            <a:pPr algn="ctr"/>
            <a:r>
              <a:rPr lang="en-GB" sz="3600" dirty="0"/>
              <a:t>Activity diagram</a:t>
            </a:r>
          </a:p>
          <a:p>
            <a:pPr marL="0" indent="0" algn="ctr">
              <a:buNone/>
            </a:pPr>
            <a:endParaRPr lang="en-GB" sz="360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dirty="0"/>
              <a:t>Structural </a:t>
            </a:r>
            <a:r>
              <a:rPr lang="en-GB" sz="6600" b="1" dirty="0" smtClean="0"/>
              <a:t>Diagrams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Class diagram</a:t>
            </a:r>
          </a:p>
          <a:p>
            <a:pPr algn="ctr"/>
            <a:r>
              <a:rPr lang="pt-BR" sz="4000" dirty="0"/>
              <a:t>Object diagram</a:t>
            </a:r>
          </a:p>
          <a:p>
            <a:pPr algn="ctr"/>
            <a:r>
              <a:rPr lang="pt-BR" sz="4000" dirty="0"/>
              <a:t>Component diagram</a:t>
            </a:r>
          </a:p>
          <a:p>
            <a:pPr algn="ctr"/>
            <a:r>
              <a:rPr lang="pt-BR" sz="4000" dirty="0"/>
              <a:t>Deployment diagram</a:t>
            </a:r>
          </a:p>
          <a:p>
            <a:pPr marL="0" indent="0" algn="ctr">
              <a:buNone/>
            </a:pPr>
            <a:endParaRPr lang="en-GB" sz="400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GB" b="1" dirty="0"/>
              <a:t>Use Case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8" y="1205346"/>
            <a:ext cx="10515600" cy="4351338"/>
          </a:xfrm>
        </p:spPr>
        <p:txBody>
          <a:bodyPr/>
          <a:lstStyle/>
          <a:p>
            <a:r>
              <a:rPr lang="en-US" dirty="0"/>
              <a:t>use case diagram is dynamic in nature, there should be some internal or external factors for making the interaction</a:t>
            </a:r>
            <a:r>
              <a:rPr lang="en-US" dirty="0" smtClean="0"/>
              <a:t>.</a:t>
            </a:r>
          </a:p>
          <a:p>
            <a:r>
              <a:rPr lang="en-US" dirty="0"/>
              <a:t>These internal and external agents are known as actors.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case diagrams consists of actors, use cases and their relationships</a:t>
            </a:r>
            <a:r>
              <a:rPr lang="en-US" dirty="0" smtClean="0"/>
              <a:t>.</a:t>
            </a:r>
          </a:p>
          <a:p>
            <a:r>
              <a:rPr lang="en-US" dirty="0"/>
              <a:t>A single use case diagram captures a particular functionality of a system.</a:t>
            </a:r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28" y="176439"/>
            <a:ext cx="10515600" cy="1295598"/>
          </a:xfrm>
        </p:spPr>
        <p:txBody>
          <a:bodyPr>
            <a:normAutofit/>
          </a:bodyPr>
          <a:lstStyle/>
          <a:p>
            <a:r>
              <a:rPr lang="en-GB" b="1" dirty="0"/>
              <a:t>Use Case </a:t>
            </a:r>
            <a:r>
              <a:rPr lang="en-GB" b="1" dirty="0" smtClean="0"/>
              <a:t>Diagrams - </a:t>
            </a:r>
            <a:r>
              <a:rPr lang="en-GB" sz="2700" b="1" dirty="0" smtClean="0"/>
              <a:t>Used </a:t>
            </a:r>
            <a:r>
              <a:rPr lang="en-GB" sz="2700" b="1" dirty="0"/>
              <a:t>to gather the requirements of a system including internal and external influences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" t="5397" r="12060"/>
          <a:stretch/>
        </p:blipFill>
        <p:spPr>
          <a:xfrm>
            <a:off x="2315493" y="1306785"/>
            <a:ext cx="7460930" cy="5385963"/>
          </a:xfr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GB" b="1" dirty="0"/>
              <a:t>Use Case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>
            <a:normAutofit/>
          </a:bodyPr>
          <a:lstStyle/>
          <a:p>
            <a:r>
              <a:rPr lang="en-US" dirty="0" smtClean="0"/>
              <a:t>Sample </a:t>
            </a:r>
            <a:r>
              <a:rPr lang="en-US" dirty="0"/>
              <a:t>use case diagram representing the order management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Hence, if we look into the diagram then we will find three use cases </a:t>
            </a:r>
            <a:r>
              <a:rPr lang="en-US" b="1" dirty="0"/>
              <a:t>(Order, </a:t>
            </a:r>
            <a:r>
              <a:rPr lang="en-US" b="1" dirty="0" err="1"/>
              <a:t>SpecialOrder</a:t>
            </a:r>
            <a:r>
              <a:rPr lang="en-US" b="1" dirty="0"/>
              <a:t>, and </a:t>
            </a:r>
            <a:r>
              <a:rPr lang="en-US" b="1" dirty="0" err="1"/>
              <a:t>NormalOrder</a:t>
            </a:r>
            <a:r>
              <a:rPr lang="en-US" b="1" dirty="0"/>
              <a:t>)</a:t>
            </a:r>
            <a:r>
              <a:rPr lang="en-US" dirty="0"/>
              <a:t> and one actor which is the customer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/>
              <a:t>The </a:t>
            </a:r>
            <a:r>
              <a:rPr lang="en-US" dirty="0" err="1"/>
              <a:t>SpecialOrder</a:t>
            </a:r>
            <a:r>
              <a:rPr lang="en-US" dirty="0"/>
              <a:t> and </a:t>
            </a:r>
            <a:r>
              <a:rPr lang="en-US" dirty="0" err="1"/>
              <a:t>NormalOrder</a:t>
            </a:r>
            <a:r>
              <a:rPr lang="en-US" dirty="0"/>
              <a:t> use cases are extended from </a:t>
            </a:r>
            <a:r>
              <a:rPr lang="en-US" i="1" dirty="0"/>
              <a:t>Order</a:t>
            </a:r>
            <a:r>
              <a:rPr lang="en-US" dirty="0"/>
              <a:t> use case. Hence, they have extended relationship</a:t>
            </a:r>
            <a:r>
              <a:rPr lang="en-US" dirty="0" smtClean="0"/>
              <a:t>.</a:t>
            </a:r>
          </a:p>
          <a:p>
            <a:r>
              <a:rPr lang="en-US" dirty="0"/>
              <a:t>Another important point is to identify the system boundary, which is shown in the picture.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actor Customer lies outside the system as it is an external user of the system.</a:t>
            </a:r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Use Case </a:t>
            </a:r>
            <a:r>
              <a:rPr lang="en-GB" b="1" dirty="0" smtClean="0"/>
              <a:t>Diagrams - Example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9" y="997527"/>
            <a:ext cx="6636326" cy="549534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Interaction </a:t>
            </a:r>
            <a:r>
              <a:rPr lang="en-GB" b="1" dirty="0" smtClean="0"/>
              <a:t>Diagrams - Interactions </a:t>
            </a:r>
            <a:r>
              <a:rPr lang="en-GB" b="1" dirty="0"/>
              <a:t>among the different elements in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598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000" b="1" dirty="0"/>
          </a:p>
          <a:p>
            <a:r>
              <a:rPr lang="en-GB" sz="4000" b="1" dirty="0" smtClean="0"/>
              <a:t>Sequence </a:t>
            </a:r>
            <a:r>
              <a:rPr lang="en-GB" sz="4000" b="1" dirty="0" smtClean="0"/>
              <a:t>diagram-</a:t>
            </a:r>
            <a:r>
              <a:rPr lang="en-US" dirty="0"/>
              <a:t>emphasizes on time sequence of messages</a:t>
            </a:r>
            <a:endParaRPr lang="en-GB" sz="4000" b="1" dirty="0" smtClean="0"/>
          </a:p>
          <a:p>
            <a:r>
              <a:rPr lang="en-GB" sz="4000" b="1" dirty="0"/>
              <a:t>Collaboration </a:t>
            </a:r>
            <a:r>
              <a:rPr lang="en-GB" sz="4000" b="1" dirty="0" smtClean="0"/>
              <a:t>diagram - </a:t>
            </a:r>
            <a:r>
              <a:rPr lang="en-US" dirty="0"/>
              <a:t>emphasizes on the structural organization of the objects that send and receive messages</a:t>
            </a:r>
            <a:endParaRPr lang="en-GB" sz="400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09600"/>
          </a:xfrm>
        </p:spPr>
        <p:txBody>
          <a:bodyPr>
            <a:normAutofit/>
          </a:bodyPr>
          <a:lstStyle/>
          <a:p>
            <a:r>
              <a:rPr lang="en-GB" sz="3600" b="1" dirty="0"/>
              <a:t>Sequence </a:t>
            </a:r>
            <a:r>
              <a:rPr lang="en-GB" sz="3600" b="1" dirty="0" smtClean="0"/>
              <a:t>Diagram- </a:t>
            </a:r>
            <a:r>
              <a:rPr lang="en-GB" sz="2800" b="1" dirty="0" smtClean="0"/>
              <a:t>Emphasizes </a:t>
            </a:r>
            <a:r>
              <a:rPr lang="en-GB" sz="2800" b="1" dirty="0"/>
              <a:t>on time sequence of messages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71" y="405730"/>
            <a:ext cx="7982857" cy="6291017"/>
          </a:xfr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858982"/>
            <a:ext cx="11263745" cy="48352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sequence diagram has four objects (Customer, Order, </a:t>
            </a:r>
            <a:r>
              <a:rPr lang="en-US" dirty="0" err="1"/>
              <a:t>SpecialOrder</a:t>
            </a:r>
            <a:r>
              <a:rPr lang="en-US" dirty="0"/>
              <a:t> and </a:t>
            </a:r>
            <a:r>
              <a:rPr lang="en-US" dirty="0" err="1"/>
              <a:t>NormalOrder</a:t>
            </a:r>
            <a:r>
              <a:rPr lang="en-US" dirty="0"/>
              <a:t>).</a:t>
            </a:r>
          </a:p>
          <a:p>
            <a:r>
              <a:rPr lang="en-US" dirty="0"/>
              <a:t>The </a:t>
            </a:r>
            <a:r>
              <a:rPr lang="en-US" dirty="0" smtClean="0"/>
              <a:t>diagram </a:t>
            </a:r>
            <a:r>
              <a:rPr lang="en-US" dirty="0"/>
              <a:t>shows the message sequence for </a:t>
            </a:r>
            <a:r>
              <a:rPr lang="en-US" i="1" dirty="0" err="1"/>
              <a:t>SpecialOrder</a:t>
            </a:r>
            <a:r>
              <a:rPr lang="en-US" dirty="0"/>
              <a:t> object and the same can be used in case of </a:t>
            </a:r>
            <a:r>
              <a:rPr lang="en-US" i="1" dirty="0" err="1"/>
              <a:t>NormalOrder</a:t>
            </a:r>
            <a:r>
              <a:rPr lang="en-US" dirty="0"/>
              <a:t> 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important to understand the time sequence of message flows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message flow is nothing but a method call of an object.</a:t>
            </a:r>
          </a:p>
          <a:p>
            <a:r>
              <a:rPr lang="en-US" dirty="0"/>
              <a:t>The first call is </a:t>
            </a:r>
            <a:r>
              <a:rPr lang="en-US" i="1" dirty="0" err="1"/>
              <a:t>sendOrder</a:t>
            </a:r>
            <a:r>
              <a:rPr lang="en-US" i="1" dirty="0"/>
              <a:t> ()</a:t>
            </a:r>
            <a:r>
              <a:rPr lang="en-US" dirty="0"/>
              <a:t> which is a method of </a:t>
            </a:r>
            <a:r>
              <a:rPr lang="en-US" i="1" dirty="0"/>
              <a:t>Order object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next call is </a:t>
            </a:r>
            <a:r>
              <a:rPr lang="en-US" i="1" dirty="0"/>
              <a:t>confirm ()</a:t>
            </a:r>
            <a:r>
              <a:rPr lang="en-US" dirty="0"/>
              <a:t> which is a method of </a:t>
            </a:r>
            <a:r>
              <a:rPr lang="en-US" i="1" dirty="0" err="1"/>
              <a:t>SpecialOrder</a:t>
            </a:r>
            <a:r>
              <a:rPr lang="en-US" dirty="0"/>
              <a:t> object and the last call is </a:t>
            </a:r>
            <a:r>
              <a:rPr lang="en-US" i="1" dirty="0"/>
              <a:t>Dispatch ()</a:t>
            </a:r>
            <a:r>
              <a:rPr lang="en-US" dirty="0"/>
              <a:t> which is a method of </a:t>
            </a:r>
            <a:r>
              <a:rPr lang="en-US" i="1" dirty="0" err="1"/>
              <a:t>SpecialOrder</a:t>
            </a:r>
            <a:r>
              <a:rPr lang="en-US" dirty="0"/>
              <a:t> object.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diagram mainly describes the method calls from one object to another, and this is also the actual scenario when the system is running.</a:t>
            </a:r>
          </a:p>
          <a:p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ollaboration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diagram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1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the collaboration diagram, the method call sequence is indicated by some numbering technique.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number indicates how the methods are called one after another. 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6971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Collaboration </a:t>
            </a:r>
            <a:r>
              <a:rPr lang="en-GB" sz="4000" b="1" dirty="0" smtClean="0"/>
              <a:t>diagram - </a:t>
            </a:r>
            <a:r>
              <a:rPr lang="en-GB" sz="2800" b="1" dirty="0" smtClean="0"/>
              <a:t>Emphasizes </a:t>
            </a:r>
            <a:r>
              <a:rPr lang="en-GB" sz="2800" b="1" dirty="0"/>
              <a:t>on the structural organization of the objects that send and receive messages.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95" y="860856"/>
            <a:ext cx="8329046" cy="5758135"/>
          </a:xfr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GB" b="1" dirty="0" err="1"/>
              <a:t>Statechart</a:t>
            </a:r>
            <a:r>
              <a:rPr lang="en-GB" b="1" dirty="0"/>
              <a:t>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Statechart</a:t>
            </a:r>
            <a:r>
              <a:rPr lang="en-US" dirty="0"/>
              <a:t> diagram describes a state machine. </a:t>
            </a:r>
            <a:endParaRPr lang="en-US" dirty="0" smtClean="0"/>
          </a:p>
          <a:p>
            <a:r>
              <a:rPr lang="en-US" dirty="0" smtClean="0"/>
              <a:t>State </a:t>
            </a:r>
            <a:r>
              <a:rPr lang="en-US" dirty="0"/>
              <a:t>machine can be defined as a machine which defines different states of an object and these states are controlled by external or internal events.</a:t>
            </a:r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>
            <a:normAutofit fontScale="90000"/>
          </a:bodyPr>
          <a:lstStyle/>
          <a:p>
            <a:r>
              <a:rPr lang="pt-BR" dirty="0"/>
              <a:t>Class diagram</a:t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39" y="1252419"/>
            <a:ext cx="11130887" cy="5066494"/>
          </a:xfrm>
        </p:spPr>
        <p:txBody>
          <a:bodyPr/>
          <a:lstStyle/>
          <a:p>
            <a:r>
              <a:rPr lang="en-IN" b="1" dirty="0"/>
              <a:t>UML CLASS DIAGRAM</a:t>
            </a:r>
            <a:r>
              <a:rPr lang="en-IN" dirty="0"/>
              <a:t> gives an overview of a software system by displaying classes, attributes, operations, and their relationships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This Diagram includes the class name, attributes, and operation in separate designated compartments</a:t>
            </a:r>
            <a:r>
              <a:rPr lang="en-IN" dirty="0" smtClean="0"/>
              <a:t>.</a:t>
            </a:r>
          </a:p>
          <a:p>
            <a:r>
              <a:rPr lang="en-IN" dirty="0"/>
              <a:t>Class Diagram defines the types of objects in the system and the different types of relationships that exist among them.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100818"/>
          </a:xfrm>
        </p:spPr>
        <p:txBody>
          <a:bodyPr>
            <a:normAutofit/>
          </a:bodyPr>
          <a:lstStyle/>
          <a:p>
            <a:r>
              <a:rPr lang="en-GB" b="1" dirty="0" err="1"/>
              <a:t>Statechart</a:t>
            </a:r>
            <a:r>
              <a:rPr lang="en-GB" b="1" dirty="0"/>
              <a:t> </a:t>
            </a:r>
            <a:r>
              <a:rPr lang="en-GB" b="1" dirty="0" smtClean="0"/>
              <a:t>Diagrams </a:t>
            </a:r>
            <a:endParaRPr lang="en-GB" sz="2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/>
          <a:stretch/>
        </p:blipFill>
        <p:spPr>
          <a:xfrm>
            <a:off x="2191202" y="1190170"/>
            <a:ext cx="8099425" cy="5667829"/>
          </a:xfr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en-GB" b="1" dirty="0"/>
              <a:t>Activity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diagram is basically a flowchart to represent the flow from one activity to another activity. </a:t>
            </a:r>
            <a:endParaRPr lang="en-US" dirty="0" smtClean="0"/>
          </a:p>
          <a:p>
            <a:r>
              <a:rPr lang="en-US" dirty="0"/>
              <a:t>The control flow is drawn from one operation to another</a:t>
            </a:r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0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8382"/>
            <a:ext cx="10674927" cy="92664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Activity </a:t>
            </a:r>
            <a:r>
              <a:rPr lang="en-GB" b="1" dirty="0" smtClean="0"/>
              <a:t>Diagrams – </a:t>
            </a:r>
            <a:r>
              <a:rPr lang="en-GB" sz="4000" b="1" dirty="0" smtClean="0"/>
              <a:t>Basically </a:t>
            </a:r>
            <a:r>
              <a:rPr lang="en-GB" sz="4000" b="1" dirty="0"/>
              <a:t>a flowchart to represent the flow from one activity to another activity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34" y="1045029"/>
            <a:ext cx="7713670" cy="5812971"/>
          </a:xfr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64" y="3407342"/>
            <a:ext cx="4762500" cy="3190875"/>
          </a:xfrm>
        </p:spPr>
      </p:pic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>
            <a:normAutofit fontScale="90000"/>
          </a:bodyPr>
          <a:lstStyle/>
          <a:p>
            <a:r>
              <a:rPr lang="pt-BR" dirty="0"/>
              <a:t>Class diagram</a:t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39" y="1252419"/>
            <a:ext cx="11130887" cy="5066494"/>
          </a:xfrm>
        </p:spPr>
        <p:txBody>
          <a:bodyPr/>
          <a:lstStyle/>
          <a:p>
            <a:r>
              <a:rPr lang="en-IN" b="1" dirty="0"/>
              <a:t>Benefits of Class </a:t>
            </a:r>
            <a:r>
              <a:rPr lang="en-IN" b="1" dirty="0" smtClean="0"/>
              <a:t>Diagram</a:t>
            </a:r>
          </a:p>
          <a:p>
            <a:r>
              <a:rPr lang="en-IN" dirty="0"/>
              <a:t>Class Diagram Illustrates data models for even very complex information systems</a:t>
            </a:r>
          </a:p>
          <a:p>
            <a:r>
              <a:rPr lang="en-IN" dirty="0"/>
              <a:t>It provides an overview of how the application is structured before studying the actual code. This can easily reduce the maintenance time</a:t>
            </a:r>
          </a:p>
          <a:p>
            <a:r>
              <a:rPr lang="en-IN" dirty="0" smtClean="0"/>
              <a:t>Helpful </a:t>
            </a:r>
            <a:r>
              <a:rPr lang="en-IN" dirty="0"/>
              <a:t>for developers and other stakeholders.</a:t>
            </a:r>
          </a:p>
          <a:p>
            <a:endParaRPr lang="en-IN" b="1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>
            <a:normAutofit fontScale="90000"/>
          </a:bodyPr>
          <a:lstStyle/>
          <a:p>
            <a:r>
              <a:rPr lang="pt-BR" dirty="0"/>
              <a:t>Class diagram</a:t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39" y="1252419"/>
            <a:ext cx="11130887" cy="5066494"/>
          </a:xfrm>
        </p:spPr>
        <p:txBody>
          <a:bodyPr/>
          <a:lstStyle/>
          <a:p>
            <a:r>
              <a:rPr lang="en-IN" dirty="0"/>
              <a:t>Basic Class Diagram Symbols and </a:t>
            </a:r>
            <a:r>
              <a:rPr lang="en-IN" dirty="0" smtClean="0"/>
              <a:t>Notations</a:t>
            </a:r>
          </a:p>
          <a:p>
            <a:r>
              <a:rPr lang="en-IN" dirty="0" smtClean="0"/>
              <a:t>Class Name Written in Italics : Abstract Class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55" y="2425209"/>
            <a:ext cx="5063318" cy="4050653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0" y="6492875"/>
            <a:ext cx="120919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3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Amal Jyothi College Of Engineering, 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>
            <a:normAutofit fontScale="90000"/>
          </a:bodyPr>
          <a:lstStyle/>
          <a:p>
            <a:r>
              <a:rPr lang="pt-BR" dirty="0"/>
              <a:t>Class diagram</a:t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39" y="1252419"/>
            <a:ext cx="11130887" cy="5066494"/>
          </a:xfrm>
        </p:spPr>
        <p:txBody>
          <a:bodyPr/>
          <a:lstStyle/>
          <a:p>
            <a:r>
              <a:rPr lang="en-IN" dirty="0"/>
              <a:t>Visibility</a:t>
            </a:r>
          </a:p>
          <a:p>
            <a:r>
              <a:rPr lang="en-IN" dirty="0"/>
              <a:t>Use visibility markers to signify who can access the information contained within a class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Private visibility</a:t>
            </a:r>
            <a:r>
              <a:rPr lang="en-IN" dirty="0"/>
              <a:t>, denoted with a - sign, hides information from anything outside the class partition. 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Public </a:t>
            </a:r>
            <a:r>
              <a:rPr lang="en-IN" dirty="0">
                <a:solidFill>
                  <a:srgbClr val="FF0000"/>
                </a:solidFill>
              </a:rPr>
              <a:t>visibility</a:t>
            </a:r>
            <a:r>
              <a:rPr lang="en-IN" dirty="0"/>
              <a:t>, denoted with a + sign, allows all other classes to view the marked information. 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Protected </a:t>
            </a:r>
            <a:r>
              <a:rPr lang="en-IN" dirty="0">
                <a:solidFill>
                  <a:srgbClr val="FF0000"/>
                </a:solidFill>
              </a:rPr>
              <a:t>visibility</a:t>
            </a:r>
            <a:r>
              <a:rPr lang="en-IN" dirty="0"/>
              <a:t>, denoted with a # sign, allows child classes to access information they inherited from a parent class.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>
            <a:normAutofit fontScale="90000"/>
          </a:bodyPr>
          <a:lstStyle/>
          <a:p>
            <a:r>
              <a:rPr lang="pt-BR" dirty="0"/>
              <a:t>Class diagram</a:t>
            </a:r>
            <a:br>
              <a:rPr lang="pt-BR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0" y="1364776"/>
            <a:ext cx="11256447" cy="409432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>
            <a:normAutofit fontScale="90000"/>
          </a:bodyPr>
          <a:lstStyle/>
          <a:p>
            <a:r>
              <a:rPr lang="pt-BR" dirty="0"/>
              <a:t>Class diagram</a:t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18" y="864950"/>
            <a:ext cx="7145739" cy="5276543"/>
          </a:xfrm>
        </p:spPr>
        <p:txBody>
          <a:bodyPr/>
          <a:lstStyle/>
          <a:p>
            <a:r>
              <a:rPr lang="en-IN" u="sng" dirty="0">
                <a:solidFill>
                  <a:srgbClr val="333333"/>
                </a:solidFill>
                <a:latin typeface="Open Sans"/>
              </a:rPr>
              <a:t>Relationships between </a:t>
            </a:r>
            <a:r>
              <a:rPr lang="en-IN" u="sng" dirty="0" smtClean="0">
                <a:solidFill>
                  <a:srgbClr val="333333"/>
                </a:solidFill>
                <a:latin typeface="Open Sans"/>
              </a:rPr>
              <a:t>classes</a:t>
            </a:r>
          </a:p>
          <a:p>
            <a:endParaRPr lang="en-IN" u="sng" dirty="0">
              <a:solidFill>
                <a:srgbClr val="333333"/>
              </a:solidFill>
              <a:latin typeface="Open Sans"/>
            </a:endParaRPr>
          </a:p>
          <a:p>
            <a:r>
              <a:rPr lang="en-IN" dirty="0"/>
              <a:t>UML is not just about pretty pictures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If used correctly, UML precisely conveys </a:t>
            </a:r>
            <a:r>
              <a:rPr lang="en-IN" dirty="0" smtClean="0"/>
              <a:t>how </a:t>
            </a:r>
            <a:r>
              <a:rPr lang="en-IN" dirty="0"/>
              <a:t>code should be implemented from diagrams.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precisely interpreted, the implemented  </a:t>
            </a:r>
            <a:r>
              <a:rPr lang="en-IN" dirty="0" smtClean="0"/>
              <a:t>code </a:t>
            </a:r>
            <a:r>
              <a:rPr lang="en-IN" dirty="0"/>
              <a:t>will correctly reflect the intent of the designer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257" y="653360"/>
            <a:ext cx="4685403" cy="5665553"/>
          </a:xfrm>
          <a:prstGeom prst="rect">
            <a:avLst/>
          </a:prstGeom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091916" cy="365125"/>
          </a:xfrm>
        </p:spPr>
        <p:txBody>
          <a:bodyPr/>
          <a:lstStyle/>
          <a:p>
            <a:pPr algn="l"/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 Maria Sebastian-AP, Department of MCA                                                                                                                    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Jyothi</a:t>
            </a:r>
            <a:r>
              <a:rPr lang="en-GB" sz="1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GB" sz="1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Kanjirappally</a:t>
            </a:r>
            <a:endParaRPr lang="en-GB" sz="1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1824</Words>
  <Application>Microsoft Office PowerPoint</Application>
  <PresentationFormat>Widescreen</PresentationFormat>
  <Paragraphs>217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UML - Standard Diagrams</vt:lpstr>
      <vt:lpstr>Structural Diagrams</vt:lpstr>
      <vt:lpstr>Class diagram </vt:lpstr>
      <vt:lpstr>Class diagram </vt:lpstr>
      <vt:lpstr>Class diagram </vt:lpstr>
      <vt:lpstr>Class diagram </vt:lpstr>
      <vt:lpstr>Class diagram </vt:lpstr>
      <vt:lpstr>Class diagram </vt:lpstr>
      <vt:lpstr>Class diagram </vt:lpstr>
      <vt:lpstr>Class diagram </vt:lpstr>
      <vt:lpstr>Class diagram </vt:lpstr>
      <vt:lpstr>Class diagram </vt:lpstr>
      <vt:lpstr>Class diagram </vt:lpstr>
      <vt:lpstr>Examples </vt:lpstr>
      <vt:lpstr>Class diagram - Static view of an application - Example 1</vt:lpstr>
      <vt:lpstr>PowerPoint Presentation</vt:lpstr>
      <vt:lpstr>OBJECT DIAGRAM</vt:lpstr>
      <vt:lpstr>OBJECT DIAGRAM</vt:lpstr>
      <vt:lpstr>Object Diagrams - instance of a class diagram</vt:lpstr>
      <vt:lpstr>OBJECT DIAGRAM</vt:lpstr>
      <vt:lpstr>OBJECT DIAGRAM</vt:lpstr>
      <vt:lpstr>COMPONENT DIAGRAM</vt:lpstr>
      <vt:lpstr>Component Diagrams</vt:lpstr>
      <vt:lpstr>Component Diagrams</vt:lpstr>
      <vt:lpstr>DEPLOYMENT DIAGRAM</vt:lpstr>
      <vt:lpstr>PowerPoint Presentation</vt:lpstr>
      <vt:lpstr>Deployment Diagrams</vt:lpstr>
      <vt:lpstr>Behavioral Diagrams - Behaviour of the system when it is running/operating</vt:lpstr>
      <vt:lpstr>Use Case Diagrams</vt:lpstr>
      <vt:lpstr>Use Case Diagrams - Used to gather the requirements of a system including internal and external influences</vt:lpstr>
      <vt:lpstr>Use Case Diagrams</vt:lpstr>
      <vt:lpstr>Use Case Diagrams - Example</vt:lpstr>
      <vt:lpstr>Interaction Diagrams - Interactions among the different elements in the model</vt:lpstr>
      <vt:lpstr>Sequence Diagram- Emphasizes on time sequence of messages</vt:lpstr>
      <vt:lpstr>Explanation</vt:lpstr>
      <vt:lpstr>Collaboration diagram</vt:lpstr>
      <vt:lpstr>Collaboration diagram - Emphasizes on the structural organization of the objects that send and receive messages.</vt:lpstr>
      <vt:lpstr>Statechart Diagrams</vt:lpstr>
      <vt:lpstr>Statechart Diagrams </vt:lpstr>
      <vt:lpstr>Activity Diagrams</vt:lpstr>
      <vt:lpstr>Activity Diagrams – Basically a flowchart to represent the flow from one activity to another activity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92</cp:revision>
  <dcterms:created xsi:type="dcterms:W3CDTF">2019-02-08T05:11:20Z</dcterms:created>
  <dcterms:modified xsi:type="dcterms:W3CDTF">2020-07-29T08:02:53Z</dcterms:modified>
</cp:coreProperties>
</file>