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406EB9-D4A0-4A66-9DE2-D0AFB0CD65B2}"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185019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6EB9-D4A0-4A66-9DE2-D0AFB0CD65B2}"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20159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6EB9-D4A0-4A66-9DE2-D0AFB0CD65B2}"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339979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6EB9-D4A0-4A66-9DE2-D0AFB0CD65B2}"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103089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06EB9-D4A0-4A66-9DE2-D0AFB0CD65B2}" type="datetimeFigureOut">
              <a:rPr lang="en-US" smtClean="0"/>
              <a:t>18-Nov-19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164915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406EB9-D4A0-4A66-9DE2-D0AFB0CD65B2}"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9569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406EB9-D4A0-4A66-9DE2-D0AFB0CD65B2}" type="datetimeFigureOut">
              <a:rPr lang="en-US" smtClean="0"/>
              <a:t>18-Nov-19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266418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406EB9-D4A0-4A66-9DE2-D0AFB0CD65B2}" type="datetimeFigureOut">
              <a:rPr lang="en-US" smtClean="0"/>
              <a:t>18-Nov-19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235722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06EB9-D4A0-4A66-9DE2-D0AFB0CD65B2}" type="datetimeFigureOut">
              <a:rPr lang="en-US" smtClean="0"/>
              <a:t>18-Nov-19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283182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06EB9-D4A0-4A66-9DE2-D0AFB0CD65B2}"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168167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06EB9-D4A0-4A66-9DE2-D0AFB0CD65B2}" type="datetimeFigureOut">
              <a:rPr lang="en-US" smtClean="0"/>
              <a:t>18-Nov-19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82E25-186B-4AC0-A578-ADD5D7AFBF20}" type="slidenum">
              <a:rPr lang="en-US" smtClean="0"/>
              <a:t>‹#›</a:t>
            </a:fld>
            <a:endParaRPr lang="en-US"/>
          </a:p>
        </p:txBody>
      </p:sp>
    </p:spTree>
    <p:extLst>
      <p:ext uri="{BB962C8B-B14F-4D97-AF65-F5344CB8AC3E}">
        <p14:creationId xmlns:p14="http://schemas.microsoft.com/office/powerpoint/2010/main" val="31872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06EB9-D4A0-4A66-9DE2-D0AFB0CD65B2}" type="datetimeFigureOut">
              <a:rPr lang="en-US" smtClean="0"/>
              <a:t>18-Nov-19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82E25-186B-4AC0-A578-ADD5D7AFBF20}" type="slidenum">
              <a:rPr lang="en-US" smtClean="0"/>
              <a:t>‹#›</a:t>
            </a:fld>
            <a:endParaRPr lang="en-US"/>
          </a:p>
        </p:txBody>
      </p:sp>
    </p:spTree>
    <p:extLst>
      <p:ext uri="{BB962C8B-B14F-4D97-AF65-F5344CB8AC3E}">
        <p14:creationId xmlns:p14="http://schemas.microsoft.com/office/powerpoint/2010/main" val="256902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3657599"/>
          </a:xfrm>
        </p:spPr>
        <p:txBody>
          <a:bodyPr>
            <a:noAutofit/>
          </a:bodyPr>
          <a:lstStyle/>
          <a:p>
            <a:r>
              <a:rPr lang="en-US" sz="8000" b="1" dirty="0" smtClean="0">
                <a:solidFill>
                  <a:srgbClr val="002060"/>
                </a:solidFill>
              </a:rPr>
              <a:t>SUPPLY AND REQUIREMENT MANAGEMENT</a:t>
            </a:r>
            <a:endParaRPr lang="en-US" sz="8000" b="1" dirty="0">
              <a:solidFill>
                <a:srgbClr val="002060"/>
              </a:solidFill>
            </a:endParaRPr>
          </a:p>
        </p:txBody>
      </p:sp>
    </p:spTree>
    <p:extLst>
      <p:ext uri="{BB962C8B-B14F-4D97-AF65-F5344CB8AC3E}">
        <p14:creationId xmlns:p14="http://schemas.microsoft.com/office/powerpoint/2010/main" val="333400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ABSTRACT</a:t>
            </a:r>
            <a:endParaRPr lang="en-US" b="1"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US" sz="2400" dirty="0"/>
              <a:t>The project is about a platform that helps connect people with each other for their benefits. The whole point of human intelligence is the betterment of the society and further on the betterment of the human species as such. This project aims at providing a platform where users can request for help or services that they require through some point of time. The platform also requires other users to share what they can help around with. So that people could equally help others as well as find solutions to their own situations. It’s all about connecting people who need the service.</a:t>
            </a:r>
          </a:p>
          <a:p>
            <a:pPr marL="0" indent="0">
              <a:buNone/>
            </a:pPr>
            <a:endParaRPr lang="en-US" sz="2400" dirty="0"/>
          </a:p>
        </p:txBody>
      </p:sp>
    </p:spTree>
    <p:extLst>
      <p:ext uri="{BB962C8B-B14F-4D97-AF65-F5344CB8AC3E}">
        <p14:creationId xmlns:p14="http://schemas.microsoft.com/office/powerpoint/2010/main" val="114255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USERS AND FUNCTIONS</a:t>
            </a:r>
            <a:endParaRPr lang="en-US" dirty="0">
              <a:solidFill>
                <a:srgbClr val="00206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sz="2800" dirty="0" smtClean="0"/>
              <a:t>Customer</a:t>
            </a:r>
            <a:r>
              <a:rPr lang="en-US" sz="2400" dirty="0"/>
              <a:t/>
            </a:r>
            <a:br>
              <a:rPr lang="en-US" sz="2400" dirty="0"/>
            </a:br>
            <a:r>
              <a:rPr lang="en-US" sz="2400" dirty="0" smtClean="0"/>
              <a:t>add supply and requirement tables</a:t>
            </a:r>
            <a:r>
              <a:rPr lang="en-US" sz="2800" dirty="0"/>
              <a:t/>
            </a:r>
            <a:br>
              <a:rPr lang="en-US" sz="2800" dirty="0"/>
            </a:br>
            <a:r>
              <a:rPr lang="en-US" sz="2800" dirty="0" smtClean="0"/>
              <a:t>search for other entries</a:t>
            </a:r>
            <a:br>
              <a:rPr lang="en-US" sz="2800" dirty="0" smtClean="0"/>
            </a:br>
            <a:r>
              <a:rPr lang="en-US" sz="2800" dirty="0" smtClean="0"/>
              <a:t>view profile pages</a:t>
            </a:r>
            <a:endParaRPr lang="en-US" sz="2400" dirty="0" smtClean="0"/>
          </a:p>
        </p:txBody>
      </p:sp>
    </p:spTree>
    <p:extLst>
      <p:ext uri="{BB962C8B-B14F-4D97-AF65-F5344CB8AC3E}">
        <p14:creationId xmlns:p14="http://schemas.microsoft.com/office/powerpoint/2010/main" val="246734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TABLE DESIGN</a:t>
            </a:r>
            <a:endParaRPr lang="en-US" dirty="0">
              <a:solidFill>
                <a:srgbClr val="002060"/>
              </a:solidFill>
            </a:endParaRPr>
          </a:p>
        </p:txBody>
      </p:sp>
      <p:sp>
        <p:nvSpPr>
          <p:cNvPr id="3" name="Content Placeholder 2"/>
          <p:cNvSpPr>
            <a:spLocks noGrp="1"/>
          </p:cNvSpPr>
          <p:nvPr>
            <p:ph idx="1"/>
          </p:nvPr>
        </p:nvSpPr>
        <p:spPr/>
        <p:txBody>
          <a:bodyPr/>
          <a:lstStyle/>
          <a:p>
            <a:pPr marL="0" indent="0">
              <a:buNone/>
            </a:pPr>
            <a:r>
              <a:rPr lang="en-US" b="1" dirty="0" smtClean="0"/>
              <a:t>Login </a:t>
            </a:r>
            <a:r>
              <a:rPr lang="en-US" b="1" dirty="0"/>
              <a:t>Table</a:t>
            </a:r>
            <a:r>
              <a:rPr lang="en-US" b="1" dirty="0" smtClean="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787606"/>
              </p:ext>
            </p:extLst>
          </p:nvPr>
        </p:nvGraphicFramePr>
        <p:xfrm>
          <a:off x="609600" y="2438400"/>
          <a:ext cx="6781800" cy="2971800"/>
        </p:xfrm>
        <a:graphic>
          <a:graphicData uri="http://schemas.openxmlformats.org/drawingml/2006/table">
            <a:tbl>
              <a:tblPr firstRow="1" firstCol="1" bandRow="1">
                <a:tableStyleId>{5C22544A-7EE6-4342-B048-85BDC9FD1C3A}</a:tableStyleId>
              </a:tblPr>
              <a:tblGrid>
                <a:gridCol w="1715007">
                  <a:extLst>
                    <a:ext uri="{9D8B030D-6E8A-4147-A177-3AD203B41FA5}">
                      <a16:colId xmlns:a16="http://schemas.microsoft.com/office/drawing/2014/main" val="20000"/>
                    </a:ext>
                  </a:extLst>
                </a:gridCol>
                <a:gridCol w="1676269">
                  <a:extLst>
                    <a:ext uri="{9D8B030D-6E8A-4147-A177-3AD203B41FA5}">
                      <a16:colId xmlns:a16="http://schemas.microsoft.com/office/drawing/2014/main" val="20001"/>
                    </a:ext>
                  </a:extLst>
                </a:gridCol>
                <a:gridCol w="1695638">
                  <a:extLst>
                    <a:ext uri="{9D8B030D-6E8A-4147-A177-3AD203B41FA5}">
                      <a16:colId xmlns:a16="http://schemas.microsoft.com/office/drawing/2014/main" val="20002"/>
                    </a:ext>
                  </a:extLst>
                </a:gridCol>
                <a:gridCol w="1694886">
                  <a:extLst>
                    <a:ext uri="{9D8B030D-6E8A-4147-A177-3AD203B41FA5}">
                      <a16:colId xmlns:a16="http://schemas.microsoft.com/office/drawing/2014/main" val="20003"/>
                    </a:ext>
                  </a:extLst>
                </a:gridCol>
              </a:tblGrid>
              <a:tr h="1282740">
                <a:tc>
                  <a:txBody>
                    <a:bodyPr/>
                    <a:lstStyle/>
                    <a:p>
                      <a:pPr marL="0" marR="0" algn="ctr">
                        <a:lnSpc>
                          <a:spcPct val="107000"/>
                        </a:lnSpc>
                        <a:spcBef>
                          <a:spcPts val="0"/>
                        </a:spcBef>
                        <a:spcAft>
                          <a:spcPts val="0"/>
                        </a:spcAft>
                      </a:pPr>
                      <a:r>
                        <a:rPr lang="en-US" sz="1400" dirty="0" err="1">
                          <a:effectLst/>
                        </a:rPr>
                        <a:t>SlNo</a:t>
                      </a:r>
                      <a:r>
                        <a:rPr lang="en-US" sz="1400" dirty="0">
                          <a:effectLst/>
                        </a:rPr>
                        <a:t>:</a:t>
                      </a:r>
                      <a:endParaRPr lang="en-US" sz="1100" dirty="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Fieldname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Data Type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Description</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0"/>
                  </a:ext>
                </a:extLst>
              </a:tr>
              <a:tr h="426986">
                <a:tc>
                  <a:txBody>
                    <a:bodyPr/>
                    <a:lstStyle/>
                    <a:p>
                      <a:pPr marL="0" marR="0" algn="ctr">
                        <a:lnSpc>
                          <a:spcPct val="107000"/>
                        </a:lnSpc>
                        <a:spcBef>
                          <a:spcPts val="0"/>
                        </a:spcBef>
                        <a:spcAft>
                          <a:spcPts val="0"/>
                        </a:spcAft>
                      </a:pPr>
                      <a:r>
                        <a:rPr lang="en-US" sz="1400">
                          <a:effectLst/>
                        </a:rPr>
                        <a:t>1</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err="1">
                          <a:effectLst/>
                        </a:rPr>
                        <a:t>Login_Id</a:t>
                      </a:r>
                      <a:endParaRPr lang="en-US" sz="1100" dirty="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err="1">
                          <a:effectLst/>
                        </a:rPr>
                        <a:t>int</a:t>
                      </a:r>
                      <a:endParaRPr lang="en-US" sz="1100" dirty="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a:effectLst/>
                        </a:rPr>
                        <a:t>primary key</a:t>
                      </a:r>
                      <a:endParaRPr lang="en-US" sz="1100" dirty="0">
                        <a:effectLst/>
                        <a:latin typeface="Calibri"/>
                        <a:ea typeface="Calibri"/>
                        <a:cs typeface="Calibri"/>
                      </a:endParaRPr>
                    </a:p>
                  </a:txBody>
                  <a:tcPr marL="68580" marR="68580" marT="0" marB="0"/>
                </a:tc>
                <a:extLst>
                  <a:ext uri="{0D108BD9-81ED-4DB2-BD59-A6C34878D82A}">
                    <a16:rowId xmlns:a16="http://schemas.microsoft.com/office/drawing/2014/main" val="10001"/>
                  </a:ext>
                </a:extLst>
              </a:tr>
              <a:tr h="835088">
                <a:tc>
                  <a:txBody>
                    <a:bodyPr/>
                    <a:lstStyle/>
                    <a:p>
                      <a:pPr marL="0" marR="0" algn="ctr">
                        <a:lnSpc>
                          <a:spcPct val="107000"/>
                        </a:lnSpc>
                        <a:spcBef>
                          <a:spcPts val="0"/>
                        </a:spcBef>
                        <a:spcAft>
                          <a:spcPts val="0"/>
                        </a:spcAft>
                      </a:pPr>
                      <a:r>
                        <a:rPr lang="en-US" sz="1400">
                          <a:effectLst/>
                        </a:rPr>
                        <a:t>2</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a:effectLst/>
                        </a:rPr>
                        <a:t>Username</a:t>
                      </a:r>
                      <a:endParaRPr lang="en-US" sz="1100" dirty="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 varchar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a:effectLst/>
                        </a:rPr>
                        <a:t>unique username to     login</a:t>
                      </a:r>
                      <a:endParaRPr lang="en-US" sz="1100" dirty="0">
                        <a:effectLst/>
                        <a:latin typeface="Calibri"/>
                        <a:ea typeface="Calibri"/>
                        <a:cs typeface="Calibri"/>
                      </a:endParaRPr>
                    </a:p>
                  </a:txBody>
                  <a:tcPr marL="68580" marR="68580" marT="0" marB="0"/>
                </a:tc>
                <a:extLst>
                  <a:ext uri="{0D108BD9-81ED-4DB2-BD59-A6C34878D82A}">
                    <a16:rowId xmlns:a16="http://schemas.microsoft.com/office/drawing/2014/main" val="10002"/>
                  </a:ext>
                </a:extLst>
              </a:tr>
              <a:tr h="426986">
                <a:tc>
                  <a:txBody>
                    <a:bodyPr/>
                    <a:lstStyle/>
                    <a:p>
                      <a:pPr marL="0" marR="0" algn="ctr">
                        <a:lnSpc>
                          <a:spcPct val="107000"/>
                        </a:lnSpc>
                        <a:spcBef>
                          <a:spcPts val="0"/>
                        </a:spcBef>
                        <a:spcAft>
                          <a:spcPts val="0"/>
                        </a:spcAft>
                      </a:pPr>
                      <a:r>
                        <a:rPr lang="en-US" sz="1400">
                          <a:effectLst/>
                        </a:rPr>
                        <a:t>3</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Password</a:t>
                      </a:r>
                      <a:endParaRPr lang="en-US" sz="1100">
                        <a:effectLst/>
                        <a:latin typeface="Calibri"/>
                        <a:ea typeface="Calibri"/>
                        <a:cs typeface="Calibri"/>
                      </a:endParaRPr>
                    </a:p>
                  </a:txBody>
                  <a:tcPr marL="68580" marR="68580" marT="0" marB="0"/>
                </a:tc>
                <a:tc>
                  <a:txBody>
                    <a:bodyPr/>
                    <a:lstStyle/>
                    <a:p>
                      <a:pPr marL="0" marR="0">
                        <a:lnSpc>
                          <a:spcPct val="107000"/>
                        </a:lnSpc>
                        <a:spcBef>
                          <a:spcPts val="0"/>
                        </a:spcBef>
                        <a:spcAft>
                          <a:spcPts val="0"/>
                        </a:spcAft>
                      </a:pPr>
                      <a:r>
                        <a:rPr lang="en-US" sz="1400">
                          <a:effectLst/>
                        </a:rPr>
                        <a:t>          varchar</a:t>
                      </a:r>
                      <a:endParaRPr lang="en-US" sz="1100">
                        <a:effectLst/>
                        <a:latin typeface="Calibri"/>
                        <a:ea typeface="Calibri"/>
                        <a:cs typeface="Calibri"/>
                      </a:endParaRPr>
                    </a:p>
                  </a:txBody>
                  <a:tcPr marL="68580" marR="68580" marT="0" marB="0"/>
                </a:tc>
                <a:tc>
                  <a:txBody>
                    <a:bodyPr/>
                    <a:lstStyle/>
                    <a:p>
                      <a:pPr marL="0" marR="0">
                        <a:lnSpc>
                          <a:spcPct val="107000"/>
                        </a:lnSpc>
                        <a:spcBef>
                          <a:spcPts val="0"/>
                        </a:spcBef>
                        <a:spcAft>
                          <a:spcPts val="0"/>
                        </a:spcAft>
                      </a:pPr>
                      <a:r>
                        <a:rPr lang="en-US" sz="1400" dirty="0">
                          <a:effectLst/>
                        </a:rPr>
                        <a:t>password to login</a:t>
                      </a:r>
                      <a:endParaRPr lang="en-US" sz="1100" dirty="0">
                        <a:effectLst/>
                        <a:latin typeface="Calibri"/>
                        <a:ea typeface="Calibri"/>
                        <a:cs typeface="Calibri"/>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3718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b="1" dirty="0"/>
              <a:t>Registration Table</a:t>
            </a:r>
            <a:r>
              <a:rPr lang="en-US" b="1" dirty="0" smtClean="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30551025"/>
              </p:ext>
            </p:extLst>
          </p:nvPr>
        </p:nvGraphicFramePr>
        <p:xfrm>
          <a:off x="533401" y="1600200"/>
          <a:ext cx="7696199" cy="3276602"/>
        </p:xfrm>
        <a:graphic>
          <a:graphicData uri="http://schemas.openxmlformats.org/drawingml/2006/table">
            <a:tbl>
              <a:tblPr firstRow="1" firstCol="1" bandRow="1">
                <a:tableStyleId>{5C22544A-7EE6-4342-B048-85BDC9FD1C3A}</a:tableStyleId>
              </a:tblPr>
              <a:tblGrid>
                <a:gridCol w="1924263">
                  <a:extLst>
                    <a:ext uri="{9D8B030D-6E8A-4147-A177-3AD203B41FA5}">
                      <a16:colId xmlns:a16="http://schemas.microsoft.com/office/drawing/2014/main" val="20000"/>
                    </a:ext>
                  </a:extLst>
                </a:gridCol>
                <a:gridCol w="1924263">
                  <a:extLst>
                    <a:ext uri="{9D8B030D-6E8A-4147-A177-3AD203B41FA5}">
                      <a16:colId xmlns:a16="http://schemas.microsoft.com/office/drawing/2014/main" val="20001"/>
                    </a:ext>
                  </a:extLst>
                </a:gridCol>
                <a:gridCol w="1924263">
                  <a:extLst>
                    <a:ext uri="{9D8B030D-6E8A-4147-A177-3AD203B41FA5}">
                      <a16:colId xmlns:a16="http://schemas.microsoft.com/office/drawing/2014/main" val="20002"/>
                    </a:ext>
                  </a:extLst>
                </a:gridCol>
                <a:gridCol w="1923410">
                  <a:extLst>
                    <a:ext uri="{9D8B030D-6E8A-4147-A177-3AD203B41FA5}">
                      <a16:colId xmlns:a16="http://schemas.microsoft.com/office/drawing/2014/main" val="20003"/>
                    </a:ext>
                  </a:extLst>
                </a:gridCol>
              </a:tblGrid>
              <a:tr h="294160">
                <a:tc>
                  <a:txBody>
                    <a:bodyPr/>
                    <a:lstStyle/>
                    <a:p>
                      <a:pPr marL="0" marR="0" algn="ctr">
                        <a:lnSpc>
                          <a:spcPct val="107000"/>
                        </a:lnSpc>
                        <a:spcBef>
                          <a:spcPts val="0"/>
                        </a:spcBef>
                        <a:spcAft>
                          <a:spcPts val="0"/>
                        </a:spcAft>
                      </a:pPr>
                      <a:r>
                        <a:rPr lang="en-US" sz="1400">
                          <a:effectLst/>
                        </a:rPr>
                        <a:t>SlNo:</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Fieldname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Data Type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Description</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0"/>
                  </a:ext>
                </a:extLst>
              </a:tr>
              <a:tr h="294160">
                <a:tc>
                  <a:txBody>
                    <a:bodyPr/>
                    <a:lstStyle/>
                    <a:p>
                      <a:pPr marL="0" marR="0" algn="ctr">
                        <a:lnSpc>
                          <a:spcPct val="107000"/>
                        </a:lnSpc>
                        <a:spcBef>
                          <a:spcPts val="0"/>
                        </a:spcBef>
                        <a:spcAft>
                          <a:spcPts val="0"/>
                        </a:spcAft>
                      </a:pPr>
                      <a:r>
                        <a:rPr lang="en-US" sz="1400">
                          <a:effectLst/>
                        </a:rPr>
                        <a:t>1</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Reg_Id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primary key</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1"/>
                  </a:ext>
                </a:extLst>
              </a:tr>
              <a:tr h="294160">
                <a:tc>
                  <a:txBody>
                    <a:bodyPr/>
                    <a:lstStyle/>
                    <a:p>
                      <a:pPr marL="0" marR="0" algn="ctr">
                        <a:lnSpc>
                          <a:spcPct val="107000"/>
                        </a:lnSpc>
                        <a:spcBef>
                          <a:spcPts val="0"/>
                        </a:spcBef>
                        <a:spcAft>
                          <a:spcPts val="0"/>
                        </a:spcAft>
                      </a:pPr>
                      <a:r>
                        <a:rPr lang="en-US" sz="1400">
                          <a:effectLst/>
                        </a:rPr>
                        <a:t>2</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Name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varchar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name of user</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2"/>
                  </a:ext>
                </a:extLst>
              </a:tr>
              <a:tr h="601934">
                <a:tc>
                  <a:txBody>
                    <a:bodyPr/>
                    <a:lstStyle/>
                    <a:p>
                      <a:pPr marL="0" marR="0" algn="ctr">
                        <a:lnSpc>
                          <a:spcPct val="107000"/>
                        </a:lnSpc>
                        <a:spcBef>
                          <a:spcPts val="0"/>
                        </a:spcBef>
                        <a:spcAft>
                          <a:spcPts val="0"/>
                        </a:spcAft>
                      </a:pPr>
                      <a:r>
                        <a:rPr lang="en-US" sz="1400">
                          <a:effectLst/>
                        </a:rPr>
                        <a:t>3</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Email_Id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varchar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unique email id of user</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3"/>
                  </a:ext>
                </a:extLst>
              </a:tr>
              <a:tr h="601934">
                <a:tc>
                  <a:txBody>
                    <a:bodyPr/>
                    <a:lstStyle/>
                    <a:p>
                      <a:pPr marL="0" marR="0" algn="ctr">
                        <a:lnSpc>
                          <a:spcPct val="107000"/>
                        </a:lnSpc>
                        <a:spcBef>
                          <a:spcPts val="0"/>
                        </a:spcBef>
                        <a:spcAft>
                          <a:spcPts val="0"/>
                        </a:spcAft>
                      </a:pPr>
                      <a:r>
                        <a:rPr lang="en-US" sz="1400">
                          <a:effectLst/>
                        </a:rPr>
                        <a:t>4</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Phone_Number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number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a:effectLst/>
                        </a:rPr>
                        <a:t>unique phone number of  user</a:t>
                      </a:r>
                      <a:endParaRPr lang="en-US" sz="1100" dirty="0">
                        <a:effectLst/>
                        <a:latin typeface="Calibri"/>
                        <a:ea typeface="Calibri"/>
                        <a:cs typeface="Calibri"/>
                      </a:endParaRPr>
                    </a:p>
                  </a:txBody>
                  <a:tcPr marL="68580" marR="68580" marT="0" marB="0"/>
                </a:tc>
                <a:extLst>
                  <a:ext uri="{0D108BD9-81ED-4DB2-BD59-A6C34878D82A}">
                    <a16:rowId xmlns:a16="http://schemas.microsoft.com/office/drawing/2014/main" val="10004"/>
                  </a:ext>
                </a:extLst>
              </a:tr>
              <a:tr h="294160">
                <a:tc>
                  <a:txBody>
                    <a:bodyPr/>
                    <a:lstStyle/>
                    <a:p>
                      <a:pPr marL="0" marR="0" algn="ctr">
                        <a:lnSpc>
                          <a:spcPct val="107000"/>
                        </a:lnSpc>
                        <a:spcBef>
                          <a:spcPts val="0"/>
                        </a:spcBef>
                        <a:spcAft>
                          <a:spcPts val="0"/>
                        </a:spcAft>
                      </a:pPr>
                      <a:r>
                        <a:rPr lang="en-US" sz="1400">
                          <a:effectLst/>
                        </a:rPr>
                        <a:t>5</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District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varchar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district of user</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5"/>
                  </a:ext>
                </a:extLst>
              </a:tr>
              <a:tr h="294160">
                <a:tc>
                  <a:txBody>
                    <a:bodyPr/>
                    <a:lstStyle/>
                    <a:p>
                      <a:pPr marL="0" marR="0" algn="ctr">
                        <a:lnSpc>
                          <a:spcPct val="107000"/>
                        </a:lnSpc>
                        <a:spcBef>
                          <a:spcPts val="0"/>
                        </a:spcBef>
                        <a:spcAft>
                          <a:spcPts val="0"/>
                        </a:spcAft>
                      </a:pPr>
                      <a:r>
                        <a:rPr lang="en-US" sz="1400">
                          <a:effectLst/>
                        </a:rPr>
                        <a:t>6</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Town</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varchar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town of user</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6"/>
                  </a:ext>
                </a:extLst>
              </a:tr>
              <a:tr h="601934">
                <a:tc>
                  <a:txBody>
                    <a:bodyPr/>
                    <a:lstStyle/>
                    <a:p>
                      <a:pPr marL="0" marR="0" algn="ctr">
                        <a:lnSpc>
                          <a:spcPct val="107000"/>
                        </a:lnSpc>
                        <a:spcBef>
                          <a:spcPts val="0"/>
                        </a:spcBef>
                        <a:spcAft>
                          <a:spcPts val="0"/>
                        </a:spcAft>
                      </a:pPr>
                      <a:r>
                        <a:rPr lang="en-US" sz="1400">
                          <a:effectLst/>
                        </a:rPr>
                        <a:t>7</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Login_Id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a:effectLst/>
                        </a:rPr>
                        <a:t>foreign key from login table</a:t>
                      </a:r>
                      <a:endParaRPr lang="en-US" sz="1100" dirty="0">
                        <a:effectLst/>
                        <a:latin typeface="Calibri"/>
                        <a:ea typeface="Calibri"/>
                        <a:cs typeface="Calibri"/>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1480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a:t>Project Table</a:t>
            </a:r>
            <a:r>
              <a:rPr lang="en-US" b="1" dirty="0" smtClean="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5915531"/>
              </p:ext>
            </p:extLst>
          </p:nvPr>
        </p:nvGraphicFramePr>
        <p:xfrm>
          <a:off x="609600" y="1524000"/>
          <a:ext cx="7543799" cy="3200401"/>
        </p:xfrm>
        <a:graphic>
          <a:graphicData uri="http://schemas.openxmlformats.org/drawingml/2006/table">
            <a:tbl>
              <a:tblPr firstRow="1" firstCol="1" bandRow="1">
                <a:tableStyleId>{5C22544A-7EE6-4342-B048-85BDC9FD1C3A}</a:tableStyleId>
              </a:tblPr>
              <a:tblGrid>
                <a:gridCol w="1886159">
                  <a:extLst>
                    <a:ext uri="{9D8B030D-6E8A-4147-A177-3AD203B41FA5}">
                      <a16:colId xmlns:a16="http://schemas.microsoft.com/office/drawing/2014/main" val="20000"/>
                    </a:ext>
                  </a:extLst>
                </a:gridCol>
                <a:gridCol w="1886159">
                  <a:extLst>
                    <a:ext uri="{9D8B030D-6E8A-4147-A177-3AD203B41FA5}">
                      <a16:colId xmlns:a16="http://schemas.microsoft.com/office/drawing/2014/main" val="20001"/>
                    </a:ext>
                  </a:extLst>
                </a:gridCol>
                <a:gridCol w="1886159">
                  <a:extLst>
                    <a:ext uri="{9D8B030D-6E8A-4147-A177-3AD203B41FA5}">
                      <a16:colId xmlns:a16="http://schemas.microsoft.com/office/drawing/2014/main" val="20002"/>
                    </a:ext>
                  </a:extLst>
                </a:gridCol>
                <a:gridCol w="1885322">
                  <a:extLst>
                    <a:ext uri="{9D8B030D-6E8A-4147-A177-3AD203B41FA5}">
                      <a16:colId xmlns:a16="http://schemas.microsoft.com/office/drawing/2014/main" val="20003"/>
                    </a:ext>
                  </a:extLst>
                </a:gridCol>
              </a:tblGrid>
              <a:tr h="284952">
                <a:tc>
                  <a:txBody>
                    <a:bodyPr/>
                    <a:lstStyle/>
                    <a:p>
                      <a:pPr marL="0" marR="0" algn="ctr">
                        <a:lnSpc>
                          <a:spcPct val="107000"/>
                        </a:lnSpc>
                        <a:spcBef>
                          <a:spcPts val="0"/>
                        </a:spcBef>
                        <a:spcAft>
                          <a:spcPts val="0"/>
                        </a:spcAft>
                      </a:pPr>
                      <a:r>
                        <a:rPr lang="en-US" sz="1400">
                          <a:effectLst/>
                        </a:rPr>
                        <a:t>SlNo:</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Fieldname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Data Type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Description</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0"/>
                  </a:ext>
                </a:extLst>
              </a:tr>
              <a:tr h="284952">
                <a:tc>
                  <a:txBody>
                    <a:bodyPr/>
                    <a:lstStyle/>
                    <a:p>
                      <a:pPr marL="0" marR="0" algn="ctr">
                        <a:lnSpc>
                          <a:spcPct val="107000"/>
                        </a:lnSpc>
                        <a:spcBef>
                          <a:spcPts val="0"/>
                        </a:spcBef>
                        <a:spcAft>
                          <a:spcPts val="0"/>
                        </a:spcAft>
                      </a:pPr>
                      <a:r>
                        <a:rPr lang="en-US" sz="1400">
                          <a:effectLst/>
                        </a:rPr>
                        <a:t>1</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Project_Id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primary key</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1"/>
                  </a:ext>
                </a:extLst>
              </a:tr>
              <a:tr h="284952">
                <a:tc>
                  <a:txBody>
                    <a:bodyPr/>
                    <a:lstStyle/>
                    <a:p>
                      <a:pPr marL="0" marR="0" algn="ctr">
                        <a:lnSpc>
                          <a:spcPct val="107000"/>
                        </a:lnSpc>
                        <a:spcBef>
                          <a:spcPts val="0"/>
                        </a:spcBef>
                        <a:spcAft>
                          <a:spcPts val="0"/>
                        </a:spcAft>
                      </a:pPr>
                      <a:r>
                        <a:rPr lang="en-US" sz="1400">
                          <a:effectLst/>
                        </a:rPr>
                        <a:t>2</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Project_Name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varchar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name of project</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2"/>
                  </a:ext>
                </a:extLst>
              </a:tr>
              <a:tr h="583090">
                <a:tc>
                  <a:txBody>
                    <a:bodyPr/>
                    <a:lstStyle/>
                    <a:p>
                      <a:pPr marL="0" marR="0" algn="ctr">
                        <a:lnSpc>
                          <a:spcPct val="107000"/>
                        </a:lnSpc>
                        <a:spcBef>
                          <a:spcPts val="0"/>
                        </a:spcBef>
                        <a:spcAft>
                          <a:spcPts val="0"/>
                        </a:spcAft>
                      </a:pPr>
                      <a:r>
                        <a:rPr lang="en-US" sz="1400">
                          <a:effectLst/>
                        </a:rPr>
                        <a:t>3</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Site_Address</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varchar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site address of project</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3"/>
                  </a:ext>
                </a:extLst>
              </a:tr>
              <a:tr h="1179365">
                <a:tc>
                  <a:txBody>
                    <a:bodyPr/>
                    <a:lstStyle/>
                    <a:p>
                      <a:pPr marL="0" marR="0" algn="ctr">
                        <a:lnSpc>
                          <a:spcPct val="107000"/>
                        </a:lnSpc>
                        <a:spcBef>
                          <a:spcPts val="0"/>
                        </a:spcBef>
                        <a:spcAft>
                          <a:spcPts val="0"/>
                        </a:spcAft>
                      </a:pPr>
                      <a:r>
                        <a:rPr lang="en-US" sz="1400">
                          <a:effectLst/>
                        </a:rPr>
                        <a:t>4</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Bid_Amount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number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total amount of construction proposed by customer</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4"/>
                  </a:ext>
                </a:extLst>
              </a:tr>
              <a:tr h="583090">
                <a:tc>
                  <a:txBody>
                    <a:bodyPr/>
                    <a:lstStyle/>
                    <a:p>
                      <a:pPr marL="0" marR="0" algn="ctr">
                        <a:lnSpc>
                          <a:spcPct val="107000"/>
                        </a:lnSpc>
                        <a:spcBef>
                          <a:spcPts val="0"/>
                        </a:spcBef>
                        <a:spcAft>
                          <a:spcPts val="0"/>
                        </a:spcAft>
                      </a:pPr>
                      <a:r>
                        <a:rPr lang="en-US" sz="1400">
                          <a:effectLst/>
                        </a:rPr>
                        <a:t>5</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Reg_Id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err="1">
                          <a:effectLst/>
                        </a:rPr>
                        <a:t>int</a:t>
                      </a:r>
                      <a:endParaRPr lang="en-US" sz="1100" dirty="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a:effectLst/>
                        </a:rPr>
                        <a:t>foreign key from registration table</a:t>
                      </a:r>
                      <a:endParaRPr lang="en-US" sz="1100" dirty="0">
                        <a:effectLst/>
                        <a:latin typeface="Calibri"/>
                        <a:ea typeface="Calibri"/>
                        <a:cs typeface="Calibri"/>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4132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US" b="1" dirty="0"/>
              <a:t>Item Table</a:t>
            </a:r>
            <a:r>
              <a:rPr lang="en-US" b="1" dirty="0" smtClean="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7449473"/>
              </p:ext>
            </p:extLst>
          </p:nvPr>
        </p:nvGraphicFramePr>
        <p:xfrm>
          <a:off x="457200" y="1524000"/>
          <a:ext cx="7391400" cy="2667000"/>
        </p:xfrm>
        <a:graphic>
          <a:graphicData uri="http://schemas.openxmlformats.org/drawingml/2006/table">
            <a:tbl>
              <a:tblPr firstRow="1" firstCol="1" bandRow="1">
                <a:tableStyleId>{5C22544A-7EE6-4342-B048-85BDC9FD1C3A}</a:tableStyleId>
              </a:tblPr>
              <a:tblGrid>
                <a:gridCol w="1848055">
                  <a:extLst>
                    <a:ext uri="{9D8B030D-6E8A-4147-A177-3AD203B41FA5}">
                      <a16:colId xmlns:a16="http://schemas.microsoft.com/office/drawing/2014/main" val="20000"/>
                    </a:ext>
                  </a:extLst>
                </a:gridCol>
                <a:gridCol w="1848055">
                  <a:extLst>
                    <a:ext uri="{9D8B030D-6E8A-4147-A177-3AD203B41FA5}">
                      <a16:colId xmlns:a16="http://schemas.microsoft.com/office/drawing/2014/main" val="20001"/>
                    </a:ext>
                  </a:extLst>
                </a:gridCol>
                <a:gridCol w="1848055">
                  <a:extLst>
                    <a:ext uri="{9D8B030D-6E8A-4147-A177-3AD203B41FA5}">
                      <a16:colId xmlns:a16="http://schemas.microsoft.com/office/drawing/2014/main" val="20002"/>
                    </a:ext>
                  </a:extLst>
                </a:gridCol>
                <a:gridCol w="1847235">
                  <a:extLst>
                    <a:ext uri="{9D8B030D-6E8A-4147-A177-3AD203B41FA5}">
                      <a16:colId xmlns:a16="http://schemas.microsoft.com/office/drawing/2014/main" val="20003"/>
                    </a:ext>
                  </a:extLst>
                </a:gridCol>
              </a:tblGrid>
              <a:tr h="329562">
                <a:tc>
                  <a:txBody>
                    <a:bodyPr/>
                    <a:lstStyle/>
                    <a:p>
                      <a:pPr marL="0" marR="0" algn="ctr">
                        <a:lnSpc>
                          <a:spcPct val="107000"/>
                        </a:lnSpc>
                        <a:spcBef>
                          <a:spcPts val="0"/>
                        </a:spcBef>
                        <a:spcAft>
                          <a:spcPts val="0"/>
                        </a:spcAft>
                      </a:pPr>
                      <a:r>
                        <a:rPr lang="en-US" sz="1400">
                          <a:effectLst/>
                        </a:rPr>
                        <a:t>SlNo:</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Fieldname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Data Type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Description</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0"/>
                  </a:ext>
                </a:extLst>
              </a:tr>
              <a:tr h="329562">
                <a:tc>
                  <a:txBody>
                    <a:bodyPr/>
                    <a:lstStyle/>
                    <a:p>
                      <a:pPr marL="0" marR="0" algn="ctr">
                        <a:lnSpc>
                          <a:spcPct val="107000"/>
                        </a:lnSpc>
                        <a:spcBef>
                          <a:spcPts val="0"/>
                        </a:spcBef>
                        <a:spcAft>
                          <a:spcPts val="0"/>
                        </a:spcAft>
                      </a:pPr>
                      <a:r>
                        <a:rPr lang="en-US" sz="1400">
                          <a:effectLst/>
                        </a:rPr>
                        <a:t>1</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Item_Id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primary key</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1"/>
                  </a:ext>
                </a:extLst>
              </a:tr>
              <a:tr h="329562">
                <a:tc>
                  <a:txBody>
                    <a:bodyPr/>
                    <a:lstStyle/>
                    <a:p>
                      <a:pPr marL="0" marR="0" algn="ctr">
                        <a:lnSpc>
                          <a:spcPct val="107000"/>
                        </a:lnSpc>
                        <a:spcBef>
                          <a:spcPts val="0"/>
                        </a:spcBef>
                        <a:spcAft>
                          <a:spcPts val="0"/>
                        </a:spcAft>
                      </a:pPr>
                      <a:r>
                        <a:rPr lang="en-US" sz="1400">
                          <a:effectLst/>
                        </a:rPr>
                        <a:t>2</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Item_Name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varchar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name of items</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2"/>
                  </a:ext>
                </a:extLst>
              </a:tr>
              <a:tr h="329562">
                <a:tc>
                  <a:txBody>
                    <a:bodyPr/>
                    <a:lstStyle/>
                    <a:p>
                      <a:pPr marL="0" marR="0" algn="ctr">
                        <a:lnSpc>
                          <a:spcPct val="107000"/>
                        </a:lnSpc>
                        <a:spcBef>
                          <a:spcPts val="0"/>
                        </a:spcBef>
                        <a:spcAft>
                          <a:spcPts val="0"/>
                        </a:spcAft>
                      </a:pPr>
                      <a:r>
                        <a:rPr lang="en-US" sz="1400">
                          <a:effectLst/>
                        </a:rPr>
                        <a:t>3</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Unit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no: of items</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3"/>
                  </a:ext>
                </a:extLst>
              </a:tr>
              <a:tr h="674376">
                <a:tc>
                  <a:txBody>
                    <a:bodyPr/>
                    <a:lstStyle/>
                    <a:p>
                      <a:pPr marL="0" marR="0" algn="ctr">
                        <a:lnSpc>
                          <a:spcPct val="107000"/>
                        </a:lnSpc>
                        <a:spcBef>
                          <a:spcPts val="0"/>
                        </a:spcBef>
                        <a:spcAft>
                          <a:spcPts val="0"/>
                        </a:spcAft>
                      </a:pPr>
                      <a:r>
                        <a:rPr lang="en-US" sz="1400">
                          <a:effectLst/>
                        </a:rPr>
                        <a:t>4</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Price_Per_Unit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price of item per unit</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4"/>
                  </a:ext>
                </a:extLst>
              </a:tr>
              <a:tr h="674376">
                <a:tc>
                  <a:txBody>
                    <a:bodyPr/>
                    <a:lstStyle/>
                    <a:p>
                      <a:pPr marL="0" marR="0" algn="ctr">
                        <a:lnSpc>
                          <a:spcPct val="107000"/>
                        </a:lnSpc>
                        <a:spcBef>
                          <a:spcPts val="0"/>
                        </a:spcBef>
                        <a:spcAft>
                          <a:spcPts val="0"/>
                        </a:spcAft>
                      </a:pPr>
                      <a:r>
                        <a:rPr lang="en-US" sz="1400">
                          <a:effectLst/>
                        </a:rPr>
                        <a:t>5</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Reg_Id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a:effectLst/>
                        </a:rPr>
                        <a:t>foreign key from registration table</a:t>
                      </a:r>
                      <a:endParaRPr lang="en-US" sz="1100" dirty="0">
                        <a:effectLst/>
                        <a:latin typeface="Calibri"/>
                        <a:ea typeface="Calibri"/>
                        <a:cs typeface="Calibri"/>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32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525963"/>
          </a:xfrm>
        </p:spPr>
        <p:txBody>
          <a:bodyPr/>
          <a:lstStyle/>
          <a:p>
            <a:pPr marL="0" indent="0">
              <a:buNone/>
            </a:pPr>
            <a:r>
              <a:rPr lang="en-US" b="1" dirty="0"/>
              <a:t>Order Table</a:t>
            </a:r>
            <a:r>
              <a:rPr lang="en-US" b="1"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4154496"/>
              </p:ext>
            </p:extLst>
          </p:nvPr>
        </p:nvGraphicFramePr>
        <p:xfrm>
          <a:off x="381000" y="1219200"/>
          <a:ext cx="7467600" cy="3124200"/>
        </p:xfrm>
        <a:graphic>
          <a:graphicData uri="http://schemas.openxmlformats.org/drawingml/2006/table">
            <a:tbl>
              <a:tblPr firstRow="1" firstCol="1" bandRow="1">
                <a:tableStyleId>{5C22544A-7EE6-4342-B048-85BDC9FD1C3A}</a:tableStyleId>
              </a:tblPr>
              <a:tblGrid>
                <a:gridCol w="1867728">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072">
                  <a:extLst>
                    <a:ext uri="{9D8B030D-6E8A-4147-A177-3AD203B41FA5}">
                      <a16:colId xmlns:a16="http://schemas.microsoft.com/office/drawing/2014/main" val="20003"/>
                    </a:ext>
                  </a:extLst>
                </a:gridCol>
              </a:tblGrid>
              <a:tr h="306742">
                <a:tc>
                  <a:txBody>
                    <a:bodyPr/>
                    <a:lstStyle/>
                    <a:p>
                      <a:pPr marL="0" marR="0" algn="ctr">
                        <a:lnSpc>
                          <a:spcPct val="107000"/>
                        </a:lnSpc>
                        <a:spcBef>
                          <a:spcPts val="0"/>
                        </a:spcBef>
                        <a:spcAft>
                          <a:spcPts val="0"/>
                        </a:spcAft>
                      </a:pPr>
                      <a:r>
                        <a:rPr lang="en-US" sz="1400">
                          <a:effectLst/>
                        </a:rPr>
                        <a:t>SlNo:</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Fieldname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Data Type</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Description</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0"/>
                  </a:ext>
                </a:extLst>
              </a:tr>
              <a:tr h="306742">
                <a:tc>
                  <a:txBody>
                    <a:bodyPr/>
                    <a:lstStyle/>
                    <a:p>
                      <a:pPr marL="0" marR="0" algn="ctr">
                        <a:lnSpc>
                          <a:spcPct val="107000"/>
                        </a:lnSpc>
                        <a:spcBef>
                          <a:spcPts val="0"/>
                        </a:spcBef>
                        <a:spcAft>
                          <a:spcPts val="0"/>
                        </a:spcAft>
                      </a:pPr>
                      <a:r>
                        <a:rPr lang="en-US" sz="1400">
                          <a:effectLst/>
                        </a:rPr>
                        <a:t>1</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Order_Id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primary key</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1"/>
                  </a:ext>
                </a:extLst>
              </a:tr>
              <a:tr h="627679">
                <a:tc>
                  <a:txBody>
                    <a:bodyPr/>
                    <a:lstStyle/>
                    <a:p>
                      <a:pPr marL="0" marR="0" algn="ctr">
                        <a:lnSpc>
                          <a:spcPct val="107000"/>
                        </a:lnSpc>
                        <a:spcBef>
                          <a:spcPts val="0"/>
                        </a:spcBef>
                        <a:spcAft>
                          <a:spcPts val="0"/>
                        </a:spcAft>
                      </a:pPr>
                      <a:r>
                        <a:rPr lang="en-US" sz="1400">
                          <a:effectLst/>
                        </a:rPr>
                        <a:t>2</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Order_Number</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order number of the order </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2"/>
                  </a:ext>
                </a:extLst>
              </a:tr>
              <a:tr h="627679">
                <a:tc>
                  <a:txBody>
                    <a:bodyPr/>
                    <a:lstStyle/>
                    <a:p>
                      <a:pPr marL="0" marR="0" algn="ctr">
                        <a:lnSpc>
                          <a:spcPct val="107000"/>
                        </a:lnSpc>
                        <a:spcBef>
                          <a:spcPts val="0"/>
                        </a:spcBef>
                        <a:spcAft>
                          <a:spcPts val="0"/>
                        </a:spcAft>
                      </a:pPr>
                      <a:r>
                        <a:rPr lang="en-US" sz="1400">
                          <a:effectLst/>
                        </a:rPr>
                        <a:t>3</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Grand_Amount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total amount of the order</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3"/>
                  </a:ext>
                </a:extLst>
              </a:tr>
              <a:tr h="627679">
                <a:tc>
                  <a:txBody>
                    <a:bodyPr/>
                    <a:lstStyle/>
                    <a:p>
                      <a:pPr marL="0" marR="0" algn="ctr">
                        <a:lnSpc>
                          <a:spcPct val="107000"/>
                        </a:lnSpc>
                        <a:spcBef>
                          <a:spcPts val="0"/>
                        </a:spcBef>
                        <a:spcAft>
                          <a:spcPts val="0"/>
                        </a:spcAft>
                      </a:pPr>
                      <a:r>
                        <a:rPr lang="en-US" sz="1400">
                          <a:effectLst/>
                        </a:rPr>
                        <a:t>4</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Project_Id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foreign key from project table</a:t>
                      </a:r>
                      <a:endParaRPr lang="en-US" sz="1100">
                        <a:effectLst/>
                        <a:latin typeface="Calibri"/>
                        <a:ea typeface="Calibri"/>
                        <a:cs typeface="Calibri"/>
                      </a:endParaRPr>
                    </a:p>
                  </a:txBody>
                  <a:tcPr marL="68580" marR="68580" marT="0" marB="0"/>
                </a:tc>
                <a:extLst>
                  <a:ext uri="{0D108BD9-81ED-4DB2-BD59-A6C34878D82A}">
                    <a16:rowId xmlns:a16="http://schemas.microsoft.com/office/drawing/2014/main" val="10004"/>
                  </a:ext>
                </a:extLst>
              </a:tr>
              <a:tr h="627679">
                <a:tc>
                  <a:txBody>
                    <a:bodyPr/>
                    <a:lstStyle/>
                    <a:p>
                      <a:pPr marL="0" marR="0" algn="ctr">
                        <a:lnSpc>
                          <a:spcPct val="107000"/>
                        </a:lnSpc>
                        <a:spcBef>
                          <a:spcPts val="0"/>
                        </a:spcBef>
                        <a:spcAft>
                          <a:spcPts val="0"/>
                        </a:spcAft>
                      </a:pPr>
                      <a:r>
                        <a:rPr lang="en-US" sz="1400">
                          <a:effectLst/>
                        </a:rPr>
                        <a:t>5</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Reg_Id</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a:effectLst/>
                        </a:rPr>
                        <a:t>int</a:t>
                      </a:r>
                      <a:endParaRPr lang="en-US" sz="1100">
                        <a:effectLst/>
                        <a:latin typeface="Calibri"/>
                        <a:ea typeface="Calibri"/>
                        <a:cs typeface="Calibri"/>
                      </a:endParaRPr>
                    </a:p>
                  </a:txBody>
                  <a:tcPr marL="68580" marR="68580" marT="0" marB="0"/>
                </a:tc>
                <a:tc>
                  <a:txBody>
                    <a:bodyPr/>
                    <a:lstStyle/>
                    <a:p>
                      <a:pPr marL="0" marR="0" algn="ctr">
                        <a:lnSpc>
                          <a:spcPct val="107000"/>
                        </a:lnSpc>
                        <a:spcBef>
                          <a:spcPts val="0"/>
                        </a:spcBef>
                        <a:spcAft>
                          <a:spcPts val="0"/>
                        </a:spcAft>
                      </a:pPr>
                      <a:r>
                        <a:rPr lang="en-US" sz="1400" dirty="0">
                          <a:effectLst/>
                        </a:rPr>
                        <a:t>foreign key from registration table</a:t>
                      </a:r>
                      <a:endParaRPr lang="en-US" sz="1100" dirty="0">
                        <a:effectLst/>
                        <a:latin typeface="Calibri"/>
                        <a:ea typeface="Calibri"/>
                        <a:cs typeface="Calibri"/>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174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DESIGN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0262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340</Words>
  <Application>Microsoft Office PowerPoint</Application>
  <PresentationFormat>On-screen Show (4:3)</PresentationFormat>
  <Paragraphs>132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SUPPLY AND REQUIREMENT MANAGEMENT</vt:lpstr>
      <vt:lpstr>ABSTRACT</vt:lpstr>
      <vt:lpstr>USERS AND FUNCTIONS</vt:lpstr>
      <vt:lpstr>TABLE DESIGN</vt:lpstr>
      <vt:lpstr>PowerPoint Presentation</vt:lpstr>
      <vt:lpstr>PowerPoint Presentation</vt:lpstr>
      <vt:lpstr>PowerPoint Presentation</vt:lpstr>
      <vt:lpstr>PowerPoint Presentation</vt:lpstr>
      <vt:lpstr>USER INTERFACE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MANAGEMENT  SYSTEM</dc:title>
  <dc:creator>admin</dc:creator>
  <cp:lastModifiedBy>Jitin J G Puthettu</cp:lastModifiedBy>
  <cp:revision>8</cp:revision>
  <dcterms:created xsi:type="dcterms:W3CDTF">2019-11-16T13:34:50Z</dcterms:created>
  <dcterms:modified xsi:type="dcterms:W3CDTF">2019-11-18T02:47:22Z</dcterms:modified>
</cp:coreProperties>
</file>