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B Garamond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BGaramon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EBGaramon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B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9383bcf47_2_138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9383bcf47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9383bcf47_2_203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19383bcf47_2_2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9383bcf47_2_146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19383bcf47_2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9383bcf47_2_153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19383bcf47_2_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9383bcf47_2_158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19383bcf47_2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9383bcf47_2_166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19383bcf47_2_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9383bcf47_2_174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19383bcf47_2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9383bcf47_2_182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19383bcf47_2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9383bcf47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1900" lIns="41900" spcFirstLastPara="1" rIns="41900" wrap="square" tIns="4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19383bcf47_2_189:notes"/>
          <p:cNvSpPr/>
          <p:nvPr>
            <p:ph idx="2" type="sldImg"/>
          </p:nvPr>
        </p:nvSpPr>
        <p:spPr>
          <a:xfrm>
            <a:off x="857419" y="685800"/>
            <a:ext cx="34291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9383bcf47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1900" lIns="41900" spcFirstLastPara="1" rIns="41900" wrap="square" tIns="4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19383bcf47_2_196:notes"/>
          <p:cNvSpPr/>
          <p:nvPr>
            <p:ph idx="2" type="sldImg"/>
          </p:nvPr>
        </p:nvSpPr>
        <p:spPr>
          <a:xfrm>
            <a:off x="857419" y="685800"/>
            <a:ext cx="34291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3971925" cy="5157788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1125141" y="879830"/>
            <a:ext cx="6893719" cy="4278579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2020822" y="0"/>
            <a:ext cx="5102357" cy="4047356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2174843" y="607670"/>
            <a:ext cx="4794316" cy="2873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5"/>
          <p:cNvGrpSpPr/>
          <p:nvPr/>
        </p:nvGrpSpPr>
        <p:grpSpPr>
          <a:xfrm>
            <a:off x="4839227" y="2553764"/>
            <a:ext cx="4304773" cy="2600978"/>
            <a:chOff x="5009037" y="2525712"/>
            <a:chExt cx="7170193" cy="4332288"/>
          </a:xfrm>
        </p:grpSpPr>
        <p:sp>
          <p:nvSpPr>
            <p:cNvPr id="61" name="Google Shape;61;p15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0800000">
            <a:off x="4849208" y="0"/>
            <a:ext cx="4304773" cy="2600978"/>
            <a:chOff x="5183405" y="2678112"/>
            <a:chExt cx="7170193" cy="4332288"/>
          </a:xfrm>
        </p:grpSpPr>
        <p:sp>
          <p:nvSpPr>
            <p:cNvPr id="64" name="Google Shape;64;p15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5731888" y="3433243"/>
            <a:ext cx="581266" cy="581266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685800" y="792956"/>
            <a:ext cx="4937760" cy="11485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85800" y="2125980"/>
            <a:ext cx="4937760" cy="2405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768828" y="342899"/>
            <a:ext cx="800692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2">
  <p:cSld name="Introduction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18048" y="2543175"/>
            <a:ext cx="9162047" cy="2600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332510" y="249382"/>
            <a:ext cx="8478982" cy="4520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 flipH="1">
            <a:off x="7015163" y="0"/>
            <a:ext cx="2128838" cy="2143469"/>
            <a:chOff x="0" y="0"/>
            <a:chExt cx="2838450" cy="2857958"/>
          </a:xfrm>
        </p:grpSpPr>
        <p:sp>
          <p:nvSpPr>
            <p:cNvPr id="74" name="Google Shape;74;p16"/>
            <p:cNvSpPr/>
            <p:nvPr/>
          </p:nvSpPr>
          <p:spPr>
            <a:xfrm>
              <a:off x="0" y="0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" y="1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458332" y="590133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77" name="Google Shape;77;p16"/>
          <p:cNvSpPr txBox="1"/>
          <p:nvPr>
            <p:ph type="title"/>
          </p:nvPr>
        </p:nvSpPr>
        <p:spPr>
          <a:xfrm>
            <a:off x="4276831" y="796217"/>
            <a:ext cx="4292690" cy="355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332509" y="0"/>
            <a:ext cx="3258521" cy="47696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8048" y="-300"/>
            <a:ext cx="9162047" cy="260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32510" y="315370"/>
            <a:ext cx="8478982" cy="4520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17"/>
          <p:cNvSpPr/>
          <p:nvPr/>
        </p:nvSpPr>
        <p:spPr>
          <a:xfrm rot="-5400000">
            <a:off x="4320017" y="2823347"/>
            <a:ext cx="2109268" cy="2545607"/>
          </a:xfrm>
          <a:custGeom>
            <a:rect b="b" l="l" r="r" t="t"/>
            <a:pathLst>
              <a:path extrusionOk="0" h="3394143" w="2812357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rgbClr val="ECEDD2">
              <a:alpha val="49803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0" y="2597891"/>
            <a:ext cx="326431" cy="2545610"/>
          </a:xfrm>
          <a:custGeom>
            <a:rect b="b" l="l" r="r" t="t"/>
            <a:pathLst>
              <a:path extrusionOk="0" h="3394146" w="435241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685800" y="792956"/>
            <a:ext cx="3944666" cy="18712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85800" y="2856563"/>
            <a:ext cx="3944666" cy="16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7"/>
          <p:cNvSpPr/>
          <p:nvPr>
            <p:ph idx="2" type="pic"/>
          </p:nvPr>
        </p:nvSpPr>
        <p:spPr>
          <a:xfrm>
            <a:off x="5560646" y="308085"/>
            <a:ext cx="3258521" cy="48354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-5338" y="0"/>
            <a:ext cx="1913239" cy="51435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-7061" y="0"/>
            <a:ext cx="1911443" cy="1916721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0" name="Google Shape;90;p18"/>
          <p:cNvSpPr/>
          <p:nvPr/>
        </p:nvSpPr>
        <p:spPr>
          <a:xfrm flipH="1" rot="-5400000">
            <a:off x="-7042" y="3231350"/>
            <a:ext cx="1913238" cy="192033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18"/>
          <p:cNvSpPr/>
          <p:nvPr/>
        </p:nvSpPr>
        <p:spPr>
          <a:xfrm flipH="1">
            <a:off x="-7963" y="3231350"/>
            <a:ext cx="1913238" cy="192033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1907901" y="0"/>
            <a:ext cx="1920255" cy="1920255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2595424" y="792956"/>
            <a:ext cx="5974096" cy="7456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b="1" sz="27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595424" y="1727272"/>
            <a:ext cx="5974095" cy="2623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768828" y="342899"/>
            <a:ext cx="800692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 1">
  <p:cSld name="1_Comparison 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273607" y="792956"/>
            <a:ext cx="5282713" cy="18901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/>
        </p:nvSpPr>
        <p:spPr>
          <a:xfrm>
            <a:off x="-4176" y="-2088"/>
            <a:ext cx="2582466" cy="5168503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7483" y="-2088"/>
            <a:ext cx="1300808" cy="3875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1291216" y="-2088"/>
            <a:ext cx="1287086" cy="1290640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-4176" y="2580378"/>
            <a:ext cx="2582466" cy="2586038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843" y="2580378"/>
            <a:ext cx="1289447" cy="1293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828856" y="342899"/>
            <a:ext cx="740664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273606" y="2856563"/>
            <a:ext cx="5282713" cy="16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4">
  <p:cSld name="Comparison 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6742091" y="2570502"/>
            <a:ext cx="2401910" cy="2572999"/>
          </a:xfrm>
          <a:custGeom>
            <a:rect b="b" l="l" r="r" t="t"/>
            <a:pathLst>
              <a:path extrusionOk="0" h="3430665" w="3202546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6742091" y="2740612"/>
            <a:ext cx="2401910" cy="2402889"/>
          </a:xfrm>
          <a:custGeom>
            <a:rect b="b" l="l" r="r" t="t"/>
            <a:pathLst>
              <a:path extrusionOk="0" h="3203852" w="3202546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742091" y="1"/>
            <a:ext cx="2401909" cy="2578009"/>
          </a:xfrm>
          <a:custGeom>
            <a:rect b="b" l="l" r="r" t="t"/>
            <a:pathLst>
              <a:path extrusionOk="0" h="3437345" w="32025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2091" y="5011"/>
            <a:ext cx="2401910" cy="2577358"/>
          </a:xfrm>
          <a:custGeom>
            <a:rect b="b" l="l" r="r" t="t"/>
            <a:pathLst>
              <a:path extrusionOk="0" h="3436477" w="3202546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685799" y="625976"/>
            <a:ext cx="5847348" cy="916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7828856" y="342899"/>
            <a:ext cx="740664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85800" y="1727271"/>
            <a:ext cx="2462339" cy="2790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3586619" y="1727271"/>
            <a:ext cx="2463713" cy="2790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0" y="0"/>
            <a:ext cx="6711554" cy="51435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5645626" y="0"/>
            <a:ext cx="3503457" cy="5143499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74939" y="0"/>
            <a:ext cx="2574143" cy="257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ctrTitle"/>
          </p:nvPr>
        </p:nvSpPr>
        <p:spPr>
          <a:xfrm>
            <a:off x="685801" y="637336"/>
            <a:ext cx="4286250" cy="20457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685801" y="2860205"/>
            <a:ext cx="4286250" cy="1675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1">
  <p:cSld name="Timeline 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-18048" y="-300"/>
            <a:ext cx="9162047" cy="260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32510" y="315370"/>
            <a:ext cx="8478982" cy="4520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85800" y="724045"/>
            <a:ext cx="5723782" cy="818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sz="2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85800" y="1727271"/>
            <a:ext cx="2462339" cy="3108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 Black"/>
              <a:buAutoNum type="arabicPeriod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 Black"/>
              <a:buAutoNum type="alphaLcPeriod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 Black"/>
              <a:buAutoNum type="arabicParenR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 Black"/>
              <a:buAutoNum type="alphaLcParenR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3586619" y="1727271"/>
            <a:ext cx="2822963" cy="3108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2"/>
          <p:cNvSpPr/>
          <p:nvPr>
            <p:ph idx="3" type="pic"/>
          </p:nvPr>
        </p:nvSpPr>
        <p:spPr>
          <a:xfrm>
            <a:off x="6742091" y="724045"/>
            <a:ext cx="2401909" cy="44194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grpSp>
        <p:nvGrpSpPr>
          <p:cNvPr id="127" name="Google Shape;127;p22"/>
          <p:cNvGrpSpPr/>
          <p:nvPr/>
        </p:nvGrpSpPr>
        <p:grpSpPr>
          <a:xfrm>
            <a:off x="7015163" y="3000031"/>
            <a:ext cx="2128838" cy="2143469"/>
            <a:chOff x="12797096" y="4000041"/>
            <a:chExt cx="2838450" cy="2857959"/>
          </a:xfrm>
        </p:grpSpPr>
        <p:sp>
          <p:nvSpPr>
            <p:cNvPr id="128" name="Google Shape;128;p22"/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rect b="b" l="l" r="r" t="t"/>
              <a:pathLst>
                <a:path extrusionOk="0" h="1990267" w="197062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768828" y="342899"/>
            <a:ext cx="800692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2">
  <p:cSld name="Summary 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6742091" y="-1909"/>
            <a:ext cx="2401910" cy="2580804"/>
          </a:xfrm>
          <a:custGeom>
            <a:rect b="b" l="l" r="r" t="t"/>
            <a:pathLst>
              <a:path extrusionOk="0" h="3441072" w="3202546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Google Shape;135;p23"/>
          <p:cNvSpPr/>
          <p:nvPr/>
        </p:nvSpPr>
        <p:spPr>
          <a:xfrm flipH="1" rot="10800000">
            <a:off x="7493794" y="935831"/>
            <a:ext cx="1650206" cy="1635919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6" name="Google Shape;136;p23"/>
          <p:cNvSpPr/>
          <p:nvPr/>
        </p:nvSpPr>
        <p:spPr>
          <a:xfrm flipH="1" rot="10800000">
            <a:off x="-15065" y="3998636"/>
            <a:ext cx="1611312" cy="1144865"/>
          </a:xfrm>
          <a:custGeom>
            <a:rect b="b" l="l" r="r" t="t"/>
            <a:pathLst>
              <a:path extrusionOk="0" h="1526486" w="214841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493914" y="935831"/>
            <a:ext cx="1650086" cy="165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155321" y="4852866"/>
            <a:ext cx="581266" cy="290635"/>
          </a:xfrm>
          <a:custGeom>
            <a:rect b="b" l="l" r="r" t="t"/>
            <a:pathLst>
              <a:path extrusionOk="0" h="387513" w="775021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685800" y="792956"/>
            <a:ext cx="5882878" cy="7595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685800" y="1748843"/>
            <a:ext cx="5177307" cy="279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3"/>
          <p:cNvSpPr/>
          <p:nvPr>
            <p:ph idx="2" type="pic"/>
          </p:nvPr>
        </p:nvSpPr>
        <p:spPr>
          <a:xfrm>
            <a:off x="6742091" y="2553892"/>
            <a:ext cx="2401910" cy="2589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828856" y="342899"/>
            <a:ext cx="740664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3">
  <p:cSld name="Timeline 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1" y="0"/>
            <a:ext cx="1162922" cy="1909037"/>
          </a:xfrm>
          <a:custGeom>
            <a:rect b="b" l="l" r="r" t="t"/>
            <a:pathLst>
              <a:path extrusionOk="0" h="2545382" w="155056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1" y="-1"/>
            <a:ext cx="512055" cy="1125038"/>
          </a:xfrm>
          <a:custGeom>
            <a:rect b="b" l="l" r="r" t="t"/>
            <a:pathLst>
              <a:path extrusionOk="0" h="1500050" w="68274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127834" y="235643"/>
            <a:ext cx="581266" cy="581266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1162922" y="816910"/>
            <a:ext cx="7409578" cy="7356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sz="2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1162923" y="1748968"/>
            <a:ext cx="2231413" cy="2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3815366" y="1748843"/>
            <a:ext cx="4759420" cy="2791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768828" y="342899"/>
            <a:ext cx="800692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3">
  <p:cSld name="Summary 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>
            <a:off x="1" y="-1"/>
            <a:ext cx="332508" cy="5142019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type="title"/>
          </p:nvPr>
        </p:nvSpPr>
        <p:spPr>
          <a:xfrm>
            <a:off x="1162923" y="792956"/>
            <a:ext cx="7406597" cy="7498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rot="10800000">
            <a:off x="-2" y="3315101"/>
            <a:ext cx="969928" cy="1828399"/>
          </a:xfrm>
          <a:custGeom>
            <a:rect b="b" l="l" r="r" t="t"/>
            <a:pathLst>
              <a:path extrusionOk="0" h="2437866" w="1293237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162923" y="1727271"/>
            <a:ext cx="4371860" cy="2971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5955632" y="1727271"/>
            <a:ext cx="2613888" cy="2971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7828856" y="342899"/>
            <a:ext cx="740664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 rot="5400000">
            <a:off x="4554481" y="-4257011"/>
            <a:ext cx="332508" cy="8846531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10856" t="11443"/>
          <a:stretch/>
        </p:blipFill>
        <p:spPr>
          <a:xfrm rot="-5400000">
            <a:off x="-4835" y="4833"/>
            <a:ext cx="1470940" cy="1461273"/>
          </a:xfrm>
          <a:custGeom>
            <a:rect b="b" l="l" r="r" t="t"/>
            <a:pathLst>
              <a:path extrusionOk="0" h="1948364" w="1961253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297470" y="3697183"/>
            <a:ext cx="581266" cy="581266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-18048" y="0"/>
            <a:ext cx="9162047" cy="2600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332510" y="315370"/>
            <a:ext cx="8478982" cy="4520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685800" y="792956"/>
            <a:ext cx="7883720" cy="7595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  <a:defRPr sz="2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85800" y="1737050"/>
            <a:ext cx="7883720" cy="29614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768828" y="342899"/>
            <a:ext cx="800692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1" y="0"/>
            <a:ext cx="1682120" cy="1577225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9" name="Google Shape;169;p27"/>
          <p:cNvSpPr/>
          <p:nvPr/>
        </p:nvSpPr>
        <p:spPr>
          <a:xfrm rot="10800000">
            <a:off x="7461880" y="3566276"/>
            <a:ext cx="1682120" cy="1577224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569214" y="548640"/>
            <a:ext cx="8003286" cy="1021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828856" y="342899"/>
            <a:ext cx="740664" cy="183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1" y="0"/>
            <a:ext cx="1682120" cy="1577225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4" name="Google Shape;174;p28"/>
          <p:cNvSpPr/>
          <p:nvPr/>
        </p:nvSpPr>
        <p:spPr>
          <a:xfrm rot="10800000">
            <a:off x="7461880" y="3566276"/>
            <a:ext cx="1682120" cy="1577224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828856" y="342899"/>
            <a:ext cx="740664" cy="183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 rot="10800000">
            <a:off x="7461880" y="3566276"/>
            <a:ext cx="1682120" cy="1577224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569214" y="569214"/>
            <a:ext cx="2949178" cy="11434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828856" y="342899"/>
            <a:ext cx="740664" cy="183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569214" y="1714500"/>
            <a:ext cx="2949178" cy="26753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1" name="Google Shape;181;p29"/>
          <p:cNvSpPr txBox="1"/>
          <p:nvPr>
            <p:ph idx="2" type="body"/>
          </p:nvPr>
        </p:nvSpPr>
        <p:spPr>
          <a:xfrm>
            <a:off x="3887390" y="556094"/>
            <a:ext cx="4682129" cy="38396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 rot="10800000">
            <a:off x="7461880" y="3566276"/>
            <a:ext cx="1682120" cy="1577224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570703" y="566529"/>
            <a:ext cx="2948940" cy="11452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828856" y="342899"/>
            <a:ext cx="740664" cy="183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570703" y="1714501"/>
            <a:ext cx="2948940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7" name="Google Shape;187;p30"/>
          <p:cNvSpPr/>
          <p:nvPr>
            <p:ph idx="2" type="pic"/>
          </p:nvPr>
        </p:nvSpPr>
        <p:spPr>
          <a:xfrm>
            <a:off x="3947025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7828856" y="342899"/>
            <a:ext cx="740664" cy="183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69214" y="548640"/>
            <a:ext cx="8003286" cy="10215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69214" y="1577340"/>
            <a:ext cx="8003286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2174843" y="607670"/>
            <a:ext cx="4794316" cy="2873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br>
              <a:rPr lang="en"/>
            </a:br>
            <a:r>
              <a:rPr lang="en"/>
              <a:t>SPEECH CLASSIFICATION WITH SNN</a:t>
            </a:r>
            <a:br>
              <a:rPr lang="en"/>
            </a:b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3395950" y="4189581"/>
            <a:ext cx="3131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Anannay Jain - 210110021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Avaneesh Sai Subramanyam - 210070015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Madhav Gupta – 21d070043</a:t>
            </a:r>
            <a:endParaRPr sz="1100"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02" y="107415"/>
            <a:ext cx="1652530" cy="14955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2289143" y="-581524"/>
            <a:ext cx="4794316" cy="2873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b="1" lang="en" sz="2700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EE 746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ctrTitle"/>
          </p:nvPr>
        </p:nvSpPr>
        <p:spPr>
          <a:xfrm>
            <a:off x="685801" y="637336"/>
            <a:ext cx="4286250" cy="20457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lang="en"/>
              <a:t>THANK </a:t>
            </a:r>
            <a:br>
              <a:rPr lang="en"/>
            </a:b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685800" y="-54552"/>
            <a:ext cx="4937760" cy="11485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685800" y="1279863"/>
            <a:ext cx="4937760" cy="258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/>
              <a:t>The Course introduced us to Image Classification tasks using SNNs on the MNIST Dataset. </a:t>
            </a:r>
            <a:br>
              <a:rPr lang="en"/>
            </a:br>
            <a:r>
              <a:rPr lang="en"/>
              <a:t>In this Project, We used Speech Classification using SNNs on SHD dataset. Along with weights, Delays were also trained.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768828" y="342899"/>
            <a:ext cx="800692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685799" y="3718842"/>
            <a:ext cx="5070298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SNNs capture temporal changes in speech through spikes and information in the network is also stored in delays.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2589300" y="-1068542"/>
            <a:ext cx="4292690" cy="355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lang="en"/>
              <a:t>THE SHD DATASET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1271427" y="1487184"/>
            <a:ext cx="6495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Dataset consists of 20 classes ( English and German digits)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Each input is of size 64 Timeframes and has 700 Channels.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Channels are Downscaled to 128. 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Dataset Has 8156 training samples and 2264 test samples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 class (SHD2Raster) is used to preprocess the Spiking Heidelberg Dataset (SHD) for compatibility with spiking neural networks (SNN).</a:t>
            </a:r>
            <a:endParaRPr sz="11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b="0" i="0" lang="en" sz="18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685800" y="418306"/>
            <a:ext cx="3944666" cy="9639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685800" y="1500879"/>
            <a:ext cx="3944666" cy="1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/>
              <a:t>We have made two networks –</a:t>
            </a:r>
            <a:endParaRPr/>
          </a:p>
          <a:p>
            <a:pPr indent="-342900" lvl="1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"/>
              <a:t>Basic SNN which trains just synaptic weights</a:t>
            </a:r>
            <a:endParaRPr/>
          </a:p>
          <a:p>
            <a:pPr indent="-342900" lvl="1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"/>
              <a:t>SNN with Adaptive Axonal Delays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396827" y="3086169"/>
            <a:ext cx="5163818" cy="13334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The feedforward network consists of 2 hidden layers each with 64 neurons.</a:t>
            </a:r>
            <a:endParaRPr sz="1100"/>
          </a:p>
          <a:p>
            <a:pPr indent="-266700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The LIF neuron</a:t>
            </a: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 is used after each layer.</a:t>
            </a:r>
            <a:endParaRPr sz="1100"/>
          </a:p>
          <a:p>
            <a:pPr indent="-266700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Batch size is 256</a:t>
            </a:r>
            <a:endParaRPr sz="1100"/>
          </a:p>
        </p:txBody>
      </p:sp>
      <p:sp>
        <p:nvSpPr>
          <p:cNvPr id="217" name="Google Shape;217;p34"/>
          <p:cNvSpPr/>
          <p:nvPr>
            <p:ph idx="2" type="pic"/>
          </p:nvPr>
        </p:nvSpPr>
        <p:spPr>
          <a:xfrm>
            <a:off x="5560646" y="308085"/>
            <a:ext cx="3258521" cy="48354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0645" y="308085"/>
            <a:ext cx="3583355" cy="4835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768828" y="342899"/>
            <a:ext cx="800692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2595423" y="2319343"/>
            <a:ext cx="5974096" cy="7456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t/>
            </a:r>
            <a:endParaRPr b="1" sz="2700" cap="non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2401000" y="519707"/>
            <a:ext cx="5974096" cy="7456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b="1" lang="en" sz="2700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NETWORK WITH ADAPTIVE DELAYS</a:t>
            </a:r>
            <a:endParaRPr sz="1100"/>
          </a:p>
        </p:txBody>
      </p:sp>
      <p:sp>
        <p:nvSpPr>
          <p:cNvPr id="226" name="Google Shape;226;p35"/>
          <p:cNvSpPr txBox="1"/>
          <p:nvPr/>
        </p:nvSpPr>
        <p:spPr>
          <a:xfrm>
            <a:off x="2338571" y="3558183"/>
            <a:ext cx="5974095" cy="93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/>
          <a:p>
            <a:pPr indent="-1524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2139949" y="1314779"/>
            <a:ext cx="6661150" cy="384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Hyperparameter :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" sz="1800"/>
              <a:t>Cap fraction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" sz="1800"/>
              <a:t>Maximum Delay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" sz="1800"/>
              <a:t>Sliding window Length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During Training, We change maximum delay.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" sz="1800"/>
              <a:t>If performance is improving then, we are increasing the maximum delay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" sz="1800"/>
              <a:t>Otherwise the maximum delay is decreased by one.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" sz="1800"/>
              <a:t>Delays are updated after every epoch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This requires an adaptive scheduler along with the regular network.</a:t>
            </a:r>
            <a:endParaRPr/>
          </a:p>
          <a:p>
            <a:pPr indent="-1524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/>
          </a:p>
          <a:p>
            <a:pPr indent="-1524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2482850" y="337541"/>
            <a:ext cx="7689850" cy="948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lang="en"/>
              <a:t>ALGORITHM OF ADAPTIVE DELAYS</a:t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828856" y="342899"/>
            <a:ext cx="740664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522" y="1468928"/>
            <a:ext cx="3390471" cy="333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66815"/>
            <a:ext cx="5485223" cy="323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/>
          <p:nvPr/>
        </p:nvSpPr>
        <p:spPr>
          <a:xfrm>
            <a:off x="5671688" y="3896825"/>
            <a:ext cx="1981200" cy="615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685800" y="-121063"/>
            <a:ext cx="5847348" cy="916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lang="en"/>
              <a:t>TRAIN/TEST LOOP</a:t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7828856" y="342899"/>
            <a:ext cx="740664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23424" y="945318"/>
            <a:ext cx="3705996" cy="4124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 u="sng"/>
              <a:t>BASIC NETWORK</a:t>
            </a:r>
            <a:br>
              <a:rPr lang="en" sz="1800"/>
            </a:br>
            <a:r>
              <a:rPr lang="en" sz="1800"/>
              <a:t>Loss  Function : Cross Entropy Loss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Optimizer : ADAM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Learning Rate : 5e-4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Epochs: 50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Train time : 5 min 34 sec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Adaptive Scheduler : 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Parameter : 13,864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Training Loss : 2.1102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Training Accuracy : 70.73%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Test Loss : 2.2486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 sz="1800"/>
              <a:t>Test Accuracy : 61.62%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4029419" y="945318"/>
            <a:ext cx="4345474" cy="4124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 u="sng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ADAPTIVE NETWORK</a:t>
            </a:r>
            <a:b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Loss  Function : Cross Entropy Loss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Optimizer : ADAM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Learning Rate : 5e-4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Epochs: 50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Train time : 5 min 52 sec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Adaptive Scheduler : YES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Parameters: 13,948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Training Loss : 1.9816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Training Accuracy : 76.54%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Test Loss : 2.0273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Test Accuracy : 73.73%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1231900" y="0"/>
            <a:ext cx="5847348" cy="7075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lang="en"/>
              <a:t>BASIC NETWORK</a:t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7828856" y="342899"/>
            <a:ext cx="740664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112" y="1138460"/>
            <a:ext cx="4577111" cy="400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38460"/>
            <a:ext cx="4555450" cy="400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231900" y="0"/>
            <a:ext cx="5847348" cy="7075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 Black"/>
              <a:buNone/>
            </a:pPr>
            <a:r>
              <a:rPr lang="en"/>
              <a:t>ADAPTIVE DELAY NETWORK</a:t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7828856" y="342899"/>
            <a:ext cx="740664" cy="35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5879" y="1073432"/>
            <a:ext cx="4525140" cy="407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83906"/>
            <a:ext cx="4691886" cy="415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