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Roboto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  <p:embeddedFont>
      <p:font typeface="Roboto Mon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35" Type="http://schemas.openxmlformats.org/officeDocument/2006/relationships/font" Target="fonts/RobotoMono-regular.fntdata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37" Type="http://schemas.openxmlformats.org/officeDocument/2006/relationships/font" Target="fonts/RobotoMono-italic.fntdata"/><Relationship Id="rId14" Type="http://schemas.openxmlformats.org/officeDocument/2006/relationships/slide" Target="slides/slide9.xml"/><Relationship Id="rId36" Type="http://schemas.openxmlformats.org/officeDocument/2006/relationships/font" Target="fonts/RobotoMon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RobotoMon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40cd872d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40cd872d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2c3a65e97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2c3a65e97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Plotting the </a:t>
            </a:r>
            <a:r>
              <a:rPr b="1" lang="en">
                <a:solidFill>
                  <a:schemeClr val="dk1"/>
                </a:solidFill>
              </a:rPr>
              <a:t>SVM decision boundary</a:t>
            </a:r>
            <a:r>
              <a:rPr lang="en">
                <a:solidFill>
                  <a:schemeClr val="dk1"/>
                </a:solidFill>
              </a:rPr>
              <a:t> directly in a </a:t>
            </a:r>
            <a:r>
              <a:rPr b="1" lang="en">
                <a:solidFill>
                  <a:schemeClr val="dk1"/>
                </a:solidFill>
              </a:rPr>
              <a:t>t-SNE</a:t>
            </a:r>
            <a:r>
              <a:rPr lang="en">
                <a:solidFill>
                  <a:schemeClr val="dk1"/>
                </a:solidFill>
              </a:rPr>
              <a:t> 2D visualization is </a:t>
            </a:r>
            <a:r>
              <a:rPr b="1" lang="en">
                <a:solidFill>
                  <a:schemeClr val="dk1"/>
                </a:solidFill>
              </a:rPr>
              <a:t>not meaningful</a:t>
            </a:r>
            <a:r>
              <a:rPr lang="en">
                <a:solidFill>
                  <a:schemeClr val="dk1"/>
                </a:solidFill>
              </a:rPr>
              <a:t> unless the </a:t>
            </a:r>
            <a:r>
              <a:rPr b="1" lang="en">
                <a:solidFill>
                  <a:schemeClr val="dk1"/>
                </a:solidFill>
              </a:rPr>
              <a:t>SVM was trained on the same 2D t-SNE space</a:t>
            </a:r>
            <a:r>
              <a:rPr lang="en">
                <a:solidFill>
                  <a:schemeClr val="dk1"/>
                </a:solidFill>
              </a:rPr>
              <a:t>, which is </a:t>
            </a:r>
            <a:r>
              <a:rPr b="1" lang="en">
                <a:solidFill>
                  <a:schemeClr val="dk1"/>
                </a:solidFill>
              </a:rPr>
              <a:t>not the case</a:t>
            </a:r>
            <a:r>
              <a:rPr lang="en">
                <a:solidFill>
                  <a:schemeClr val="dk1"/>
                </a:solidFill>
              </a:rPr>
              <a:t> in your current pipeline. t-SNE is a nonlinear projection that </a:t>
            </a:r>
            <a:r>
              <a:rPr b="1" lang="en">
                <a:solidFill>
                  <a:schemeClr val="dk1"/>
                </a:solidFill>
              </a:rPr>
              <a:t>distorts distances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b="1" lang="en">
                <a:solidFill>
                  <a:schemeClr val="dk1"/>
                </a:solidFill>
              </a:rPr>
              <a:t>changes feature space</a:t>
            </a:r>
            <a:r>
              <a:rPr lang="en">
                <a:solidFill>
                  <a:schemeClr val="dk1"/>
                </a:solidFill>
              </a:rPr>
              <a:t>, so plotting a decision boundary from the original high-dimensional space on a t-SNE plot would be </a:t>
            </a:r>
            <a:r>
              <a:rPr b="1" lang="en">
                <a:solidFill>
                  <a:schemeClr val="dk1"/>
                </a:solidFill>
              </a:rPr>
              <a:t>incorrect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Applying PCA to reduce features from 150528 to 50 dimensions...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Explained variance ratio: 0.5838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2c3a65e9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2c3a65e9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358c3e76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358c3e76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358c3e76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358c3e76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40cd872d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40cd872d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3f625938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3f625938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40cd872d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40cd872d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2c3a65e9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2c3a65e9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40cd872d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40cd872d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358c3e76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358c3e76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3f625938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3f625938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Does not Handles high-dimensional spectral data</a:t>
            </a: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efficiently thats why we used SIFT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35b85fc9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35b85fc9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Does not Handles high-dimensional spectral data</a:t>
            </a: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efficiently thats why we used SIFT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35b85fc9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35b85fc9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3f625938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3f625938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35b85fc9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35b85fc9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Plotting the </a:t>
            </a:r>
            <a:r>
              <a:rPr b="1" lang="en">
                <a:solidFill>
                  <a:schemeClr val="dk1"/>
                </a:solidFill>
              </a:rPr>
              <a:t>SVM decision boundary</a:t>
            </a:r>
            <a:r>
              <a:rPr lang="en">
                <a:solidFill>
                  <a:schemeClr val="dk1"/>
                </a:solidFill>
              </a:rPr>
              <a:t> directly in a </a:t>
            </a:r>
            <a:r>
              <a:rPr b="1" lang="en">
                <a:solidFill>
                  <a:schemeClr val="dk1"/>
                </a:solidFill>
              </a:rPr>
              <a:t>t-SNE</a:t>
            </a:r>
            <a:r>
              <a:rPr lang="en">
                <a:solidFill>
                  <a:schemeClr val="dk1"/>
                </a:solidFill>
              </a:rPr>
              <a:t> 2D visualization is </a:t>
            </a:r>
            <a:r>
              <a:rPr b="1" lang="en">
                <a:solidFill>
                  <a:schemeClr val="dk1"/>
                </a:solidFill>
              </a:rPr>
              <a:t>not meaningful</a:t>
            </a:r>
            <a:r>
              <a:rPr lang="en">
                <a:solidFill>
                  <a:schemeClr val="dk1"/>
                </a:solidFill>
              </a:rPr>
              <a:t> unless the </a:t>
            </a:r>
            <a:r>
              <a:rPr b="1" lang="en">
                <a:solidFill>
                  <a:schemeClr val="dk1"/>
                </a:solidFill>
              </a:rPr>
              <a:t>SVM was trained on the same 2D t-SNE space</a:t>
            </a:r>
            <a:r>
              <a:rPr lang="en">
                <a:solidFill>
                  <a:schemeClr val="dk1"/>
                </a:solidFill>
              </a:rPr>
              <a:t>, which is </a:t>
            </a:r>
            <a:r>
              <a:rPr b="1" lang="en">
                <a:solidFill>
                  <a:schemeClr val="dk1"/>
                </a:solidFill>
              </a:rPr>
              <a:t>not the case</a:t>
            </a:r>
            <a:r>
              <a:rPr lang="en">
                <a:solidFill>
                  <a:schemeClr val="dk1"/>
                </a:solidFill>
              </a:rPr>
              <a:t> in your current pipeline. t-SNE is a nonlinear projection that </a:t>
            </a:r>
            <a:r>
              <a:rPr b="1" lang="en">
                <a:solidFill>
                  <a:schemeClr val="dk1"/>
                </a:solidFill>
              </a:rPr>
              <a:t>distorts distances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b="1" lang="en">
                <a:solidFill>
                  <a:schemeClr val="dk1"/>
                </a:solidFill>
              </a:rPr>
              <a:t>changes feature space</a:t>
            </a:r>
            <a:r>
              <a:rPr lang="en">
                <a:solidFill>
                  <a:schemeClr val="dk1"/>
                </a:solidFill>
              </a:rPr>
              <a:t>, so plotting a decision boundary from the original high-dimensional space on a t-SNE plot would be </a:t>
            </a:r>
            <a:r>
              <a:rPr b="1" lang="en">
                <a:solidFill>
                  <a:schemeClr val="dk1"/>
                </a:solidFill>
              </a:rPr>
              <a:t>incorrect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Applying PCA to reduce features from 150528 to 50 dimensions...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Explained variance ratio: 0.5838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hyperlink" Target="https://arxiv.org/search/cs?searchtype=author&amp;query=Morris,+J+X" TargetMode="External"/><Relationship Id="rId5" Type="http://schemas.openxmlformats.org/officeDocument/2006/relationships/hyperlink" Target="https://arxiv.org/search/cs?searchtype=author&amp;query=Zhao,+W" TargetMode="External"/><Relationship Id="rId6" Type="http://schemas.openxmlformats.org/officeDocument/2006/relationships/hyperlink" Target="https://arxiv.org/search/cs?searchtype=author&amp;query=Chiu,+J+T" TargetMode="External"/><Relationship Id="rId7" Type="http://schemas.openxmlformats.org/officeDocument/2006/relationships/hyperlink" Target="https://arxiv.org/search/cs?searchtype=author&amp;query=Shmatikov,+V" TargetMode="External"/><Relationship Id="rId8" Type="http://schemas.openxmlformats.org/officeDocument/2006/relationships/hyperlink" Target="https://arxiv.org/search/cs?searchtype=author&amp;query=Rush,+A+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hyperlink" Target="https://arxiv.org/search/cs?searchtype=author&amp;query=Zhang,+C" TargetMode="External"/><Relationship Id="rId5" Type="http://schemas.openxmlformats.org/officeDocument/2006/relationships/hyperlink" Target="https://arxiv.org/search/cs?searchtype=author&amp;query=Morris,+J+X" TargetMode="External"/><Relationship Id="rId6" Type="http://schemas.openxmlformats.org/officeDocument/2006/relationships/hyperlink" Target="https://arxiv.org/search/cs?searchtype=author&amp;query=Shmatikov,+V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s://arxiv.org/search/cs?searchtype=author&amp;query=Suhail,+P" TargetMode="External"/><Relationship Id="rId5" Type="http://schemas.openxmlformats.org/officeDocument/2006/relationships/hyperlink" Target="https://arxiv.org/search/cs?searchtype=author&amp;query=Tang,+H" TargetMode="External"/><Relationship Id="rId6" Type="http://schemas.openxmlformats.org/officeDocument/2006/relationships/hyperlink" Target="https://arxiv.org/search/cs?searchtype=author&amp;query=Sethi,+A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/>
        </p:nvSpPr>
        <p:spPr>
          <a:xfrm>
            <a:off x="846900" y="13739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3684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R&amp;D - Final Presentation</a:t>
            </a:r>
            <a:endParaRPr b="1" sz="3684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b="1" sz="3884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5362825" y="303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Supervisor:</a:t>
            </a:r>
            <a:endParaRPr b="1" sz="19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Prof. Amit Sethi</a:t>
            </a:r>
            <a:endParaRPr b="1" sz="19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PhD TA:</a:t>
            </a:r>
            <a:endParaRPr b="1" sz="19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Suhail Pirzada</a:t>
            </a:r>
            <a:endParaRPr b="1" sz="19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Presented by:  </a:t>
            </a:r>
            <a:endParaRPr b="1" sz="19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1A9988"/>
                </a:solidFill>
                <a:latin typeface="Raleway"/>
                <a:ea typeface="Raleway"/>
                <a:cs typeface="Raleway"/>
                <a:sym typeface="Raleway"/>
              </a:rPr>
              <a:t>Madhav Gupta</a:t>
            </a:r>
            <a:endParaRPr b="1" sz="1900">
              <a:solidFill>
                <a:srgbClr val="1A998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1A9988"/>
                </a:solidFill>
                <a:latin typeface="Raleway"/>
                <a:ea typeface="Raleway"/>
                <a:cs typeface="Raleway"/>
                <a:sym typeface="Raleway"/>
              </a:rPr>
              <a:t>(21D070043)</a:t>
            </a:r>
            <a:endParaRPr b="1" sz="1900">
              <a:solidFill>
                <a:srgbClr val="1A998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730425" y="1956500"/>
            <a:ext cx="8027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1A9988"/>
                </a:solidFill>
                <a:latin typeface="Raleway"/>
                <a:ea typeface="Raleway"/>
                <a:cs typeface="Raleway"/>
                <a:sym typeface="Raleway"/>
              </a:rPr>
              <a:t>Title: </a:t>
            </a:r>
            <a:r>
              <a:rPr b="1" lang="en" sz="2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Network Inversion in Natural Language Processing</a:t>
            </a:r>
            <a:r>
              <a:rPr b="1" lang="en" sz="4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1" sz="2300">
              <a:solidFill>
                <a:srgbClr val="1A998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729450" y="577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 &amp; Results - Generator</a:t>
            </a:r>
            <a:endParaRPr/>
          </a:p>
        </p:txBody>
      </p:sp>
      <p:sp>
        <p:nvSpPr>
          <p:cNvPr id="148" name="Google Shape;148;p22"/>
          <p:cNvSpPr txBox="1"/>
          <p:nvPr/>
        </p:nvSpPr>
        <p:spPr>
          <a:xfrm>
            <a:off x="435150" y="1315250"/>
            <a:ext cx="82773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Some Text generated by Generator model with their predicted Labels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C4043"/>
                </a:solidFill>
                <a:latin typeface="Roboto Mono"/>
                <a:ea typeface="Roboto Mono"/>
                <a:cs typeface="Roboto Mono"/>
                <a:sym typeface="Roboto Mono"/>
              </a:rPr>
              <a:t>call of duty as lots of entire american absolute trio page . you increase legends 3 his news of duty . . farm anything we can ’ s disrespect . @ user 2 weeks be all you need . @ user to - </a:t>
            </a:r>
            <a:r>
              <a:rPr b="1" lang="en" sz="1250">
                <a:solidFill>
                  <a:srgbClr val="1A1A1A"/>
                </a:solidFill>
                <a:latin typeface="Roboto"/>
                <a:ea typeface="Roboto"/>
                <a:cs typeface="Roboto"/>
                <a:sym typeface="Roboto"/>
              </a:rPr>
              <a:t>Negative</a:t>
            </a:r>
            <a:endParaRPr b="1" sz="1250">
              <a:solidFill>
                <a:srgbClr val="1A1A1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rgbClr val="1A1A1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C4043"/>
                </a:solidFill>
                <a:latin typeface="Roboto Mono"/>
                <a:ea typeface="Roboto Mono"/>
                <a:cs typeface="Roboto Mono"/>
                <a:sym typeface="Roboto Mono"/>
              </a:rPr>
              <a:t>@ callofduty loves to see a blast , the gold .. playing fifa 1 ... fech.tv to underserved / ecevhhwtpxk ] marble where via @ pcouril @ cbteagasc more than 5 @ gnarledmonster .. this lives ... wait &lt; unk / gp pic.twitter.com / miss-fortune-v , what - </a:t>
            </a:r>
            <a:r>
              <a:rPr b="1" lang="en" sz="1250">
                <a:solidFill>
                  <a:srgbClr val="1A1A1A"/>
                </a:solidFill>
                <a:latin typeface="Roboto"/>
                <a:ea typeface="Roboto"/>
                <a:cs typeface="Roboto"/>
                <a:sym typeface="Roboto"/>
              </a:rPr>
              <a:t>Positive</a:t>
            </a:r>
            <a:endParaRPr b="1" sz="1250">
              <a:solidFill>
                <a:srgbClr val="1A1A1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rgbClr val="1A1A1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C4043"/>
                </a:solidFill>
                <a:latin typeface="Roboto Mono"/>
                <a:ea typeface="Roboto Mono"/>
                <a:cs typeface="Roboto Mono"/>
                <a:sym typeface="Roboto Mono"/>
              </a:rPr>
              <a:t>this weekend square appreciate me is dead strike .. ok &lt; unk &gt; . youtube.com/nba2kleague funny twice ! . join me awake hat cool . . 5 . . lots are the . twitch.tv/jomenation ] .. background primal dorian . what that you - </a:t>
            </a:r>
            <a:r>
              <a:rPr b="1" lang="en" sz="12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Irrelevant</a:t>
            </a:r>
            <a:endParaRPr b="1" sz="1450">
              <a:solidFill>
                <a:srgbClr val="1A1A1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rgbClr val="1A1A1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729450" y="577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 &amp; Results - Generator</a:t>
            </a:r>
            <a:endParaRPr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50" y="1410725"/>
            <a:ext cx="6390500" cy="354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/>
        </p:nvSpPr>
        <p:spPr>
          <a:xfrm>
            <a:off x="6437600" y="1766175"/>
            <a:ext cx="2654100" cy="17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A1A1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A1A1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A1A1A"/>
                </a:solidFill>
                <a:latin typeface="Roboto"/>
                <a:ea typeface="Roboto"/>
                <a:cs typeface="Roboto"/>
                <a:sym typeface="Roboto"/>
              </a:rPr>
              <a:t>Accuracy of generating Sentence with correct Sentiment:</a:t>
            </a:r>
            <a:r>
              <a:rPr b="1" lang="en">
                <a:solidFill>
                  <a:srgbClr val="1A1A1A"/>
                </a:solidFill>
                <a:latin typeface="Roboto"/>
                <a:ea typeface="Roboto"/>
                <a:cs typeface="Roboto"/>
                <a:sym typeface="Roboto"/>
              </a:rPr>
              <a:t> 63.2%</a:t>
            </a:r>
            <a:endParaRPr b="1">
              <a:solidFill>
                <a:srgbClr val="1A1A1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729450" y="577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 and Architecture</a:t>
            </a:r>
            <a:endParaRPr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729450" y="1325175"/>
            <a:ext cx="7688700" cy="301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Objective: Predict the previous tokens in a sequence autoregressively given the </a:t>
            </a:r>
            <a:r>
              <a:rPr b="1"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future</a:t>
            </a:r>
            <a:r>
              <a:rPr b="1"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tokens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2" name="Google Shape;162;p24" title="Blank diagram (3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1500" y="2086150"/>
            <a:ext cx="6677827" cy="23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6742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Works</a:t>
            </a:r>
            <a:endParaRPr/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727650" y="773225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Language Model Inversion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Residual Information in Logits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Logits generated by language models contain residual information about the input prompt. This insight forms the basis of their approach.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Architecture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Pretrained encoder-decoder transformer (T5-base) to map next-token probabilities back to the original tokens. Instead of compressing the logits, the technique "unrolls" the probability vector into pseudo-embeddings, ensuring minimal loss of information.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model is trained on the "Instructions-2M" dataset, a curated set of 2.33 million prompts covering various domains, enabling it to generalize well.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050" y="2952750"/>
            <a:ext cx="7581900" cy="21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5"/>
          <p:cNvSpPr txBox="1"/>
          <p:nvPr/>
        </p:nvSpPr>
        <p:spPr>
          <a:xfrm>
            <a:off x="3593375" y="914150"/>
            <a:ext cx="562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 </a:t>
            </a:r>
            <a:r>
              <a:rPr lang="en" sz="11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John X. Morris</a:t>
            </a:r>
            <a:r>
              <a:rPr lang="en" sz="1150">
                <a:highlight>
                  <a:srgbClr val="FFFFFF"/>
                </a:highlight>
              </a:rPr>
              <a:t>, </a:t>
            </a:r>
            <a:r>
              <a:rPr lang="en" sz="11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Wenting Zhao</a:t>
            </a:r>
            <a:r>
              <a:rPr lang="en" sz="1150">
                <a:highlight>
                  <a:srgbClr val="FFFFFF"/>
                </a:highlight>
              </a:rPr>
              <a:t>, </a:t>
            </a:r>
            <a:r>
              <a:rPr lang="en" sz="11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6"/>
              </a:rPr>
              <a:t>Justin T. Chiu</a:t>
            </a:r>
            <a:r>
              <a:rPr lang="en" sz="1150">
                <a:highlight>
                  <a:srgbClr val="FFFFFF"/>
                </a:highlight>
              </a:rPr>
              <a:t>, </a:t>
            </a:r>
            <a:r>
              <a:rPr lang="en" sz="11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7"/>
              </a:rPr>
              <a:t>Vitaly Shmatikov</a:t>
            </a:r>
            <a:r>
              <a:rPr lang="en" sz="1150">
                <a:highlight>
                  <a:srgbClr val="FFFFFF"/>
                </a:highlight>
              </a:rPr>
              <a:t>, </a:t>
            </a:r>
            <a:r>
              <a:rPr lang="en" sz="11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8"/>
              </a:rPr>
              <a:t>Alexander M. Rush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6742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Works</a:t>
            </a:r>
            <a:endParaRPr/>
          </a:p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727650" y="613200"/>
            <a:ext cx="7688700" cy="39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Extracting Prompts by Inverting LLM Outputs</a:t>
            </a:r>
            <a:endParaRPr sz="225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Generating Outputs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target LLM's output is collected by repeatedly querying it with the same hidden prompt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Encoding Outputs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sparse encoder processes each LLM output independently and concatenates its hidden representations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Decoding Prompts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decoder predicts the original prompt using greedy decoding based on the encoded hidden states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Optimization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model is fine-tuned using datasets containing LLM outputs and their corresponding prompts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68973"/>
            <a:ext cx="9143999" cy="2327204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6"/>
          <p:cNvSpPr txBox="1"/>
          <p:nvPr/>
        </p:nvSpPr>
        <p:spPr>
          <a:xfrm>
            <a:off x="5883300" y="951200"/>
            <a:ext cx="37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~ </a:t>
            </a:r>
            <a:r>
              <a:rPr lang="en" sz="11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Collin Zhang</a:t>
            </a:r>
            <a:r>
              <a:rPr lang="en" sz="1150">
                <a:highlight>
                  <a:srgbClr val="FFFFFF"/>
                </a:highlight>
              </a:rPr>
              <a:t>, </a:t>
            </a:r>
            <a:r>
              <a:rPr lang="en" sz="11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John X. Morris</a:t>
            </a:r>
            <a:r>
              <a:rPr lang="en" sz="1150">
                <a:highlight>
                  <a:srgbClr val="FFFFFF"/>
                </a:highlight>
              </a:rPr>
              <a:t>, </a:t>
            </a:r>
            <a:r>
              <a:rPr lang="en" sz="11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6"/>
              </a:rPr>
              <a:t>Vitaly Shmatikov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729450" y="577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 and Training Details</a:t>
            </a:r>
            <a:endParaRPr/>
          </a:p>
        </p:txBody>
      </p:sp>
      <p:sp>
        <p:nvSpPr>
          <p:cNvPr id="184" name="Google Shape;184;p27"/>
          <p:cNvSpPr txBox="1"/>
          <p:nvPr>
            <p:ph idx="1" type="body"/>
          </p:nvPr>
        </p:nvSpPr>
        <p:spPr>
          <a:xfrm>
            <a:off x="284175" y="1171850"/>
            <a:ext cx="8859900" cy="301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 Token Prediction (NTP)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GPT-2 transformer (token/positional embeddings, multi-head attention, feedforward, LM head).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WikiText-2, tokenized, max length 128, train/validation split.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Training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Hugging Face Trainer, 3 epochs, batch size 8, cross-entropy loss, saves best model.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Goal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Predict the next token in a sequence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Previous Token Prediction (PTP)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Custom Transformer with decoder only architecture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Derived from WikiText-2, high-frequency words, random sequences (3–10 words), and train/validation split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Training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Hugging Face Trainer, 3 epochs, batch size 8, evaluates validation loss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Goal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Reconstruct first token of original sequence from reversed input (ex. "sentence a is" → "This")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Inversion Process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NTP generates the next token, and PTP inverts by predicting the prior token from the reversed sequence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729450" y="577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Details</a:t>
            </a:r>
            <a:endParaRPr/>
          </a:p>
        </p:txBody>
      </p:sp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727650" y="1231225"/>
            <a:ext cx="7688700" cy="301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Gave some meaningful </a:t>
            </a:r>
            <a:r>
              <a:rPr b="1"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sequences</a:t>
            </a:r>
            <a:r>
              <a:rPr b="1"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in reverse order </a:t>
            </a:r>
            <a:endParaRPr b="1"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meeting the to prior</a:t>
            </a:r>
            <a:endParaRPr b="1"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Some were not meaningful </a:t>
            </a:r>
            <a:endParaRPr sz="1600"/>
          </a:p>
        </p:txBody>
      </p:sp>
      <p:sp>
        <p:nvSpPr>
          <p:cNvPr id="191" name="Google Shape;191;p28"/>
          <p:cNvSpPr/>
          <p:nvPr/>
        </p:nvSpPr>
        <p:spPr>
          <a:xfrm>
            <a:off x="3431350" y="1954125"/>
            <a:ext cx="1503000" cy="72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PTP Model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2" name="Google Shape;192;p28"/>
          <p:cNvCxnSpPr>
            <a:endCxn id="191" idx="1"/>
          </p:cNvCxnSpPr>
          <p:nvPr/>
        </p:nvCxnSpPr>
        <p:spPr>
          <a:xfrm flipH="1" rot="10800000">
            <a:off x="2644450" y="2315775"/>
            <a:ext cx="7869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3" name="Google Shape;193;p28"/>
          <p:cNvSpPr txBox="1"/>
          <p:nvPr/>
        </p:nvSpPr>
        <p:spPr>
          <a:xfrm>
            <a:off x="5850550" y="2174775"/>
            <a:ext cx="14445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conversation</a:t>
            </a:r>
            <a:endParaRPr b="1" sz="16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4" name="Google Shape;194;p28"/>
          <p:cNvCxnSpPr>
            <a:stCxn id="191" idx="3"/>
            <a:endCxn id="193" idx="1"/>
          </p:cNvCxnSpPr>
          <p:nvPr/>
        </p:nvCxnSpPr>
        <p:spPr>
          <a:xfrm>
            <a:off x="4934350" y="2315775"/>
            <a:ext cx="91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5" name="Google Shape;195;p28"/>
          <p:cNvSpPr txBox="1"/>
          <p:nvPr/>
        </p:nvSpPr>
        <p:spPr>
          <a:xfrm>
            <a:off x="1411525" y="3081400"/>
            <a:ext cx="33585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Conversation prior to the meeting</a:t>
            </a:r>
            <a:endParaRPr b="1" sz="16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28"/>
          <p:cNvSpPr/>
          <p:nvPr/>
        </p:nvSpPr>
        <p:spPr>
          <a:xfrm>
            <a:off x="4677675" y="3210550"/>
            <a:ext cx="867300" cy="199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28"/>
          <p:cNvSpPr txBox="1"/>
          <p:nvPr/>
        </p:nvSpPr>
        <p:spPr>
          <a:xfrm>
            <a:off x="5638950" y="3081400"/>
            <a:ext cx="27792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Meaningful Sentence</a:t>
            </a:r>
            <a:endParaRPr b="1" sz="17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28"/>
          <p:cNvSpPr txBox="1"/>
          <p:nvPr/>
        </p:nvSpPr>
        <p:spPr>
          <a:xfrm>
            <a:off x="1021650" y="4145325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A3151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9" name="Google Shape;199;p28"/>
          <p:cNvSpPr txBox="1"/>
          <p:nvPr/>
        </p:nvSpPr>
        <p:spPr>
          <a:xfrm>
            <a:off x="1129675" y="4364025"/>
            <a:ext cx="1996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Delhi New is India of </a:t>
            </a:r>
            <a:endParaRPr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28"/>
          <p:cNvSpPr/>
          <p:nvPr/>
        </p:nvSpPr>
        <p:spPr>
          <a:xfrm>
            <a:off x="3724550" y="4175475"/>
            <a:ext cx="1503000" cy="72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PTP Model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1" name="Google Shape;201;p28"/>
          <p:cNvCxnSpPr>
            <a:stCxn id="199" idx="3"/>
            <a:endCxn id="200" idx="1"/>
          </p:cNvCxnSpPr>
          <p:nvPr/>
        </p:nvCxnSpPr>
        <p:spPr>
          <a:xfrm>
            <a:off x="3126175" y="4537125"/>
            <a:ext cx="59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28"/>
          <p:cNvSpPr txBox="1"/>
          <p:nvPr/>
        </p:nvSpPr>
        <p:spPr>
          <a:xfrm>
            <a:off x="5825925" y="4364025"/>
            <a:ext cx="1092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AI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3" name="Google Shape;203;p28"/>
          <p:cNvCxnSpPr>
            <a:stCxn id="200" idx="3"/>
            <a:endCxn id="202" idx="1"/>
          </p:cNvCxnSpPr>
          <p:nvPr/>
        </p:nvCxnSpPr>
        <p:spPr>
          <a:xfrm>
            <a:off x="5227550" y="4537125"/>
            <a:ext cx="59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type="title"/>
          </p:nvPr>
        </p:nvSpPr>
        <p:spPr>
          <a:xfrm>
            <a:off x="729450" y="577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09" name="Google Shape;209;p29"/>
          <p:cNvSpPr txBox="1"/>
          <p:nvPr>
            <p:ph idx="1" type="body"/>
          </p:nvPr>
        </p:nvSpPr>
        <p:spPr>
          <a:xfrm>
            <a:off x="143850" y="1207075"/>
            <a:ext cx="8859900" cy="301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Interpretability in Sentiment Classification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Successfully applied network inversion to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Sentiment Classifier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(93.9% validation accuracy) and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 Generator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(63.2% sentiment accuracy)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NTP &amp; PTP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NTP (GPT-2) accurately predicted next tokens; PTP reconstructed prior token from reversed sequence decently, enhancing LLM interpretability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PTP Limitation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Initial PTP tokens are correct, but extensive training is needed for robust LLM inversion to handle complex sequences reliably. Also evaluation model crashes on 15GB GPU memory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Future Work: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 the PTP model on large number of randomly generated sequence for model to generalize well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Optimize the architecture of PTP model to get better output even with limited training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more robust evaluation metric to validate the results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577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7650" y="1348000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Inversion Goal: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Reconstruct input text sequences for sentiment labels to reveal learned features, patterns, and biases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Sentiment-Conditioned Text Generator: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Invert the transformer to understand how sentiment conditioning (ex. positive/negative vectors) shapes generated text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LLM Previous Token Prediction: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Invert large language models to reconstruct prior tokens driving predictions, enhancing interpretability in complex NLP tasks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577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7650" y="1171850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Importance of Solving Network Inversion in NLP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Enhances Trust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Reveals input patterns like some key phrases in Sentiment Classifier and Text Generator, validating behavior and detecting biases like keyword over-reliance for trustworthy applications like content moderation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Advances Understanding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Uncovers shallow vs. deep learning patterns, guiding robust NLP model design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It’s Challenging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High-Dimensional Input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Large vocabularies and sequence lengths (ex. 10,000+ tokens, 50-token sequences) make inverting NLP models computationally intensive, risking nonsensical outputs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Contextual Dependencies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Bidirectional LSTM (Sentiment Classifier) and transformer (Text Generator) rely on complex token relationships (ex. "not good" vs. "very good"), complicating inversion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6742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7650" y="784975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Network Inversion &amp; its Applications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Classifier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Reconstruction is performed on a classifier that includes convolution and fully connected layers as appropriate to the classification task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Generator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An appropriately conditioned generator will generate the images in the input space of the classifier. The generator builds up from a latent vector by up-convolution operations to generate the image of the given size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9500" y="2447275"/>
            <a:ext cx="5648475" cy="27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/>
        </p:nvSpPr>
        <p:spPr>
          <a:xfrm>
            <a:off x="4572000" y="9277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 </a:t>
            </a:r>
            <a:r>
              <a:rPr lang="en" sz="11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Pirzada Suhail</a:t>
            </a:r>
            <a:r>
              <a:rPr lang="en" sz="1150">
                <a:highlight>
                  <a:srgbClr val="FFFFFF"/>
                </a:highlight>
              </a:rPr>
              <a:t>, </a:t>
            </a:r>
            <a:r>
              <a:rPr lang="en" sz="11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Hao Tang</a:t>
            </a:r>
            <a:r>
              <a:rPr lang="en" sz="1150">
                <a:highlight>
                  <a:srgbClr val="FFFFFF"/>
                </a:highlight>
              </a:rPr>
              <a:t>, </a:t>
            </a:r>
            <a:r>
              <a:rPr lang="en" sz="11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6"/>
              </a:rPr>
              <a:t>Amit Sethi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577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Methodology/Architecture</a:t>
            </a:r>
            <a:endParaRPr/>
          </a:p>
        </p:txBody>
      </p:sp>
      <p:pic>
        <p:nvPicPr>
          <p:cNvPr id="114" name="Google Shape;114;p17" title="text_generation_training_flowgraph_clear (2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00" y="1981875"/>
            <a:ext cx="8839201" cy="2240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577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Classifier Architecture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1325175"/>
            <a:ext cx="7688700" cy="301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Tokenized and padded text sequences (indices) from the dataset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Embedding Layer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Converts token indices to dense embeddings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Bidirectional LSTM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Captures contextual information from both directions of the sequence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Fully Connected Layers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Processes LSTM outputs for classification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Sentiment logits for 4 classes (negative, neutral, positive, and irrelevant)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Cross-entropy loss between predicted logits and true labels (used during training)</a:t>
            </a:r>
            <a:endParaRPr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21" name="Google Shape;121;p18" title="sentiment_classifier_flowchar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" y="4032600"/>
            <a:ext cx="9144000" cy="64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577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Generator Architecture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678575" y="1423650"/>
            <a:ext cx="7367700" cy="3055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Sentiment Conditioning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Combines latent vector and sentiment vector from labels to guide generation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Transformer Decoder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Processes embeddings with multiple transformer decoder layers using causal masking to generate contextualized representations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Projection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Maps contextualized embeddings to vocabulary size for prediction in Autoregressive manner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28" name="Google Shape;128;p19" title="text_generator_flowchar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400" y="3841050"/>
            <a:ext cx="7763201" cy="63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29450" y="577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&amp; Testing Details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729450" y="1113125"/>
            <a:ext cx="8115600" cy="3388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Training and Validation Dataset</a:t>
            </a:r>
            <a:endParaRPr b="1"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Twitter Sentiment Dataset with 4 classes 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b="1"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positive, negative, neutral and irrelevant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) 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Training Samples - 74682, Validation Samples - 1000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Sentiment Classifier</a:t>
            </a: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Training: 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10 epochs, batch size 64, Adam optimizer, cross-entropy loss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Evaluation: 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Validation loss, accuracy (93.9%), weighted F1 score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Setup:</a:t>
            </a:r>
            <a:r>
              <a:rPr b="1"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Bi-LSTM (2 layers), embedding dim 100, hidden dim 256, vocab size ~40000+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Text Generator</a:t>
            </a:r>
            <a:endParaRPr b="1"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Training: 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50 epochs, batch size 128, Adam optimizer, cross-entropy + sentiment + cosine losses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Evaluation: 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Validation loss, sentiment accuracy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Setup:</a:t>
            </a:r>
            <a:r>
              <a:rPr b="1"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Transformer (2 layers, 4 heads), max sequence length 50, vocab size ~40,338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Output:</a:t>
            </a:r>
            <a:r>
              <a:rPr b="1"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Generated texts saved every 5 epochs, best model at lowest validation loss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rgbClr val="1A1A1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t/>
            </a:r>
            <a:endParaRPr b="1" sz="19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729450" y="577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Classifier</a:t>
            </a:r>
            <a:endParaRPr/>
          </a:p>
        </p:txBody>
      </p:sp>
      <p:sp>
        <p:nvSpPr>
          <p:cNvPr id="140" name="Google Shape;140;p21"/>
          <p:cNvSpPr txBox="1"/>
          <p:nvPr/>
        </p:nvSpPr>
        <p:spPr>
          <a:xfrm>
            <a:off x="4769074" y="1397550"/>
            <a:ext cx="35592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A1A1A"/>
                </a:solidFill>
                <a:latin typeface="Roboto"/>
                <a:ea typeface="Roboto"/>
                <a:cs typeface="Roboto"/>
                <a:sym typeface="Roboto"/>
              </a:rPr>
              <a:t>Accuracy of </a:t>
            </a:r>
            <a:r>
              <a:rPr b="1" lang="en">
                <a:solidFill>
                  <a:srgbClr val="1A1A1A"/>
                </a:solidFill>
                <a:latin typeface="Roboto"/>
                <a:ea typeface="Roboto"/>
                <a:cs typeface="Roboto"/>
                <a:sym typeface="Roboto"/>
              </a:rPr>
              <a:t>sentiment classifier:</a:t>
            </a:r>
            <a:r>
              <a:rPr b="1" lang="en">
                <a:solidFill>
                  <a:srgbClr val="1A1A1A"/>
                </a:solidFill>
                <a:latin typeface="Roboto"/>
                <a:ea typeface="Roboto"/>
                <a:cs typeface="Roboto"/>
                <a:sym typeface="Roboto"/>
              </a:rPr>
              <a:t> 93.9%</a:t>
            </a:r>
            <a:endParaRPr b="1">
              <a:solidFill>
                <a:srgbClr val="1A1A1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50" y="1265525"/>
            <a:ext cx="4278151" cy="31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9075" y="2200675"/>
            <a:ext cx="4075875" cy="294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