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68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2d214446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2d21444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Madhu  Today we’ll be presenting...</a:t>
            </a:r>
            <a:endParaRPr sz="2000"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293bfe8f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293bfe8f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457200" lvl="0" indent="-298450" algn="l" rtl="0">
              <a:spcBef>
                <a:spcPts val="0"/>
              </a:spcBef>
              <a:spcAft>
                <a:spcPts val="0"/>
              </a:spcAft>
              <a:buSzPts val="1100"/>
              <a:buChar char="-"/>
            </a:pPr>
            <a:r>
              <a:rPr lang="en"/>
              <a:t>Removed duplicate values based on first/last</a:t>
            </a:r>
            <a:endParaRPr/>
          </a:p>
          <a:p>
            <a:pPr marL="457200" lvl="0" indent="-298450" algn="l" rtl="0">
              <a:spcBef>
                <a:spcPts val="0"/>
              </a:spcBef>
              <a:spcAft>
                <a:spcPts val="0"/>
              </a:spcAft>
              <a:buSzPts val="1100"/>
              <a:buChar char="-"/>
            </a:pPr>
            <a:r>
              <a:rPr lang="en"/>
              <a:t>Removed missing rows from data</a:t>
            </a:r>
            <a:endParaRPr/>
          </a:p>
          <a:p>
            <a:pPr marL="457200" lvl="0" indent="-298450" algn="l" rtl="0">
              <a:spcBef>
                <a:spcPts val="0"/>
              </a:spcBef>
              <a:spcAft>
                <a:spcPts val="0"/>
              </a:spcAft>
              <a:buSzPts val="1100"/>
              <a:buChar char="-"/>
            </a:pPr>
            <a:r>
              <a:rPr lang="en"/>
              <a:t>Renamed columns for ease of use</a:t>
            </a:r>
            <a:endParaRPr/>
          </a:p>
          <a:p>
            <a:pPr marL="457200" lvl="0" indent="-298450" algn="l" rtl="0">
              <a:spcBef>
                <a:spcPts val="0"/>
              </a:spcBef>
              <a:spcAft>
                <a:spcPts val="0"/>
              </a:spcAft>
              <a:buSzPts val="1100"/>
              <a:buChar char="-"/>
            </a:pPr>
            <a:r>
              <a:rPr lang="en"/>
              <a:t>Renamed </a:t>
            </a:r>
            <a:r>
              <a:rPr lang="en" b="1"/>
              <a:t>converted </a:t>
            </a:r>
            <a:r>
              <a:rPr lang="en"/>
              <a:t>group as </a:t>
            </a:r>
            <a:r>
              <a:rPr lang="en" b="1"/>
              <a:t>demented</a:t>
            </a:r>
            <a:endParaRPr/>
          </a:p>
          <a:p>
            <a:pPr marL="457200" lvl="0" indent="-298450" algn="l" rtl="0">
              <a:spcBef>
                <a:spcPts val="0"/>
              </a:spcBef>
              <a:spcAft>
                <a:spcPts val="0"/>
              </a:spcAft>
              <a:buSzPts val="1100"/>
              <a:buChar char="-"/>
            </a:pPr>
            <a:r>
              <a:rPr lang="en"/>
              <a:t>Calculated scored values for education, scale 1-5 (normalized)</a:t>
            </a:r>
            <a:endParaRPr/>
          </a:p>
          <a:p>
            <a:pPr marL="457200" lvl="0" indent="-298450" algn="l" rtl="0">
              <a:spcBef>
                <a:spcPts val="0"/>
              </a:spcBef>
              <a:spcAft>
                <a:spcPts val="0"/>
              </a:spcAft>
              <a:buSzPts val="1100"/>
              <a:buChar char="-"/>
            </a:pPr>
            <a:r>
              <a:rPr lang="en"/>
              <a:t>MR Delay, ASF, RIGHT, MRI ID columns unnecessary</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2b3cf693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2b3cf693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Our team’s intent to explore the dataset was to rule out any discrepancies, to do so we created pivot table using excel. Compared these results with dataframe results to make sure we used right sorted values, groupbys and such..</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293bfe8f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293bfe8f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2d214446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2d214446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we started our analysis by grouping the patients by their gender and comparing them clinical tests. Firstly when compared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2498db93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2498db93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analysed with the group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2498db93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2498db93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SHISHIR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2498db9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2498db9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2498db93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2498db93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2507822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2507822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YAMINI/SHISHIR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2498db9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2498db9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Vs histograms or boxplots, more common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2d21444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2d21444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I would like to setup agenda for today’s discussion. First we will be giving you a brief overview of what clinical dementia is, following with motivation, questions we asked, data clean-up, analysis and finally will close with a post-mortem of our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2d214446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2d214446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2d214446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2d214446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2b3cf69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2b3cf69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293bfe8f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293bfe8f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24aed0a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24aed0a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In overall we used this dataset to analyse if we could identify any indicators for progression of dementia in older population. Our statistical test along with our generated plots depict accurately the sample under study.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293bfe8f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293bfe8f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93bfe8f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93bfe8f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sz="16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 sz="1600">
                <a:solidFill>
                  <a:schemeClr val="dk2"/>
                </a:solidFill>
                <a:latin typeface="Lato"/>
                <a:ea typeface="Lato"/>
                <a:cs typeface="Lato"/>
                <a:sym typeface="Lato"/>
              </a:rPr>
              <a:t>In taking steps to expand upon this analysis...</a:t>
            </a:r>
            <a:endParaRPr sz="1150">
              <a:solidFill>
                <a:srgbClr val="333333"/>
              </a:solidFill>
              <a:highlight>
                <a:srgbClr val="FFFFFF"/>
              </a:highlight>
            </a:endParaRPr>
          </a:p>
          <a:p>
            <a:pPr marL="0" lvl="0" indent="0" algn="l" rtl="0">
              <a:spcBef>
                <a:spcPts val="1600"/>
              </a:spcBef>
              <a:spcAft>
                <a:spcPts val="0"/>
              </a:spcAft>
              <a:buNone/>
            </a:pPr>
            <a:r>
              <a:rPr lang="en" sz="1150">
                <a:solidFill>
                  <a:srgbClr val="333333"/>
                </a:solidFill>
                <a:highlight>
                  <a:srgbClr val="FFFFFF"/>
                </a:highlight>
              </a:rPr>
              <a:t>Scahill RI, Frost C, Jenkins R, Whitwell JL, Rossor MN, Fox NC. A Longitudinal Study of Brain Volume Changes in Normal Aging Using Serial Registered Magnetic Resonance Imaging. </a:t>
            </a:r>
            <a:r>
              <a:rPr lang="en" sz="1150" i="1">
                <a:solidFill>
                  <a:srgbClr val="333333"/>
                </a:solidFill>
                <a:highlight>
                  <a:srgbClr val="FFFFFF"/>
                </a:highlight>
              </a:rPr>
              <a:t>Arch Neurol.</a:t>
            </a:r>
            <a:r>
              <a:rPr lang="en" sz="1150">
                <a:solidFill>
                  <a:srgbClr val="333333"/>
                </a:solidFill>
                <a:highlight>
                  <a:srgbClr val="FFFFFF"/>
                </a:highlight>
              </a:rPr>
              <a:t>2003;60(7):989–994. doi:10.1001/archneur.60.7.989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93bfe8f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93bfe8f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2a94719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2a94719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293bfe8f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293bfe8f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a:p>
            <a:pPr marL="0" lvl="0" indent="0" algn="l" rtl="0">
              <a:spcBef>
                <a:spcPts val="0"/>
              </a:spcBef>
              <a:spcAft>
                <a:spcPts val="0"/>
              </a:spcAft>
              <a:buNone/>
            </a:pPr>
            <a:r>
              <a:rPr lang="en"/>
              <a:t>Let’s begin with what really dementia is and its different types…...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sz="1050">
                <a:highlight>
                  <a:schemeClr val="lt1"/>
                </a:highlight>
                <a:latin typeface="Lato"/>
                <a:ea typeface="Lato"/>
                <a:cs typeface="Lato"/>
                <a:sym typeface="Lato"/>
              </a:rPr>
              <a:t>Alzheimer’s is the most common type of dementia. The greatest known risk factor is increasing age, and the majority of people with Alzheimer's are 65 and older. Approximately 200,000 Americans under the age of 65 have early-onset Alzheimer’s disease. </a:t>
            </a:r>
            <a:endParaRPr sz="1050">
              <a:highlight>
                <a:schemeClr val="lt1"/>
              </a:highlight>
              <a:latin typeface="Lato"/>
              <a:ea typeface="Lato"/>
              <a:cs typeface="Lato"/>
              <a:sym typeface="Lato"/>
            </a:endParaRPr>
          </a:p>
          <a:p>
            <a:pPr marL="0" lvl="0" indent="0" algn="l" rtl="0">
              <a:spcBef>
                <a:spcPts val="0"/>
              </a:spcBef>
              <a:spcAft>
                <a:spcPts val="0"/>
              </a:spcAft>
              <a:buNone/>
            </a:pPr>
            <a:endParaRPr sz="1050">
              <a:highlight>
                <a:schemeClr val="lt1"/>
              </a:highlight>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b3cf693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b3cf693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24107f78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24107f78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 highlight indicators behind dementia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2b3cf693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2b3cf693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0" lvl="0" indent="0" algn="l" rtl="0">
              <a:spcBef>
                <a:spcPts val="0"/>
              </a:spcBef>
              <a:spcAft>
                <a:spcPts val="0"/>
              </a:spcAft>
              <a:buNone/>
            </a:pPr>
            <a:r>
              <a:rPr lang="en"/>
              <a:t>https://www.ncbi.nlm.nih.gov/pmc/articles/PMC4523414/</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Longitudinal studies provide more consistent evidence for effects of aging on intercranial volume</a:t>
            </a:r>
            <a:endParaRPr/>
          </a:p>
          <a:p>
            <a:pPr marL="0" lvl="0" indent="0" algn="l" rtl="0">
              <a:spcBef>
                <a:spcPts val="0"/>
              </a:spcBef>
              <a:spcAft>
                <a:spcPts val="0"/>
              </a:spcAft>
              <a:buNone/>
            </a:pPr>
            <a:r>
              <a:rPr lang="en" sz="2000" b="1"/>
              <a:t>MILD COGNITIVE IMPAIRMENT</a:t>
            </a:r>
            <a:endParaRPr sz="20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293bfe8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293bfe8f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so with given data,  we came up with these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2498db93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2498db93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a:p>
            <a:pPr marL="0" lvl="0" indent="0" algn="l" rtl="0">
              <a:spcBef>
                <a:spcPts val="0"/>
              </a:spcBef>
              <a:spcAft>
                <a:spcPts val="0"/>
              </a:spcAft>
              <a:buNone/>
            </a:pPr>
            <a:endParaRPr/>
          </a:p>
          <a:p>
            <a:pPr marL="0" lvl="0" indent="0" algn="l" rtl="0">
              <a:spcBef>
                <a:spcPts val="0"/>
              </a:spcBef>
              <a:spcAft>
                <a:spcPts val="0"/>
              </a:spcAft>
              <a:buNone/>
            </a:pPr>
            <a:r>
              <a:rPr lang="en"/>
              <a:t>****GRAPHIC (mmse and cdr)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2d2144461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2d2144461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962025" y="748800"/>
            <a:ext cx="7219800" cy="3645900"/>
          </a:xfrm>
          <a:prstGeom prst="re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45021" y="992700"/>
            <a:ext cx="6253800" cy="3158100"/>
          </a:xfrm>
          <a:prstGeom prst="rect">
            <a:avLst/>
          </a:prstGeom>
          <a:solidFill>
            <a:srgbClr val="3D85C6"/>
          </a:solid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Arial"/>
              <a:buNone/>
              <a:defRPr b="1">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None/>
              <a:defRPr sz="10000"/>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C78D8"/>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b="0">
                <a:solidFill>
                  <a:schemeClr val="lt1"/>
                </a:solidFill>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b="0">
                <a:solidFill>
                  <a:schemeClr val="lt1"/>
                </a:solidFill>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6D9EEB"/>
              </a:buClr>
              <a:buSzPts val="3200"/>
              <a:buNone/>
              <a:defRPr sz="3200" b="1">
                <a:solidFill>
                  <a:srgbClr val="6D9EEB"/>
                </a:solidFill>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lz.org/alzheimers-dementia/what-is-dementia"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www.sciencedirect.com/topics/neuroscience/clinical-dementia-ra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725175" y="1627200"/>
            <a:ext cx="5693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MRI Data Analysis of Patients Diagnosed with Dementia</a:t>
            </a:r>
            <a:endParaRPr sz="280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400"/>
              <a:t>Madhu Raghunath</a:t>
            </a:r>
            <a:endParaRPr sz="1400"/>
          </a:p>
          <a:p>
            <a:pPr marL="0" lvl="0" indent="0" algn="ctr" rtl="0">
              <a:spcBef>
                <a:spcPts val="0"/>
              </a:spcBef>
              <a:spcAft>
                <a:spcPts val="0"/>
              </a:spcAft>
              <a:buClr>
                <a:schemeClr val="dk1"/>
              </a:buClr>
              <a:buSzPts val="1100"/>
              <a:buFont typeface="Arial"/>
              <a:buNone/>
            </a:pPr>
            <a:r>
              <a:rPr lang="en" sz="1400"/>
              <a:t>Yamini Sasidhar</a:t>
            </a:r>
            <a:endParaRPr sz="1400"/>
          </a:p>
          <a:p>
            <a:pPr marL="0" lvl="0" indent="0" algn="ctr" rtl="0">
              <a:spcBef>
                <a:spcPts val="0"/>
              </a:spcBef>
              <a:spcAft>
                <a:spcPts val="0"/>
              </a:spcAft>
              <a:buNone/>
            </a:pPr>
            <a:r>
              <a:rPr lang="en" sz="1400"/>
              <a:t>Shishir Tewari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Removed columns for MRI ID, MR Delay, Hand, ASF.</a:t>
            </a:r>
            <a:endParaRPr/>
          </a:p>
          <a:p>
            <a:pPr marL="457200" lvl="0" indent="-342900" algn="l" rtl="0">
              <a:spcBef>
                <a:spcPts val="0"/>
              </a:spcBef>
              <a:spcAft>
                <a:spcPts val="0"/>
              </a:spcAft>
              <a:buSzPts val="1800"/>
              <a:buChar char="●"/>
            </a:pPr>
            <a:r>
              <a:rPr lang="en"/>
              <a:t>Renamed </a:t>
            </a:r>
            <a:r>
              <a:rPr lang="en" i="1"/>
              <a:t>converted</a:t>
            </a:r>
            <a:r>
              <a:rPr lang="en" b="1"/>
              <a:t> </a:t>
            </a:r>
            <a:r>
              <a:rPr lang="en"/>
              <a:t>group as </a:t>
            </a:r>
            <a:r>
              <a:rPr lang="en" b="1"/>
              <a:t>demented</a:t>
            </a:r>
            <a:r>
              <a:rPr lang="en"/>
              <a:t>.</a:t>
            </a:r>
            <a:endParaRPr/>
          </a:p>
          <a:p>
            <a:pPr marL="457200" lvl="0" indent="-342900" algn="l" rtl="0">
              <a:spcBef>
                <a:spcPts val="0"/>
              </a:spcBef>
              <a:spcAft>
                <a:spcPts val="0"/>
              </a:spcAft>
              <a:buSzPts val="1800"/>
              <a:buChar char="●"/>
            </a:pPr>
            <a:r>
              <a:rPr lang="en"/>
              <a:t>Renamed columns for convenience. (“M/F” -&gt; “Gender”)</a:t>
            </a:r>
            <a:endParaRPr/>
          </a:p>
          <a:p>
            <a:pPr marL="457200" lvl="0" indent="-342900" algn="l" rtl="0">
              <a:spcBef>
                <a:spcPts val="0"/>
              </a:spcBef>
              <a:spcAft>
                <a:spcPts val="0"/>
              </a:spcAft>
              <a:buSzPts val="1800"/>
              <a:buChar char="●"/>
            </a:pPr>
            <a:r>
              <a:rPr lang="en"/>
              <a:t>Removed missing rows from data. (19 rows, leaves 142 subjects)</a:t>
            </a:r>
            <a:endParaRPr/>
          </a:p>
          <a:p>
            <a:pPr marL="457200" lvl="0" indent="-342900" algn="l" rtl="0">
              <a:spcBef>
                <a:spcPts val="0"/>
              </a:spcBef>
              <a:spcAft>
                <a:spcPts val="0"/>
              </a:spcAft>
              <a:buSzPts val="1800"/>
              <a:buChar char="●"/>
            </a:pPr>
            <a:r>
              <a:rPr lang="en"/>
              <a:t>Created separate dataframes for first and last visit.</a:t>
            </a:r>
            <a:endParaRPr/>
          </a:p>
          <a:p>
            <a:pPr marL="457200" lvl="0" indent="-342900" algn="l" rtl="0">
              <a:spcBef>
                <a:spcPts val="0"/>
              </a:spcBef>
              <a:spcAft>
                <a:spcPts val="0"/>
              </a:spcAft>
              <a:buSzPts val="1800"/>
              <a:buChar char="●"/>
            </a:pPr>
            <a:r>
              <a:rPr lang="en"/>
              <a:t>Calculated normalized scores for years of education, scale of 1-5.</a:t>
            </a:r>
            <a:endParaRPr/>
          </a:p>
          <a:p>
            <a:pPr marL="457200" lvl="0" indent="0" algn="l" rtl="0">
              <a:spcBef>
                <a:spcPts val="1600"/>
              </a:spcBef>
              <a:spcAft>
                <a:spcPts val="1600"/>
              </a:spcAft>
              <a:buNone/>
            </a:pPr>
            <a:endParaRPr/>
          </a:p>
        </p:txBody>
      </p:sp>
      <p:sp>
        <p:nvSpPr>
          <p:cNvPr id="119" name="Google Shape;119;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a:t>
            </a:r>
            <a:endParaRPr/>
          </a:p>
        </p:txBody>
      </p:sp>
      <p:pic>
        <p:nvPicPr>
          <p:cNvPr id="120" name="Google Shape;120;p22"/>
          <p:cNvPicPr preferRelativeResize="0"/>
          <p:nvPr/>
        </p:nvPicPr>
        <p:blipFill rotWithShape="1">
          <a:blip r:embed="rId3">
            <a:alphaModFix/>
          </a:blip>
          <a:srcRect l="46144" t="46843" r="29324" b="18221"/>
          <a:stretch/>
        </p:blipFill>
        <p:spPr>
          <a:xfrm>
            <a:off x="3450424" y="3186100"/>
            <a:ext cx="2243149" cy="16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Exploration</a:t>
            </a:r>
            <a:endParaRPr/>
          </a:p>
        </p:txBody>
      </p:sp>
      <p:sp>
        <p:nvSpPr>
          <p:cNvPr id="126" name="Google Shape;126;p23"/>
          <p:cNvSpPr txBox="1">
            <a:spLocks noGrp="1"/>
          </p:cNvSpPr>
          <p:nvPr>
            <p:ph type="body" idx="1"/>
          </p:nvPr>
        </p:nvSpPr>
        <p:spPr>
          <a:xfrm>
            <a:off x="311700" y="1152475"/>
            <a:ext cx="476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created Pivot Tables in MS Excel to help visualize our data and look for discrepancies when working with our dataset.</a:t>
            </a:r>
            <a:endParaRPr/>
          </a:p>
          <a:p>
            <a:pPr marL="0" lvl="0" indent="0" algn="l" rtl="0">
              <a:spcBef>
                <a:spcPts val="1600"/>
              </a:spcBef>
              <a:spcAft>
                <a:spcPts val="1600"/>
              </a:spcAft>
              <a:buNone/>
            </a:pPr>
            <a:r>
              <a:rPr lang="en"/>
              <a:t>We compared our results in pandas DataFrames to Pivot Table results to make sure we were using the right group-bys, sorted indexes, functions, etc.</a:t>
            </a:r>
            <a:endParaRPr/>
          </a:p>
        </p:txBody>
      </p:sp>
      <p:pic>
        <p:nvPicPr>
          <p:cNvPr id="127" name="Google Shape;127;p23"/>
          <p:cNvPicPr preferRelativeResize="0"/>
          <p:nvPr/>
        </p:nvPicPr>
        <p:blipFill rotWithShape="1">
          <a:blip r:embed="rId3">
            <a:alphaModFix/>
          </a:blip>
          <a:srcRect l="2732" t="27633" r="43999" b="5017"/>
          <a:stretch/>
        </p:blipFill>
        <p:spPr>
          <a:xfrm>
            <a:off x="5222625" y="824725"/>
            <a:ext cx="3680027" cy="398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Analysis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2400"/>
              <a:t>   Gender based plots with CDR &amp; MMSE</a:t>
            </a:r>
            <a:endParaRPr sz="2400"/>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With the given dataset we see no difference in the median representing the data between the gender.</a:t>
            </a:r>
            <a:endParaRPr dirty="0">
              <a:solidFill>
                <a:srgbClr val="000000"/>
              </a:solidFill>
            </a:endParaRPr>
          </a:p>
          <a:p>
            <a:pPr marL="0" lvl="0" indent="0" algn="l" rtl="0">
              <a:spcBef>
                <a:spcPts val="1600"/>
              </a:spcBef>
              <a:spcAft>
                <a:spcPts val="1600"/>
              </a:spcAft>
              <a:buNone/>
            </a:pPr>
            <a:r>
              <a:rPr lang="en" dirty="0">
                <a:solidFill>
                  <a:srgbClr val="000000"/>
                </a:solidFill>
              </a:rPr>
              <a:t>               	      Female &amp; Male - 0.5		           Female &amp; Male - 26.0</a:t>
            </a:r>
            <a:endParaRPr dirty="0">
              <a:solidFill>
                <a:srgbClr val="000000"/>
              </a:solidFill>
            </a:endParaRPr>
          </a:p>
        </p:txBody>
      </p:sp>
      <p:pic>
        <p:nvPicPr>
          <p:cNvPr id="139" name="Google Shape;139;p25"/>
          <p:cNvPicPr preferRelativeResize="0"/>
          <p:nvPr/>
        </p:nvPicPr>
        <p:blipFill>
          <a:blip r:embed="rId3">
            <a:alphaModFix/>
          </a:blip>
          <a:stretch>
            <a:fillRect/>
          </a:stretch>
        </p:blipFill>
        <p:spPr>
          <a:xfrm>
            <a:off x="640300" y="2268175"/>
            <a:ext cx="3526462" cy="2350975"/>
          </a:xfrm>
          <a:prstGeom prst="rect">
            <a:avLst/>
          </a:prstGeom>
          <a:noFill/>
          <a:ln>
            <a:noFill/>
          </a:ln>
        </p:spPr>
      </p:pic>
      <p:pic>
        <p:nvPicPr>
          <p:cNvPr id="140" name="Google Shape;140;p25"/>
          <p:cNvPicPr preferRelativeResize="0"/>
          <p:nvPr/>
        </p:nvPicPr>
        <p:blipFill>
          <a:blip r:embed="rId4">
            <a:alphaModFix/>
          </a:blip>
          <a:stretch>
            <a:fillRect/>
          </a:stretch>
        </p:blipFill>
        <p:spPr>
          <a:xfrm>
            <a:off x="4644100" y="2268175"/>
            <a:ext cx="3526451" cy="235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Age Vs Group</a:t>
            </a:r>
            <a:endParaRPr sz="2400"/>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203200" lvl="0" indent="0" algn="l" rtl="0">
              <a:lnSpc>
                <a:spcPct val="115000"/>
              </a:lnSpc>
              <a:spcBef>
                <a:spcPts val="1200"/>
              </a:spcBef>
              <a:spcAft>
                <a:spcPts val="900"/>
              </a:spcAft>
              <a:buClr>
                <a:schemeClr val="dk1"/>
              </a:buClr>
              <a:buSzPts val="1100"/>
              <a:buFont typeface="Arial"/>
              <a:buNone/>
            </a:pPr>
            <a:r>
              <a:rPr lang="en" dirty="0">
                <a:solidFill>
                  <a:srgbClr val="000000"/>
                </a:solidFill>
                <a:highlight>
                  <a:schemeClr val="lt1"/>
                </a:highlight>
              </a:rPr>
              <a:t>Out of the age range of 60 to 98, there seems to be a higher concentration </a:t>
            </a:r>
            <a:r>
              <a:rPr lang="en">
                <a:solidFill>
                  <a:srgbClr val="000000"/>
                </a:solidFill>
                <a:highlight>
                  <a:schemeClr val="lt1"/>
                </a:highlight>
              </a:rPr>
              <a:t>of 66-76 </a:t>
            </a:r>
            <a:r>
              <a:rPr lang="en" dirty="0">
                <a:solidFill>
                  <a:srgbClr val="000000"/>
                </a:solidFill>
                <a:highlight>
                  <a:schemeClr val="lt1"/>
                </a:highlight>
              </a:rPr>
              <a:t>years old in the clinically demented group than those in the nondemented patients. </a:t>
            </a:r>
            <a:endParaRPr dirty="0">
              <a:solidFill>
                <a:srgbClr val="000000"/>
              </a:solidFill>
            </a:endParaRPr>
          </a:p>
        </p:txBody>
      </p:sp>
      <p:pic>
        <p:nvPicPr>
          <p:cNvPr id="147" name="Google Shape;147;p26"/>
          <p:cNvPicPr preferRelativeResize="0"/>
          <p:nvPr/>
        </p:nvPicPr>
        <p:blipFill>
          <a:blip r:embed="rId3">
            <a:alphaModFix/>
          </a:blip>
          <a:stretch>
            <a:fillRect/>
          </a:stretch>
        </p:blipFill>
        <p:spPr>
          <a:xfrm>
            <a:off x="2958613" y="2283250"/>
            <a:ext cx="3226775" cy="220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4832400" y="418325"/>
            <a:ext cx="39999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Patients by SES</a:t>
            </a:r>
            <a:endParaRPr sz="2400"/>
          </a:p>
        </p:txBody>
      </p:sp>
      <p:sp>
        <p:nvSpPr>
          <p:cNvPr id="153" name="Google Shape;153;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We can see that there is no obvious relation between clinically demented patients and their socioeconomic status. However very less patients are in higher SES range.</a:t>
            </a:r>
            <a:endParaRPr sz="1200">
              <a:solidFill>
                <a:srgbClr val="000000"/>
              </a:solidFill>
            </a:endParaRPr>
          </a:p>
        </p:txBody>
      </p:sp>
      <p:pic>
        <p:nvPicPr>
          <p:cNvPr id="154" name="Google Shape;154;p27"/>
          <p:cNvPicPr preferRelativeResize="0"/>
          <p:nvPr/>
        </p:nvPicPr>
        <p:blipFill>
          <a:blip r:embed="rId3">
            <a:alphaModFix/>
          </a:blip>
          <a:stretch>
            <a:fillRect/>
          </a:stretch>
        </p:blipFill>
        <p:spPr>
          <a:xfrm>
            <a:off x="5101650" y="2368738"/>
            <a:ext cx="3170400" cy="2113600"/>
          </a:xfrm>
          <a:prstGeom prst="rect">
            <a:avLst/>
          </a:prstGeom>
          <a:noFill/>
          <a:ln>
            <a:noFill/>
          </a:ln>
        </p:spPr>
      </p:pic>
      <p:sp>
        <p:nvSpPr>
          <p:cNvPr id="155" name="Google Shape;155;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rPr>
              <a:t>Clinically demented patients  had  less median years of  education compared to the nondemented. Which is 14 for demented and 16 nondemented patients.</a:t>
            </a:r>
            <a:endParaRPr sz="1200">
              <a:solidFill>
                <a:srgbClr val="000000"/>
              </a:solidFill>
            </a:endParaRPr>
          </a:p>
        </p:txBody>
      </p:sp>
      <p:sp>
        <p:nvSpPr>
          <p:cNvPr id="156" name="Google Shape;156;p27"/>
          <p:cNvSpPr txBox="1">
            <a:spLocks noGrp="1"/>
          </p:cNvSpPr>
          <p:nvPr>
            <p:ph type="title"/>
          </p:nvPr>
        </p:nvSpPr>
        <p:spPr>
          <a:xfrm>
            <a:off x="255600" y="445013"/>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  Education Vs Group</a:t>
            </a:r>
            <a:endParaRPr sz="2400"/>
          </a:p>
        </p:txBody>
      </p:sp>
      <p:pic>
        <p:nvPicPr>
          <p:cNvPr id="157" name="Google Shape;157;p27"/>
          <p:cNvPicPr preferRelativeResize="0"/>
          <p:nvPr/>
        </p:nvPicPr>
        <p:blipFill>
          <a:blip r:embed="rId4">
            <a:alphaModFix/>
          </a:blip>
          <a:stretch>
            <a:fillRect/>
          </a:stretch>
        </p:blipFill>
        <p:spPr>
          <a:xfrm>
            <a:off x="522026" y="2125400"/>
            <a:ext cx="3467025" cy="260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CDR % by Group</a:t>
            </a:r>
            <a:endParaRPr sz="2400"/>
          </a:p>
        </p:txBody>
      </p:sp>
      <p:sp>
        <p:nvSpPr>
          <p:cNvPr id="163" name="Google Shape;163;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454545"/>
                </a:solidFill>
              </a:rPr>
              <a:t>Clinically Non Demented patients will have CDR 0 where as most of the demented patients (95%) have 0.5 and 1 CDR.</a:t>
            </a:r>
            <a:endParaRPr>
              <a:solidFill>
                <a:srgbClr val="454545"/>
              </a:solidFill>
            </a:endParaRPr>
          </a:p>
          <a:p>
            <a:pPr marL="0" lvl="0" indent="0" algn="l" rtl="0">
              <a:spcBef>
                <a:spcPts val="0"/>
              </a:spcBef>
              <a:spcAft>
                <a:spcPts val="0"/>
              </a:spcAft>
              <a:buClr>
                <a:schemeClr val="dk1"/>
              </a:buClr>
              <a:buSzPts val="1100"/>
              <a:buFont typeface="Arial"/>
              <a:buNone/>
            </a:pP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 no cognitive impairment</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CDR-0.5: questionable or very mild dementia</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CDR-1: mild</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CDR-2: moderate</a:t>
            </a:r>
            <a:r>
              <a:rPr lang="en" sz="900">
                <a:solidFill>
                  <a:srgbClr val="454545"/>
                </a:solidFill>
              </a:rPr>
              <a:t>[2]</a:t>
            </a:r>
            <a:endParaRPr sz="900">
              <a:solidFill>
                <a:srgbClr val="454545"/>
              </a:solidFill>
            </a:endParaRPr>
          </a:p>
          <a:p>
            <a:pPr marL="0" lvl="0" indent="0" algn="l" rtl="0">
              <a:spcBef>
                <a:spcPts val="0"/>
              </a:spcBef>
              <a:spcAft>
                <a:spcPts val="1600"/>
              </a:spcAft>
              <a:buNone/>
            </a:pPr>
            <a:endParaRPr/>
          </a:p>
        </p:txBody>
      </p:sp>
      <p:pic>
        <p:nvPicPr>
          <p:cNvPr id="164" name="Google Shape;164;p28"/>
          <p:cNvPicPr preferRelativeResize="0"/>
          <p:nvPr/>
        </p:nvPicPr>
        <p:blipFill rotWithShape="1">
          <a:blip r:embed="rId3">
            <a:alphaModFix/>
          </a:blip>
          <a:srcRect l="11525" t="24033" r="9535" b="31385"/>
          <a:stretch/>
        </p:blipFill>
        <p:spPr>
          <a:xfrm>
            <a:off x="4378625" y="1604975"/>
            <a:ext cx="4446874" cy="251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MMSE by Group</a:t>
            </a:r>
            <a:endParaRPr sz="2400" dirty="0"/>
          </a:p>
        </p:txBody>
      </p:sp>
      <p:sp>
        <p:nvSpPr>
          <p:cNvPr id="170" name="Google Shape;170;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50800" marR="203200" lvl="0" indent="0" algn="l" rtl="0">
              <a:lnSpc>
                <a:spcPct val="115000"/>
              </a:lnSpc>
              <a:spcBef>
                <a:spcPts val="0"/>
              </a:spcBef>
              <a:spcAft>
                <a:spcPts val="0"/>
              </a:spcAft>
              <a:buClr>
                <a:schemeClr val="dk1"/>
              </a:buClr>
              <a:buSzPts val="1100"/>
              <a:buFont typeface="Arial"/>
              <a:buNone/>
            </a:pPr>
            <a:r>
              <a:rPr lang="en" sz="1200" dirty="0">
                <a:solidFill>
                  <a:srgbClr val="000000"/>
                </a:solidFill>
                <a:highlight>
                  <a:schemeClr val="lt1"/>
                </a:highlight>
              </a:rPr>
              <a:t>The MMSE score of the Demented group on the range of 14 to 30 is clearly lower than the patients in Nondemented, where the scores of Nondemented have ranged from 28 and above.</a:t>
            </a:r>
            <a:endParaRPr sz="1200" dirty="0">
              <a:solidFill>
                <a:srgbClr val="000000"/>
              </a:solidFill>
              <a:highlight>
                <a:schemeClr val="lt1"/>
              </a:highlight>
            </a:endParaRPr>
          </a:p>
          <a:p>
            <a:pPr marL="50800" marR="203200" lvl="0" indent="0" algn="l" rtl="0">
              <a:lnSpc>
                <a:spcPct val="115000"/>
              </a:lnSpc>
              <a:spcBef>
                <a:spcPts val="900"/>
              </a:spcBef>
              <a:spcAft>
                <a:spcPts val="0"/>
              </a:spcAft>
              <a:buClr>
                <a:schemeClr val="dk1"/>
              </a:buClr>
              <a:buSzPts val="1100"/>
              <a:buFont typeface="Arial"/>
              <a:buNone/>
            </a:pPr>
            <a:endParaRPr sz="1200" dirty="0">
              <a:solidFill>
                <a:srgbClr val="000000"/>
              </a:solidFill>
              <a:highlight>
                <a:schemeClr val="lt1"/>
              </a:highlight>
            </a:endParaRPr>
          </a:p>
          <a:p>
            <a:pPr marL="914400" lvl="0" indent="0" algn="l" rtl="0">
              <a:spcBef>
                <a:spcPts val="900"/>
              </a:spcBef>
              <a:spcAft>
                <a:spcPts val="1600"/>
              </a:spcAft>
              <a:buClr>
                <a:srgbClr val="000000"/>
              </a:buClr>
              <a:buSzPts val="1100"/>
              <a:buFont typeface="Arial"/>
              <a:buNone/>
            </a:pPr>
            <a:r>
              <a:rPr lang="en" sz="1050" dirty="0">
                <a:solidFill>
                  <a:srgbClr val="000000"/>
                </a:solidFill>
              </a:rPr>
              <a:t>Demented		26.0</a:t>
            </a:r>
            <a:br>
              <a:rPr lang="en" sz="1050" dirty="0">
                <a:solidFill>
                  <a:srgbClr val="000000"/>
                </a:solidFill>
              </a:rPr>
            </a:br>
            <a:r>
              <a:rPr lang="en" sz="1050" dirty="0">
                <a:solidFill>
                  <a:srgbClr val="000000"/>
                </a:solidFill>
              </a:rPr>
              <a:t>Nondemented		29.0</a:t>
            </a:r>
            <a:endParaRPr sz="1200" dirty="0">
              <a:solidFill>
                <a:srgbClr val="000000"/>
              </a:solidFill>
              <a:highlight>
                <a:schemeClr val="lt1"/>
              </a:highlight>
            </a:endParaRPr>
          </a:p>
        </p:txBody>
      </p:sp>
      <p:sp>
        <p:nvSpPr>
          <p:cNvPr id="171" name="Google Shape;171;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9"/>
          <p:cNvPicPr preferRelativeResize="0"/>
          <p:nvPr/>
        </p:nvPicPr>
        <p:blipFill>
          <a:blip r:embed="rId3">
            <a:alphaModFix/>
          </a:blip>
          <a:stretch>
            <a:fillRect/>
          </a:stretch>
        </p:blipFill>
        <p:spPr>
          <a:xfrm>
            <a:off x="4505500" y="1152475"/>
            <a:ext cx="4381625" cy="328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454545"/>
                </a:solidFill>
              </a:rPr>
              <a:t>Estimated Total Intracranial Volume (eTIV) , ranges from 1106 to 2004, has higher number of demented patients in 1300 to 1599 range. </a:t>
            </a:r>
            <a:endParaRPr sz="1000"/>
          </a:p>
        </p:txBody>
      </p:sp>
      <p:sp>
        <p:nvSpPr>
          <p:cNvPr id="178" name="Google Shape;178;p30"/>
          <p:cNvSpPr txBox="1">
            <a:spLocks noGrp="1"/>
          </p:cNvSpPr>
          <p:nvPr>
            <p:ph type="body" idx="2"/>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rPr>
              <a:t>We can see that the clinically demented group has a lower median representing the data subset, showing a lower normalized whole brain volume for these patients.</a:t>
            </a:r>
            <a:endParaRPr sz="1050">
              <a:solidFill>
                <a:srgbClr val="000000"/>
              </a:solidFill>
            </a:endParaRPr>
          </a:p>
          <a:p>
            <a:pPr marL="914400" lvl="0" indent="0" algn="l" rtl="0">
              <a:spcBef>
                <a:spcPts val="1600"/>
              </a:spcBef>
              <a:spcAft>
                <a:spcPts val="1600"/>
              </a:spcAft>
              <a:buNone/>
            </a:pPr>
            <a:r>
              <a:rPr lang="en" sz="1050">
                <a:solidFill>
                  <a:srgbClr val="000000"/>
                </a:solidFill>
              </a:rPr>
              <a:t>Demented		0.6995</a:t>
            </a:r>
            <a:br>
              <a:rPr lang="en" sz="1050">
                <a:solidFill>
                  <a:srgbClr val="000000"/>
                </a:solidFill>
              </a:rPr>
            </a:br>
            <a:r>
              <a:rPr lang="en" sz="1050">
                <a:solidFill>
                  <a:srgbClr val="000000"/>
                </a:solidFill>
              </a:rPr>
              <a:t>Nondemented		0.7345</a:t>
            </a:r>
            <a:endParaRPr>
              <a:solidFill>
                <a:srgbClr val="000000"/>
              </a:solidFill>
            </a:endParaRPr>
          </a:p>
        </p:txBody>
      </p:sp>
      <p:sp>
        <p:nvSpPr>
          <p:cNvPr id="179" name="Google Shape;179;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Density Plot for nWBV</a:t>
            </a:r>
            <a:endParaRPr sz="2400"/>
          </a:p>
        </p:txBody>
      </p:sp>
      <p:pic>
        <p:nvPicPr>
          <p:cNvPr id="180" name="Google Shape;180;p30"/>
          <p:cNvPicPr preferRelativeResize="0"/>
          <p:nvPr/>
        </p:nvPicPr>
        <p:blipFill>
          <a:blip r:embed="rId3">
            <a:alphaModFix/>
          </a:blip>
          <a:stretch>
            <a:fillRect/>
          </a:stretch>
        </p:blipFill>
        <p:spPr>
          <a:xfrm>
            <a:off x="705600" y="2531675"/>
            <a:ext cx="3212076" cy="2141375"/>
          </a:xfrm>
          <a:prstGeom prst="rect">
            <a:avLst/>
          </a:prstGeom>
          <a:noFill/>
          <a:ln>
            <a:noFill/>
          </a:ln>
        </p:spPr>
      </p:pic>
      <p:sp>
        <p:nvSpPr>
          <p:cNvPr id="181" name="Google Shape;181;p30"/>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eTIV% by Groups</a:t>
            </a:r>
            <a:endParaRPr sz="2400"/>
          </a:p>
        </p:txBody>
      </p:sp>
      <p:pic>
        <p:nvPicPr>
          <p:cNvPr id="182" name="Google Shape;182;p30"/>
          <p:cNvPicPr preferRelativeResize="0"/>
          <p:nvPr/>
        </p:nvPicPr>
        <p:blipFill rotWithShape="1">
          <a:blip r:embed="rId4">
            <a:alphaModFix/>
          </a:blip>
          <a:srcRect l="5903" t="26995" r="11067" b="26787"/>
          <a:stretch/>
        </p:blipFill>
        <p:spPr>
          <a:xfrm>
            <a:off x="4589775" y="2531675"/>
            <a:ext cx="4270450" cy="2377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8" name="Google Shape;188;p31"/>
          <p:cNvSpPr txBox="1">
            <a:spLocks noGrp="1"/>
          </p:cNvSpPr>
          <p:nvPr>
            <p:ph type="body" idx="2"/>
          </p:nvPr>
        </p:nvSpPr>
        <p:spPr>
          <a:xfrm>
            <a:off x="4832400" y="1520517"/>
            <a:ext cx="3999900" cy="304835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Efficient method of visualizing the relationships between all variables of interest.</a:t>
            </a:r>
            <a:endParaRPr dirty="0"/>
          </a:p>
          <a:p>
            <a:pPr marL="457200" lvl="0" indent="-317500" algn="l" rtl="0">
              <a:spcBef>
                <a:spcPts val="0"/>
              </a:spcBef>
              <a:spcAft>
                <a:spcPts val="0"/>
              </a:spcAft>
              <a:buSzPts val="1400"/>
              <a:buChar char="●"/>
            </a:pPr>
            <a:r>
              <a:rPr lang="en" dirty="0"/>
              <a:t>Performed on specifically the group of clinically demented patients.</a:t>
            </a:r>
            <a:endParaRPr dirty="0"/>
          </a:p>
          <a:p>
            <a:pPr marL="457200" lvl="0" indent="-317500" algn="l" rtl="0">
              <a:spcBef>
                <a:spcPts val="0"/>
              </a:spcBef>
              <a:spcAft>
                <a:spcPts val="0"/>
              </a:spcAft>
              <a:buSzPts val="1400"/>
              <a:buChar char="●"/>
            </a:pPr>
            <a:r>
              <a:rPr lang="en" dirty="0"/>
              <a:t>Depict a density plot for the diagonal.</a:t>
            </a:r>
            <a:endParaRPr dirty="0"/>
          </a:p>
          <a:p>
            <a:pPr marL="0" lvl="0" indent="0" algn="l" rtl="0">
              <a:spcBef>
                <a:spcPts val="1600"/>
              </a:spcBef>
              <a:spcAft>
                <a:spcPts val="0"/>
              </a:spcAft>
              <a:buNone/>
            </a:pPr>
            <a:r>
              <a:rPr lang="en" dirty="0"/>
              <a:t>What can we see from this plot?</a:t>
            </a:r>
            <a:endParaRPr dirty="0"/>
          </a:p>
          <a:p>
            <a:pPr marL="0" lvl="0" indent="0" algn="l" rtl="0">
              <a:spcBef>
                <a:spcPts val="1600"/>
              </a:spcBef>
              <a:spcAft>
                <a:spcPts val="1600"/>
              </a:spcAft>
              <a:buNone/>
            </a:pPr>
            <a:r>
              <a:rPr lang="en" dirty="0"/>
              <a:t>Does this help our analysis?</a:t>
            </a:r>
            <a:endParaRPr dirty="0"/>
          </a:p>
        </p:txBody>
      </p:sp>
      <p:sp>
        <p:nvSpPr>
          <p:cNvPr id="189" name="Google Shape;189;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Scatter Matrix</a:t>
            </a:r>
            <a:endParaRPr sz="2400"/>
          </a:p>
        </p:txBody>
      </p:sp>
      <p:pic>
        <p:nvPicPr>
          <p:cNvPr id="190" name="Google Shape;190;p31"/>
          <p:cNvPicPr preferRelativeResize="0"/>
          <p:nvPr/>
        </p:nvPicPr>
        <p:blipFill rotWithShape="1">
          <a:blip r:embed="rId3">
            <a:alphaModFix/>
          </a:blip>
          <a:srcRect l="7990" t="8651" r="9289" b="7917"/>
          <a:stretch/>
        </p:blipFill>
        <p:spPr>
          <a:xfrm>
            <a:off x="385012" y="1065825"/>
            <a:ext cx="3853275" cy="3885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Overview</a:t>
            </a:r>
            <a:endParaRPr/>
          </a:p>
          <a:p>
            <a:pPr marL="457200" lvl="0" indent="-342900" algn="l" rtl="0">
              <a:lnSpc>
                <a:spcPct val="150000"/>
              </a:lnSpc>
              <a:spcBef>
                <a:spcPts val="0"/>
              </a:spcBef>
              <a:spcAft>
                <a:spcPts val="0"/>
              </a:spcAft>
              <a:buSzPts val="1800"/>
              <a:buChar char="●"/>
            </a:pPr>
            <a:r>
              <a:rPr lang="en"/>
              <a:t>Motivation</a:t>
            </a:r>
            <a:endParaRPr/>
          </a:p>
          <a:p>
            <a:pPr marL="457200" lvl="0" indent="-342900" algn="l" rtl="0">
              <a:lnSpc>
                <a:spcPct val="150000"/>
              </a:lnSpc>
              <a:spcBef>
                <a:spcPts val="0"/>
              </a:spcBef>
              <a:spcAft>
                <a:spcPts val="0"/>
              </a:spcAft>
              <a:buSzPts val="1800"/>
              <a:buChar char="●"/>
            </a:pPr>
            <a:r>
              <a:rPr lang="en"/>
              <a:t>Questions + Data Overview</a:t>
            </a:r>
            <a:endParaRPr/>
          </a:p>
          <a:p>
            <a:pPr marL="457200" lvl="0" indent="-342900" algn="l" rtl="0">
              <a:lnSpc>
                <a:spcPct val="150000"/>
              </a:lnSpc>
              <a:spcBef>
                <a:spcPts val="0"/>
              </a:spcBef>
              <a:spcAft>
                <a:spcPts val="0"/>
              </a:spcAft>
              <a:buSzPts val="1800"/>
              <a:buChar char="●"/>
            </a:pPr>
            <a:r>
              <a:rPr lang="en"/>
              <a:t>Data Cleanup + Exploration</a:t>
            </a:r>
            <a:endParaRPr/>
          </a:p>
          <a:p>
            <a:pPr marL="457200" lvl="0" indent="-342900" algn="l" rtl="0">
              <a:lnSpc>
                <a:spcPct val="150000"/>
              </a:lnSpc>
              <a:spcBef>
                <a:spcPts val="0"/>
              </a:spcBef>
              <a:spcAft>
                <a:spcPts val="0"/>
              </a:spcAft>
              <a:buSzPts val="1800"/>
              <a:buChar char="●"/>
            </a:pPr>
            <a:r>
              <a:rPr lang="en"/>
              <a:t>Data Analysis</a:t>
            </a:r>
            <a:endParaRPr/>
          </a:p>
          <a:p>
            <a:pPr marL="457200" lvl="0" indent="-342900" algn="l" rtl="0">
              <a:lnSpc>
                <a:spcPct val="150000"/>
              </a:lnSpc>
              <a:spcBef>
                <a:spcPts val="0"/>
              </a:spcBef>
              <a:spcAft>
                <a:spcPts val="0"/>
              </a:spcAft>
              <a:buSzPts val="1800"/>
              <a:buChar char="●"/>
            </a:pPr>
            <a:r>
              <a:rPr lang="en"/>
              <a:t>Discussion</a:t>
            </a:r>
            <a:endParaRPr/>
          </a:p>
          <a:p>
            <a:pPr marL="457200" lvl="0" indent="-342900" algn="l" rtl="0">
              <a:lnSpc>
                <a:spcPct val="150000"/>
              </a:lnSpc>
              <a:spcBef>
                <a:spcPts val="0"/>
              </a:spcBef>
              <a:spcAft>
                <a:spcPts val="0"/>
              </a:spcAft>
              <a:buSzPts val="1800"/>
              <a:buChar char="●"/>
            </a:pPr>
            <a:r>
              <a:rPr lang="en"/>
              <a:t>Post-Mortem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This regression does not tell us much.</a:t>
            </a:r>
            <a:endParaRPr sz="1200" dirty="0"/>
          </a:p>
        </p:txBody>
      </p:sp>
      <p:pic>
        <p:nvPicPr>
          <p:cNvPr id="196" name="Google Shape;196;p32"/>
          <p:cNvPicPr preferRelativeResize="0"/>
          <p:nvPr/>
        </p:nvPicPr>
        <p:blipFill rotWithShape="1">
          <a:blip r:embed="rId3">
            <a:alphaModFix/>
          </a:blip>
          <a:srcRect l="6456" t="8351" r="10238" b="9363"/>
          <a:stretch/>
        </p:blipFill>
        <p:spPr>
          <a:xfrm>
            <a:off x="1395406" y="2668125"/>
            <a:ext cx="2353288" cy="2324400"/>
          </a:xfrm>
          <a:prstGeom prst="rect">
            <a:avLst/>
          </a:prstGeom>
          <a:noFill/>
          <a:ln>
            <a:noFill/>
          </a:ln>
        </p:spPr>
      </p:pic>
      <p:pic>
        <p:nvPicPr>
          <p:cNvPr id="197" name="Google Shape;197;p32"/>
          <p:cNvPicPr preferRelativeResize="0"/>
          <p:nvPr/>
        </p:nvPicPr>
        <p:blipFill>
          <a:blip r:embed="rId4">
            <a:alphaModFix/>
          </a:blip>
          <a:stretch>
            <a:fillRect/>
          </a:stretch>
        </p:blipFill>
        <p:spPr>
          <a:xfrm>
            <a:off x="5153492" y="1801455"/>
            <a:ext cx="3357716" cy="2373140"/>
          </a:xfrm>
          <a:prstGeom prst="rect">
            <a:avLst/>
          </a:prstGeom>
          <a:noFill/>
          <a:ln>
            <a:noFill/>
          </a:ln>
        </p:spPr>
      </p:pic>
      <p:sp>
        <p:nvSpPr>
          <p:cNvPr id="198" name="Google Shape;198;p32"/>
          <p:cNvSpPr txBox="1">
            <a:spLocks noGrp="1"/>
          </p:cNvSpPr>
          <p:nvPr>
            <p:ph type="title"/>
          </p:nvPr>
        </p:nvSpPr>
        <p:spPr>
          <a:xfrm>
            <a:off x="311700" y="391350"/>
            <a:ext cx="39999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Colorplot (Pearson’s R)</a:t>
            </a:r>
            <a:endParaRPr sz="2400"/>
          </a:p>
        </p:txBody>
      </p:sp>
      <p:pic>
        <p:nvPicPr>
          <p:cNvPr id="199" name="Google Shape;199;p32"/>
          <p:cNvPicPr preferRelativeResize="0"/>
          <p:nvPr/>
        </p:nvPicPr>
        <p:blipFill rotWithShape="1">
          <a:blip r:embed="rId5">
            <a:alphaModFix/>
          </a:blip>
          <a:srcRect l="2670" t="30462" r="13083" b="40278"/>
          <a:stretch/>
        </p:blipFill>
        <p:spPr>
          <a:xfrm>
            <a:off x="414638" y="1127943"/>
            <a:ext cx="3800474" cy="1429964"/>
          </a:xfrm>
          <a:prstGeom prst="rect">
            <a:avLst/>
          </a:prstGeom>
          <a:noFill/>
          <a:ln>
            <a:noFill/>
          </a:ln>
        </p:spPr>
      </p:pic>
      <p:sp>
        <p:nvSpPr>
          <p:cNvPr id="200" name="Google Shape;200;p32"/>
          <p:cNvSpPr txBox="1">
            <a:spLocks noGrp="1"/>
          </p:cNvSpPr>
          <p:nvPr>
            <p:ph type="title"/>
          </p:nvPr>
        </p:nvSpPr>
        <p:spPr>
          <a:xfrm>
            <a:off x="4832400" y="418050"/>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CDR vs. Group</a:t>
            </a:r>
            <a:endParaRPr sz="2400"/>
          </a:p>
        </p:txBody>
      </p:sp>
      <p:sp>
        <p:nvSpPr>
          <p:cNvPr id="201" name="Google Shape;201;p32"/>
          <p:cNvSpPr txBox="1"/>
          <p:nvPr/>
        </p:nvSpPr>
        <p:spPr>
          <a:xfrm>
            <a:off x="5511208" y="4447675"/>
            <a:ext cx="3000000" cy="24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50" dirty="0">
                <a:highlight>
                  <a:schemeClr val="lt1"/>
                </a:highlight>
                <a:latin typeface="+mj-lt"/>
                <a:ea typeface="Lato"/>
                <a:cs typeface="Lato"/>
                <a:sym typeface="Lato"/>
              </a:rPr>
              <a:t>r:-0.8027571865207666</a:t>
            </a:r>
            <a:endParaRPr dirty="0">
              <a:latin typeface="+mj-lt"/>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295725" y="418325"/>
            <a:ext cx="42603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EDU </a:t>
            </a:r>
            <a:endParaRPr sz="2400"/>
          </a:p>
        </p:txBody>
      </p:sp>
      <p:sp>
        <p:nvSpPr>
          <p:cNvPr id="207" name="Google Shape;207;p33"/>
          <p:cNvSpPr txBox="1">
            <a:spLocks noGrp="1"/>
          </p:cNvSpPr>
          <p:nvPr>
            <p:ph type="body" idx="1"/>
          </p:nvPr>
        </p:nvSpPr>
        <p:spPr>
          <a:xfrm>
            <a:off x="570625" y="1152475"/>
            <a:ext cx="3741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highlight>
                  <a:srgbClr val="FFFFFF"/>
                </a:highlight>
              </a:rPr>
              <a:t>Data points are clustered to normalized education scores. MMSE is getting declined to higher education.</a:t>
            </a:r>
            <a:endParaRPr sz="1050">
              <a:solidFill>
                <a:srgbClr val="000000"/>
              </a:solidFill>
              <a:highlight>
                <a:srgbClr val="FFFFFF"/>
              </a:highlight>
            </a:endParaRPr>
          </a:p>
          <a:p>
            <a:pPr marL="0" lvl="0" indent="0" algn="l" rtl="0">
              <a:spcBef>
                <a:spcPts val="1600"/>
              </a:spcBef>
              <a:spcAft>
                <a:spcPts val="0"/>
              </a:spcAft>
              <a:buNone/>
            </a:pPr>
            <a:r>
              <a:rPr lang="en" sz="1050">
                <a:solidFill>
                  <a:srgbClr val="000000"/>
                </a:solidFill>
                <a:highlight>
                  <a:srgbClr val="FFFFFF"/>
                </a:highlight>
              </a:rPr>
              <a:t>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r>
              <a:rPr lang="en" sz="1050">
                <a:solidFill>
                  <a:srgbClr val="000000"/>
                </a:solidFill>
                <a:highlight>
                  <a:srgbClr val="FFFFFF"/>
                </a:highlight>
                <a:latin typeface="Verdana"/>
                <a:ea typeface="Verdana"/>
                <a:cs typeface="Verdana"/>
                <a:sym typeface="Verdana"/>
              </a:rPr>
              <a:t>pearsons 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1600"/>
              </a:spcAft>
              <a:buNone/>
            </a:pPr>
            <a:endParaRPr>
              <a:solidFill>
                <a:srgbClr val="000000"/>
              </a:solidFill>
            </a:endParaRPr>
          </a:p>
        </p:txBody>
      </p:sp>
      <p:sp>
        <p:nvSpPr>
          <p:cNvPr id="208" name="Google Shape;208;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rgbClr val="000000"/>
                </a:solidFill>
                <a:highlight>
                  <a:srgbClr val="FFFFFF"/>
                </a:highlight>
              </a:rPr>
              <a:t>Higher MMSE signifies lower CDR scores. </a:t>
            </a:r>
            <a:endParaRPr sz="1050" dirty="0">
              <a:solidFill>
                <a:srgbClr val="000000"/>
              </a:solidFill>
              <a:highlight>
                <a:srgbClr val="FFFFFF"/>
              </a:highlight>
            </a:endParaRPr>
          </a:p>
          <a:p>
            <a:pPr marL="0" lvl="0" indent="0" algn="l" rtl="0">
              <a:spcBef>
                <a:spcPts val="0"/>
              </a:spcBef>
              <a:spcAft>
                <a:spcPts val="0"/>
              </a:spcAft>
              <a:buNone/>
            </a:pPr>
            <a:r>
              <a:rPr lang="en" sz="1050" dirty="0">
                <a:solidFill>
                  <a:srgbClr val="000000"/>
                </a:solidFill>
                <a:highlight>
                  <a:srgbClr val="FFFFFF"/>
                </a:highlight>
              </a:rPr>
              <a:t> </a:t>
            </a:r>
            <a:endParaRPr sz="1050" dirty="0">
              <a:solidFill>
                <a:srgbClr val="000000"/>
              </a:solidFill>
              <a:highlight>
                <a:srgbClr val="FFFFFF"/>
              </a:highlight>
            </a:endParaRPr>
          </a:p>
          <a:p>
            <a:pPr marL="0" lvl="0" indent="0" algn="l" rtl="0">
              <a:spcBef>
                <a:spcPts val="0"/>
              </a:spcBef>
              <a:spcAft>
                <a:spcPts val="0"/>
              </a:spcAft>
              <a:buClr>
                <a:schemeClr val="dk1"/>
              </a:buClr>
              <a:buSzPts val="1100"/>
              <a:buFont typeface="Arial"/>
              <a:buNone/>
            </a:pPr>
            <a:r>
              <a:rPr lang="en" sz="1050" dirty="0">
                <a:solidFill>
                  <a:srgbClr val="000000"/>
                </a:solidFill>
                <a:highlight>
                  <a:srgbClr val="FFFFFF"/>
                </a:highlight>
              </a:rPr>
              <a:t>r:-0.688629766665064</a:t>
            </a:r>
            <a:endParaRPr sz="1050" dirty="0">
              <a:solidFill>
                <a:srgbClr val="000000"/>
              </a:solidFill>
              <a:highlight>
                <a:srgbClr val="FFFFFF"/>
              </a:highlight>
            </a:endParaRPr>
          </a:p>
          <a:p>
            <a:pPr marL="0" lvl="0" indent="0" algn="l" rtl="0">
              <a:spcBef>
                <a:spcPts val="0"/>
              </a:spcBef>
              <a:spcAft>
                <a:spcPts val="1600"/>
              </a:spcAft>
              <a:buNone/>
            </a:pPr>
            <a:endParaRPr dirty="0">
              <a:solidFill>
                <a:srgbClr val="000000"/>
              </a:solidFill>
            </a:endParaRPr>
          </a:p>
        </p:txBody>
      </p:sp>
      <p:sp>
        <p:nvSpPr>
          <p:cNvPr id="209" name="Google Shape;209;p33"/>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CDR</a:t>
            </a:r>
            <a:endParaRPr sz="2400"/>
          </a:p>
        </p:txBody>
      </p:sp>
      <p:pic>
        <p:nvPicPr>
          <p:cNvPr id="210" name="Google Shape;210;p33"/>
          <p:cNvPicPr preferRelativeResize="0"/>
          <p:nvPr/>
        </p:nvPicPr>
        <p:blipFill>
          <a:blip r:embed="rId3">
            <a:alphaModFix/>
          </a:blip>
          <a:stretch>
            <a:fillRect/>
          </a:stretch>
        </p:blipFill>
        <p:spPr>
          <a:xfrm>
            <a:off x="368475" y="2106025"/>
            <a:ext cx="4114800" cy="2743200"/>
          </a:xfrm>
          <a:prstGeom prst="rect">
            <a:avLst/>
          </a:prstGeom>
          <a:noFill/>
          <a:ln>
            <a:noFill/>
          </a:ln>
        </p:spPr>
      </p:pic>
      <p:pic>
        <p:nvPicPr>
          <p:cNvPr id="211" name="Google Shape;211;p33"/>
          <p:cNvPicPr preferRelativeResize="0"/>
          <p:nvPr/>
        </p:nvPicPr>
        <p:blipFill>
          <a:blip r:embed="rId4">
            <a:alphaModFix/>
          </a:blip>
          <a:stretch>
            <a:fillRect/>
          </a:stretch>
        </p:blipFill>
        <p:spPr>
          <a:xfrm>
            <a:off x="4664000" y="2106025"/>
            <a:ext cx="4114800" cy="274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Can we trust our data? (Student’s t-tests)</a:t>
            </a:r>
            <a:endParaRPr sz="2400"/>
          </a:p>
        </p:txBody>
      </p:sp>
      <p:sp>
        <p:nvSpPr>
          <p:cNvPr id="217" name="Google Shape;217;p34"/>
          <p:cNvSpPr txBox="1">
            <a:spLocks noGrp="1"/>
          </p:cNvSpPr>
          <p:nvPr>
            <p:ph type="body" idx="1"/>
          </p:nvPr>
        </p:nvSpPr>
        <p:spPr>
          <a:xfrm>
            <a:off x="311700" y="1152475"/>
            <a:ext cx="48477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Difference in sample means is </a:t>
            </a:r>
            <a:r>
              <a:rPr lang="en" sz="1600" u="sng"/>
              <a:t>significant </a:t>
            </a:r>
            <a:r>
              <a:rPr lang="en" sz="1600"/>
              <a:t>for:</a:t>
            </a:r>
            <a:endParaRPr sz="1600"/>
          </a:p>
          <a:p>
            <a:pPr marL="914400" lvl="1" indent="-317500" algn="l" rtl="0">
              <a:spcBef>
                <a:spcPts val="0"/>
              </a:spcBef>
              <a:spcAft>
                <a:spcPts val="0"/>
              </a:spcAft>
              <a:buSzPts val="1400"/>
              <a:buChar char="○"/>
            </a:pPr>
            <a:r>
              <a:rPr lang="en"/>
              <a:t>MMSE</a:t>
            </a:r>
            <a:endParaRPr/>
          </a:p>
          <a:p>
            <a:pPr marL="914400" lvl="1" indent="-317500" algn="l" rtl="0">
              <a:spcBef>
                <a:spcPts val="0"/>
              </a:spcBef>
              <a:spcAft>
                <a:spcPts val="0"/>
              </a:spcAft>
              <a:buSzPts val="1400"/>
              <a:buChar char="○"/>
            </a:pPr>
            <a:r>
              <a:rPr lang="en"/>
              <a:t>CDR</a:t>
            </a:r>
            <a:endParaRPr/>
          </a:p>
          <a:p>
            <a:pPr marL="914400" lvl="1" indent="-317500" algn="l" rtl="0">
              <a:spcBef>
                <a:spcPts val="0"/>
              </a:spcBef>
              <a:spcAft>
                <a:spcPts val="0"/>
              </a:spcAft>
              <a:buSzPts val="1400"/>
              <a:buChar char="○"/>
            </a:pPr>
            <a:r>
              <a:rPr lang="en"/>
              <a:t>nWBV</a:t>
            </a:r>
            <a:endParaRPr/>
          </a:p>
          <a:p>
            <a:pPr marL="914400" lvl="1" indent="-317500" algn="l" rtl="0">
              <a:spcBef>
                <a:spcPts val="0"/>
              </a:spcBef>
              <a:spcAft>
                <a:spcPts val="0"/>
              </a:spcAft>
              <a:buSzPts val="1400"/>
              <a:buChar char="○"/>
            </a:pPr>
            <a:r>
              <a:rPr lang="en"/>
              <a:t>EDU</a:t>
            </a:r>
            <a:endParaRPr/>
          </a:p>
          <a:p>
            <a:pPr marL="457200" lvl="0" indent="-330200" algn="l" rtl="0">
              <a:spcBef>
                <a:spcPts val="1000"/>
              </a:spcBef>
              <a:spcAft>
                <a:spcPts val="0"/>
              </a:spcAft>
              <a:buSzPts val="1600"/>
              <a:buChar char="●"/>
            </a:pPr>
            <a:r>
              <a:rPr lang="en" sz="1600"/>
              <a:t>Difference in sample means is </a:t>
            </a:r>
            <a:r>
              <a:rPr lang="en" sz="1600" u="sng"/>
              <a:t>not significant</a:t>
            </a:r>
            <a:r>
              <a:rPr lang="en" sz="1600"/>
              <a:t> for:</a:t>
            </a:r>
            <a:endParaRPr sz="1600"/>
          </a:p>
          <a:p>
            <a:pPr marL="914400" lvl="1" indent="-317500" algn="l" rtl="0">
              <a:spcBef>
                <a:spcPts val="0"/>
              </a:spcBef>
              <a:spcAft>
                <a:spcPts val="0"/>
              </a:spcAft>
              <a:buSzPts val="1400"/>
              <a:buChar char="○"/>
            </a:pPr>
            <a:r>
              <a:rPr lang="en"/>
              <a:t>SES</a:t>
            </a:r>
            <a:endParaRPr/>
          </a:p>
          <a:p>
            <a:pPr marL="914400" lvl="1" indent="-317500" algn="l" rtl="0">
              <a:spcBef>
                <a:spcPts val="0"/>
              </a:spcBef>
              <a:spcAft>
                <a:spcPts val="0"/>
              </a:spcAft>
              <a:buSzPts val="1400"/>
              <a:buChar char="○"/>
            </a:pPr>
            <a:r>
              <a:rPr lang="en"/>
              <a:t>eTIV</a:t>
            </a:r>
            <a:endParaRPr/>
          </a:p>
          <a:p>
            <a:pPr marL="0" lvl="0" indent="0" algn="l" rtl="0">
              <a:spcBef>
                <a:spcPts val="1600"/>
              </a:spcBef>
              <a:spcAft>
                <a:spcPts val="1600"/>
              </a:spcAft>
              <a:buNone/>
            </a:pPr>
            <a:r>
              <a:rPr lang="en" sz="1600"/>
              <a:t>What does this mean in regards to null hypothesis?</a:t>
            </a:r>
            <a:endParaRPr sz="1600"/>
          </a:p>
        </p:txBody>
      </p:sp>
      <p:pic>
        <p:nvPicPr>
          <p:cNvPr id="218" name="Google Shape;218;p34"/>
          <p:cNvPicPr preferRelativeResize="0"/>
          <p:nvPr/>
        </p:nvPicPr>
        <p:blipFill>
          <a:blip r:embed="rId3">
            <a:alphaModFix/>
          </a:blip>
          <a:stretch>
            <a:fillRect/>
          </a:stretch>
        </p:blipFill>
        <p:spPr>
          <a:xfrm>
            <a:off x="7032050" y="3679806"/>
            <a:ext cx="1952650" cy="1301769"/>
          </a:xfrm>
          <a:prstGeom prst="rect">
            <a:avLst/>
          </a:prstGeom>
          <a:noFill/>
          <a:ln>
            <a:noFill/>
          </a:ln>
        </p:spPr>
      </p:pic>
      <p:pic>
        <p:nvPicPr>
          <p:cNvPr id="219" name="Google Shape;219;p34"/>
          <p:cNvPicPr preferRelativeResize="0"/>
          <p:nvPr/>
        </p:nvPicPr>
        <p:blipFill>
          <a:blip r:embed="rId4">
            <a:alphaModFix/>
          </a:blip>
          <a:stretch>
            <a:fillRect/>
          </a:stretch>
        </p:blipFill>
        <p:spPr>
          <a:xfrm>
            <a:off x="5079400" y="1076255"/>
            <a:ext cx="1952651" cy="1301764"/>
          </a:xfrm>
          <a:prstGeom prst="rect">
            <a:avLst/>
          </a:prstGeom>
          <a:noFill/>
          <a:ln>
            <a:noFill/>
          </a:ln>
        </p:spPr>
      </p:pic>
      <p:pic>
        <p:nvPicPr>
          <p:cNvPr id="220" name="Google Shape;220;p34"/>
          <p:cNvPicPr preferRelativeResize="0"/>
          <p:nvPr/>
        </p:nvPicPr>
        <p:blipFill>
          <a:blip r:embed="rId5">
            <a:alphaModFix/>
          </a:blip>
          <a:stretch>
            <a:fillRect/>
          </a:stretch>
        </p:blipFill>
        <p:spPr>
          <a:xfrm>
            <a:off x="7032050" y="1076250"/>
            <a:ext cx="1952649" cy="1301764"/>
          </a:xfrm>
          <a:prstGeom prst="rect">
            <a:avLst/>
          </a:prstGeom>
          <a:noFill/>
          <a:ln>
            <a:noFill/>
          </a:ln>
        </p:spPr>
      </p:pic>
      <p:pic>
        <p:nvPicPr>
          <p:cNvPr id="221" name="Google Shape;221;p34"/>
          <p:cNvPicPr preferRelativeResize="0"/>
          <p:nvPr/>
        </p:nvPicPr>
        <p:blipFill>
          <a:blip r:embed="rId6">
            <a:alphaModFix/>
          </a:blip>
          <a:stretch>
            <a:fillRect/>
          </a:stretch>
        </p:blipFill>
        <p:spPr>
          <a:xfrm>
            <a:off x="5079409" y="2378018"/>
            <a:ext cx="1952632" cy="1301756"/>
          </a:xfrm>
          <a:prstGeom prst="rect">
            <a:avLst/>
          </a:prstGeom>
          <a:noFill/>
          <a:ln>
            <a:noFill/>
          </a:ln>
        </p:spPr>
      </p:pic>
      <p:pic>
        <p:nvPicPr>
          <p:cNvPr id="222" name="Google Shape;222;p34"/>
          <p:cNvPicPr preferRelativeResize="0"/>
          <p:nvPr/>
        </p:nvPicPr>
        <p:blipFill>
          <a:blip r:embed="rId7">
            <a:alphaModFix/>
          </a:blip>
          <a:stretch>
            <a:fillRect/>
          </a:stretch>
        </p:blipFill>
        <p:spPr>
          <a:xfrm>
            <a:off x="7032050" y="2378021"/>
            <a:ext cx="1952650" cy="1301766"/>
          </a:xfrm>
          <a:prstGeom prst="rect">
            <a:avLst/>
          </a:prstGeom>
          <a:noFill/>
          <a:ln>
            <a:noFill/>
          </a:ln>
        </p:spPr>
      </p:pic>
      <p:cxnSp>
        <p:nvCxnSpPr>
          <p:cNvPr id="223" name="Google Shape;223;p34"/>
          <p:cNvCxnSpPr/>
          <p:nvPr/>
        </p:nvCxnSpPr>
        <p:spPr>
          <a:xfrm rot="10800000">
            <a:off x="5229125" y="3652850"/>
            <a:ext cx="3786300" cy="0"/>
          </a:xfrm>
          <a:prstGeom prst="straightConnector1">
            <a:avLst/>
          </a:prstGeom>
          <a:noFill/>
          <a:ln w="9525" cap="flat" cmpd="sng">
            <a:solidFill>
              <a:schemeClr val="dk2"/>
            </a:solidFill>
            <a:prstDash val="solid"/>
            <a:round/>
            <a:headEnd type="none" w="med" len="med"/>
            <a:tailEnd type="none" w="med" len="med"/>
          </a:ln>
        </p:spPr>
      </p:cxnSp>
      <p:pic>
        <p:nvPicPr>
          <p:cNvPr id="224" name="Google Shape;224;p34"/>
          <p:cNvPicPr preferRelativeResize="0"/>
          <p:nvPr/>
        </p:nvPicPr>
        <p:blipFill>
          <a:blip r:embed="rId8">
            <a:alphaModFix/>
          </a:blip>
          <a:stretch>
            <a:fillRect/>
          </a:stretch>
        </p:blipFill>
        <p:spPr>
          <a:xfrm>
            <a:off x="5079413" y="3679813"/>
            <a:ext cx="1952625" cy="130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Discussion</a:t>
            </a:r>
            <a:endParaRPr sz="3600"/>
          </a:p>
        </p:txBody>
      </p:sp>
      <p:pic>
        <p:nvPicPr>
          <p:cNvPr id="230" name="Google Shape;230;p35"/>
          <p:cNvPicPr preferRelativeResize="0"/>
          <p:nvPr/>
        </p:nvPicPr>
        <p:blipFill>
          <a:blip r:embed="rId3">
            <a:alphaModFix/>
          </a:blip>
          <a:stretch>
            <a:fillRect/>
          </a:stretch>
        </p:blipFill>
        <p:spPr>
          <a:xfrm>
            <a:off x="2961396" y="1711900"/>
            <a:ext cx="3123750" cy="311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Discussion</a:t>
            </a:r>
            <a:endParaRPr sz="2400"/>
          </a:p>
        </p:txBody>
      </p:sp>
      <p:sp>
        <p:nvSpPr>
          <p:cNvPr id="236" name="Google Shape;23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performed this data analysis to see whether we could identify any indicators for the progression of dementia in an older patient population. Our statistical tests couple with our generated plots to accurately depict our population under study.</a:t>
            </a:r>
            <a:endParaRPr/>
          </a:p>
          <a:p>
            <a:pPr marL="0" lvl="0" indent="0" algn="l" rtl="0">
              <a:spcBef>
                <a:spcPts val="1600"/>
              </a:spcBef>
              <a:spcAft>
                <a:spcPts val="0"/>
              </a:spcAft>
              <a:buNone/>
            </a:pPr>
            <a:r>
              <a:rPr lang="en"/>
              <a:t>The tools we used include:</a:t>
            </a:r>
            <a:endParaRPr/>
          </a:p>
          <a:p>
            <a:pPr marL="457200" lvl="0" indent="-342900" algn="l" rtl="0">
              <a:spcBef>
                <a:spcPts val="0"/>
              </a:spcBef>
              <a:spcAft>
                <a:spcPts val="0"/>
              </a:spcAft>
              <a:buSzPts val="1800"/>
              <a:buChar char="●"/>
            </a:pPr>
            <a:r>
              <a:rPr lang="en"/>
              <a:t>Pandas</a:t>
            </a:r>
            <a:endParaRPr/>
          </a:p>
          <a:p>
            <a:pPr marL="457200" lvl="0" indent="-342900" algn="l" rtl="0">
              <a:spcBef>
                <a:spcPts val="0"/>
              </a:spcBef>
              <a:spcAft>
                <a:spcPts val="0"/>
              </a:spcAft>
              <a:buSzPts val="1800"/>
              <a:buChar char="●"/>
            </a:pPr>
            <a:r>
              <a:rPr lang="en"/>
              <a:t>Matplotlib</a:t>
            </a:r>
            <a:endParaRPr/>
          </a:p>
          <a:p>
            <a:pPr marL="457200" lvl="0" indent="-342900" algn="l" rtl="0">
              <a:spcBef>
                <a:spcPts val="0"/>
              </a:spcBef>
              <a:spcAft>
                <a:spcPts val="0"/>
              </a:spcAft>
              <a:buSzPts val="1800"/>
              <a:buChar char="●"/>
            </a:pPr>
            <a:r>
              <a:rPr lang="en"/>
              <a:t>Numpy</a:t>
            </a:r>
            <a:endParaRPr/>
          </a:p>
          <a:p>
            <a:pPr marL="457200" lvl="0" indent="-342900" algn="l" rtl="0">
              <a:spcBef>
                <a:spcPts val="0"/>
              </a:spcBef>
              <a:spcAft>
                <a:spcPts val="0"/>
              </a:spcAft>
              <a:buSzPts val="1800"/>
              <a:buChar char="●"/>
            </a:pPr>
            <a:r>
              <a:rPr lang="en"/>
              <a:t>Scipy</a:t>
            </a:r>
            <a:endParaRPr/>
          </a:p>
          <a:p>
            <a:pPr marL="457200" lvl="0" indent="-342900" algn="l" rtl="0">
              <a:spcBef>
                <a:spcPts val="0"/>
              </a:spcBef>
              <a:spcAft>
                <a:spcPts val="0"/>
              </a:spcAft>
              <a:buSzPts val="1800"/>
              <a:buChar char="●"/>
            </a:pPr>
            <a:r>
              <a:rPr lang="en"/>
              <a:t>Excel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For this sample population, we succeeded in finding:</a:t>
            </a:r>
            <a:endParaRPr dirty="0"/>
          </a:p>
          <a:p>
            <a:pPr marL="914400" lvl="1" indent="-317500" algn="l" rtl="0">
              <a:spcBef>
                <a:spcPts val="0"/>
              </a:spcBef>
              <a:spcAft>
                <a:spcPts val="0"/>
              </a:spcAft>
              <a:buSzPts val="1400"/>
              <a:buChar char="○"/>
            </a:pPr>
            <a:r>
              <a:rPr lang="en" dirty="0"/>
              <a:t>The age </a:t>
            </a:r>
            <a:r>
              <a:rPr lang="en"/>
              <a:t>group (66-76</a:t>
            </a:r>
            <a:r>
              <a:rPr lang="en" dirty="0"/>
              <a:t>) with a higher prevalence of dementia.</a:t>
            </a:r>
            <a:endParaRPr dirty="0"/>
          </a:p>
          <a:p>
            <a:pPr marL="914400" lvl="1" indent="-317500" algn="l" rtl="0">
              <a:spcBef>
                <a:spcPts val="0"/>
              </a:spcBef>
              <a:spcAft>
                <a:spcPts val="0"/>
              </a:spcAft>
              <a:buSzPts val="1400"/>
              <a:buChar char="○"/>
            </a:pPr>
            <a:r>
              <a:rPr lang="en" dirty="0"/>
              <a:t>A negative linear trend between CDR score and MMSE score.</a:t>
            </a:r>
            <a:endParaRPr dirty="0"/>
          </a:p>
          <a:p>
            <a:pPr marL="914400" lvl="1" indent="-317500" algn="l" rtl="0">
              <a:spcBef>
                <a:spcPts val="0"/>
              </a:spcBef>
              <a:spcAft>
                <a:spcPts val="0"/>
              </a:spcAft>
              <a:buSzPts val="1400"/>
              <a:buChar char="○"/>
            </a:pPr>
            <a:r>
              <a:rPr lang="en" dirty="0"/>
              <a:t>A significant difference in normalized whole brain volume between groups.</a:t>
            </a:r>
            <a:endParaRPr dirty="0"/>
          </a:p>
          <a:p>
            <a:pPr marL="914400" lvl="0" indent="0" algn="l" rtl="0">
              <a:spcBef>
                <a:spcPts val="0"/>
              </a:spcBef>
              <a:spcAft>
                <a:spcPts val="0"/>
              </a:spcAft>
              <a:buNone/>
            </a:pPr>
            <a:endParaRPr dirty="0"/>
          </a:p>
          <a:p>
            <a:pPr marL="457200" lvl="0" indent="-342900" algn="l" rtl="0">
              <a:spcBef>
                <a:spcPts val="0"/>
              </a:spcBef>
              <a:spcAft>
                <a:spcPts val="0"/>
              </a:spcAft>
              <a:buSzPts val="1800"/>
              <a:buChar char="●"/>
            </a:pPr>
            <a:r>
              <a:rPr lang="en" dirty="0"/>
              <a:t>We were not able to find:</a:t>
            </a:r>
            <a:endParaRPr dirty="0"/>
          </a:p>
          <a:p>
            <a:pPr marL="914400" lvl="1" indent="-317500" algn="l" rtl="0">
              <a:spcBef>
                <a:spcPts val="0"/>
              </a:spcBef>
              <a:spcAft>
                <a:spcPts val="0"/>
              </a:spcAft>
              <a:buSzPts val="1400"/>
              <a:buChar char="○"/>
            </a:pPr>
            <a:r>
              <a:rPr lang="en" dirty="0"/>
              <a:t>If one gender had higher prevalence of dementia.</a:t>
            </a:r>
            <a:endParaRPr dirty="0"/>
          </a:p>
          <a:p>
            <a:pPr marL="914400" lvl="1" indent="-317500" algn="l" rtl="0">
              <a:spcBef>
                <a:spcPts val="0"/>
              </a:spcBef>
              <a:spcAft>
                <a:spcPts val="0"/>
              </a:spcAft>
              <a:buSzPts val="1400"/>
              <a:buChar char="○"/>
            </a:pPr>
            <a:r>
              <a:rPr lang="en" dirty="0"/>
              <a:t>A relationship between socioeconomic status and prevalence of dementia.</a:t>
            </a:r>
            <a:endParaRPr dirty="0"/>
          </a:p>
          <a:p>
            <a:pPr marL="914400" lvl="1" indent="-317500" algn="l" rtl="0">
              <a:spcBef>
                <a:spcPts val="0"/>
              </a:spcBef>
              <a:spcAft>
                <a:spcPts val="0"/>
              </a:spcAft>
              <a:buSzPts val="1400"/>
              <a:buChar char="○"/>
            </a:pPr>
            <a:r>
              <a:rPr lang="en" dirty="0"/>
              <a:t>A significant difference in estimated intracranial volume between groups.</a:t>
            </a:r>
            <a:endParaRPr dirty="0"/>
          </a:p>
        </p:txBody>
      </p:sp>
      <p:sp>
        <p:nvSpPr>
          <p:cNvPr id="242" name="Google Shape;242;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Post-Mortem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Limitations</a:t>
            </a:r>
            <a:endParaRPr sz="2400"/>
          </a:p>
        </p:txBody>
      </p:sp>
      <p:sp>
        <p:nvSpPr>
          <p:cNvPr id="248" name="Google Shape;248;p38"/>
          <p:cNvSpPr txBox="1">
            <a:spLocks noGrp="1"/>
          </p:cNvSpPr>
          <p:nvPr>
            <p:ph type="body" idx="1"/>
          </p:nvPr>
        </p:nvSpPr>
        <p:spPr>
          <a:xfrm>
            <a:off x="311700" y="1000075"/>
            <a:ext cx="8520600" cy="1419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Our data was limited in quantity, with only 142 subjects of uneven gender counts.</a:t>
            </a:r>
            <a:endParaRPr sz="1600"/>
          </a:p>
          <a:p>
            <a:pPr marL="457200" lvl="0" indent="-330200" algn="l" rtl="0">
              <a:spcBef>
                <a:spcPts val="0"/>
              </a:spcBef>
              <a:spcAft>
                <a:spcPts val="0"/>
              </a:spcAft>
              <a:buSzPts val="1600"/>
              <a:buChar char="●"/>
            </a:pPr>
            <a:r>
              <a:rPr lang="en" sz="1600"/>
              <a:t>Some of the variables remained unclear even with research, the uploader did not provide sufficient documentation.</a:t>
            </a:r>
            <a:endParaRPr sz="1600"/>
          </a:p>
          <a:p>
            <a:pPr marL="914400" lvl="1" indent="-330200" algn="l" rtl="0">
              <a:spcBef>
                <a:spcPts val="0"/>
              </a:spcBef>
              <a:spcAft>
                <a:spcPts val="0"/>
              </a:spcAft>
              <a:buSzPts val="1600"/>
              <a:buChar char="○"/>
            </a:pPr>
            <a:r>
              <a:rPr lang="en" sz="1600"/>
              <a:t>Are eTIV and nWBV specific?</a:t>
            </a:r>
            <a:endParaRPr sz="1600"/>
          </a:p>
        </p:txBody>
      </p:sp>
      <p:sp>
        <p:nvSpPr>
          <p:cNvPr id="249" name="Google Shape;249;p38"/>
          <p:cNvSpPr txBox="1">
            <a:spLocks noGrp="1"/>
          </p:cNvSpPr>
          <p:nvPr>
            <p:ph type="title"/>
          </p:nvPr>
        </p:nvSpPr>
        <p:spPr>
          <a:xfrm>
            <a:off x="311700" y="2291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Further Direction</a:t>
            </a:r>
            <a:endParaRPr sz="2400"/>
          </a:p>
        </p:txBody>
      </p:sp>
      <p:sp>
        <p:nvSpPr>
          <p:cNvPr id="250" name="Google Shape;250;p38"/>
          <p:cNvSpPr txBox="1">
            <a:spLocks noGrp="1"/>
          </p:cNvSpPr>
          <p:nvPr>
            <p:ph type="body" idx="1"/>
          </p:nvPr>
        </p:nvSpPr>
        <p:spPr>
          <a:xfrm>
            <a:off x="311700" y="2770675"/>
            <a:ext cx="4989000" cy="160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We’d be interested in acquiring a larger dataset with additional variables and information:</a:t>
            </a:r>
            <a:endParaRPr sz="1600"/>
          </a:p>
          <a:p>
            <a:pPr marL="914400" lvl="1" indent="-330200" algn="l" rtl="0">
              <a:spcBef>
                <a:spcPts val="0"/>
              </a:spcBef>
              <a:spcAft>
                <a:spcPts val="0"/>
              </a:spcAft>
              <a:buSzPts val="1600"/>
              <a:buChar char="○"/>
            </a:pPr>
            <a:r>
              <a:rPr lang="en" sz="1600"/>
              <a:t>Race, profession, lifestyle, genetic background, and pre-existing conditions.</a:t>
            </a:r>
            <a:endParaRPr sz="1600"/>
          </a:p>
          <a:p>
            <a:pPr marL="914400" lvl="1" indent="-330200" algn="l" rtl="0">
              <a:spcBef>
                <a:spcPts val="0"/>
              </a:spcBef>
              <a:spcAft>
                <a:spcPts val="0"/>
              </a:spcAft>
              <a:buSzPts val="1600"/>
              <a:buChar char="○"/>
            </a:pPr>
            <a:r>
              <a:rPr lang="en" sz="1600"/>
              <a:t>Additionally: atlas-scaled normalized volumes of different brain regions. </a:t>
            </a:r>
            <a:r>
              <a:rPr lang="en" sz="1600" baseline="30000"/>
              <a:t>[6]</a:t>
            </a:r>
            <a:endParaRPr sz="1600" baseline="30000"/>
          </a:p>
        </p:txBody>
      </p:sp>
      <p:pic>
        <p:nvPicPr>
          <p:cNvPr id="251" name="Google Shape;251;p38"/>
          <p:cNvPicPr preferRelativeResize="0"/>
          <p:nvPr/>
        </p:nvPicPr>
        <p:blipFill>
          <a:blip r:embed="rId3">
            <a:alphaModFix/>
          </a:blip>
          <a:stretch>
            <a:fillRect/>
          </a:stretch>
        </p:blipFill>
        <p:spPr>
          <a:xfrm>
            <a:off x="5628875" y="2799250"/>
            <a:ext cx="2958025" cy="1780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Questions?</a:t>
            </a:r>
            <a:endParaRPr sz="3600"/>
          </a:p>
        </p:txBody>
      </p:sp>
      <p:pic>
        <p:nvPicPr>
          <p:cNvPr id="257" name="Google Shape;257;p39"/>
          <p:cNvPicPr preferRelativeResize="0"/>
          <p:nvPr/>
        </p:nvPicPr>
        <p:blipFill>
          <a:blip r:embed="rId3">
            <a:alphaModFix/>
          </a:blip>
          <a:stretch>
            <a:fillRect/>
          </a:stretch>
        </p:blipFill>
        <p:spPr>
          <a:xfrm>
            <a:off x="3444950" y="2759625"/>
            <a:ext cx="2280150" cy="149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3" name="Google Shape;26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[1] </a:t>
            </a:r>
            <a:r>
              <a:rPr lang="en" sz="1100" u="sng">
                <a:solidFill>
                  <a:schemeClr val="hlink"/>
                </a:solidFill>
                <a:hlinkClick r:id="rId3"/>
              </a:rPr>
              <a:t>https://www.alz.org/alzheimers-dementia/what-is-dementia</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[2]</a:t>
            </a:r>
            <a:r>
              <a:rPr lang="en" sz="1100" u="sng">
                <a:solidFill>
                  <a:schemeClr val="hlink"/>
                </a:solidFill>
                <a:hlinkClick r:id="rId4"/>
              </a:rPr>
              <a:t>https://www.sciencedirect.com/topics/neuroscience/clinical-dementia-rating</a:t>
            </a:r>
            <a:r>
              <a:rPr lang="en" sz="1100">
                <a:solidFill>
                  <a:srgbClr val="000000"/>
                </a:solidFill>
              </a:rPr>
              <a:t> </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[3]</a:t>
            </a:r>
            <a:r>
              <a:rPr lang="en" sz="1000">
                <a:solidFill>
                  <a:srgbClr val="303030"/>
                </a:solidFill>
                <a:highlight>
                  <a:srgbClr val="FFFFFF"/>
                </a:highlight>
                <a:latin typeface="Arial"/>
                <a:ea typeface="Arial"/>
                <a:cs typeface="Arial"/>
                <a:sym typeface="Arial"/>
              </a:rPr>
              <a:t>OASIS: Longitudinal: Principal Investigators: D. Marcus, R, Buckner, J. Csernansky, J. Morris; P50 AG05681, P01 AG03991, P01 AG026276, R01 AG021910, P20 MH071616, U24 RR021382</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[4]</a:t>
            </a:r>
            <a:r>
              <a:rPr lang="en" sz="1000">
                <a:solidFill>
                  <a:srgbClr val="303030"/>
                </a:solidFill>
                <a:highlight>
                  <a:srgbClr val="FFFFFF"/>
                </a:highlight>
                <a:latin typeface="Arial"/>
                <a:ea typeface="Arial"/>
                <a:cs typeface="Arial"/>
                <a:sym typeface="Arial"/>
              </a:rPr>
              <a:t>Pfefferbaum, A., &amp; Sullivan, E. V. (2015). Cross-sectional versus longitudinal estimates of age-related changes in the adult brain: overlaps and discrepancies. </a:t>
            </a:r>
            <a:r>
              <a:rPr lang="en" sz="1000" i="1">
                <a:solidFill>
                  <a:srgbClr val="303030"/>
                </a:solidFill>
                <a:highlight>
                  <a:srgbClr val="FFFFFF"/>
                </a:highlight>
                <a:latin typeface="Arial"/>
                <a:ea typeface="Arial"/>
                <a:cs typeface="Arial"/>
                <a:sym typeface="Arial"/>
              </a:rPr>
              <a:t>Neurobiology of Aging</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36</a:t>
            </a:r>
            <a:r>
              <a:rPr lang="en" sz="1000">
                <a:solidFill>
                  <a:srgbClr val="303030"/>
                </a:solidFill>
                <a:highlight>
                  <a:srgbClr val="FFFFFF"/>
                </a:highlight>
                <a:latin typeface="Arial"/>
                <a:ea typeface="Arial"/>
                <a:cs typeface="Arial"/>
                <a:sym typeface="Arial"/>
              </a:rPr>
              <a:t>(9), 2563–2567. http://doi.org/10.1016/j.neurobiolaging.2015.05.005</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[5]</a:t>
            </a:r>
            <a:r>
              <a:rPr lang="en" sz="1000">
                <a:solidFill>
                  <a:srgbClr val="303030"/>
                </a:solidFill>
                <a:highlight>
                  <a:srgbClr val="FFFFFF"/>
                </a:highlight>
                <a:latin typeface="Arial"/>
                <a:ea typeface="Arial"/>
                <a:cs typeface="Arial"/>
                <a:sym typeface="Arial"/>
              </a:rPr>
              <a:t>Farias, S. T., Mungas, D., Reed, B. R., Harvey, D., &amp; DeCarli, C. (2009). Progression of Mild Cognitive Impairment to Dementia in Clinic- vs Community-Based Cohorts. </a:t>
            </a:r>
            <a:r>
              <a:rPr lang="en" sz="1000" i="1">
                <a:solidFill>
                  <a:srgbClr val="303030"/>
                </a:solidFill>
                <a:highlight>
                  <a:srgbClr val="FFFFFF"/>
                </a:highlight>
                <a:latin typeface="Arial"/>
                <a:ea typeface="Arial"/>
                <a:cs typeface="Arial"/>
                <a:sym typeface="Arial"/>
              </a:rPr>
              <a:t>Archives of Neurology</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66</a:t>
            </a:r>
            <a:r>
              <a:rPr lang="en" sz="1000">
                <a:solidFill>
                  <a:srgbClr val="303030"/>
                </a:solidFill>
                <a:highlight>
                  <a:srgbClr val="FFFFFF"/>
                </a:highlight>
                <a:latin typeface="Arial"/>
                <a:ea typeface="Arial"/>
                <a:cs typeface="Arial"/>
                <a:sym typeface="Arial"/>
              </a:rPr>
              <a:t>(9), 1151–1157. http://doi.org/10.1001/archneurol.2009.106</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[6]</a:t>
            </a:r>
            <a:r>
              <a:rPr lang="en" sz="1000">
                <a:solidFill>
                  <a:srgbClr val="333333"/>
                </a:solidFill>
                <a:highlight>
                  <a:schemeClr val="lt1"/>
                </a:highlight>
                <a:latin typeface="Arial"/>
                <a:ea typeface="Arial"/>
                <a:cs typeface="Arial"/>
                <a:sym typeface="Arial"/>
              </a:rPr>
              <a:t>Scahill RI, Frost C, Jenkins R, Whitwell JL, Rossor MN, Fox NC. A Longitudinal Study of Brain Volume Changes in Normal Aging Using Serial Registered Magnetic Resonance Imaging. </a:t>
            </a:r>
            <a:r>
              <a:rPr lang="en" sz="1000" i="1">
                <a:solidFill>
                  <a:srgbClr val="333333"/>
                </a:solidFill>
                <a:highlight>
                  <a:schemeClr val="lt1"/>
                </a:highlight>
                <a:latin typeface="Arial"/>
                <a:ea typeface="Arial"/>
                <a:cs typeface="Arial"/>
                <a:sym typeface="Arial"/>
              </a:rPr>
              <a:t>Arch Neurol.</a:t>
            </a:r>
            <a:r>
              <a:rPr lang="en" sz="1000">
                <a:solidFill>
                  <a:srgbClr val="333333"/>
                </a:solidFill>
                <a:highlight>
                  <a:schemeClr val="lt1"/>
                </a:highlight>
                <a:latin typeface="Arial"/>
                <a:ea typeface="Arial"/>
                <a:cs typeface="Arial"/>
                <a:sym typeface="Arial"/>
              </a:rPr>
              <a:t>2003;60(7):989–994. doi:10.1001/archneur.60.7.989</a:t>
            </a:r>
            <a:endParaRPr sz="1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r="3446"/>
          <a:stretch/>
        </p:blipFill>
        <p:spPr>
          <a:xfrm>
            <a:off x="4461275" y="2981475"/>
            <a:ext cx="4682725" cy="1882350"/>
          </a:xfrm>
          <a:prstGeom prst="rect">
            <a:avLst/>
          </a:prstGeom>
          <a:noFill/>
          <a:ln>
            <a:noFill/>
          </a:ln>
        </p:spPr>
      </p:pic>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rgbClr val="666666"/>
                </a:solidFill>
              </a:rPr>
              <a:t>What is Dementia?</a:t>
            </a:r>
            <a:endParaRPr b="1">
              <a:solidFill>
                <a:srgbClr val="666666"/>
              </a:solidFill>
            </a:endParaRPr>
          </a:p>
          <a:p>
            <a:pPr marL="0" lvl="0" indent="0" algn="l" rtl="0">
              <a:lnSpc>
                <a:spcPct val="100000"/>
              </a:lnSpc>
              <a:spcBef>
                <a:spcPts val="0"/>
              </a:spcBef>
              <a:spcAft>
                <a:spcPts val="0"/>
              </a:spcAft>
              <a:buNone/>
            </a:pPr>
            <a:endParaRPr sz="1600">
              <a:solidFill>
                <a:srgbClr val="000000"/>
              </a:solidFill>
              <a:highlight>
                <a:srgbClr val="FFFFFF"/>
              </a:highlight>
            </a:endParaRPr>
          </a:p>
          <a:p>
            <a:pPr marL="457200" marR="0" lvl="0" indent="-342900" algn="l" rtl="0">
              <a:lnSpc>
                <a:spcPct val="115000"/>
              </a:lnSpc>
              <a:spcBef>
                <a:spcPts val="0"/>
              </a:spcBef>
              <a:spcAft>
                <a:spcPts val="0"/>
              </a:spcAft>
              <a:buSzPts val="1800"/>
              <a:buChar char="●"/>
            </a:pPr>
            <a:r>
              <a:rPr lang="en"/>
              <a:t>Dementia is not a specific disease. </a:t>
            </a:r>
            <a:endParaRPr/>
          </a:p>
          <a:p>
            <a:pPr marL="457200" marR="0" lvl="0" indent="-342900" algn="l" rtl="0">
              <a:lnSpc>
                <a:spcPct val="115000"/>
              </a:lnSpc>
              <a:spcBef>
                <a:spcPts val="0"/>
              </a:spcBef>
              <a:spcAft>
                <a:spcPts val="0"/>
              </a:spcAft>
              <a:buSzPts val="1800"/>
              <a:buChar char="●"/>
            </a:pPr>
            <a:r>
              <a:rPr lang="en"/>
              <a:t>Group of symptoms associated with decline in memory.</a:t>
            </a:r>
            <a:endParaRPr/>
          </a:p>
          <a:p>
            <a:pPr marL="457200" marR="0" lvl="0" indent="-342900" algn="l" rtl="0">
              <a:lnSpc>
                <a:spcPct val="115000"/>
              </a:lnSpc>
              <a:spcBef>
                <a:spcPts val="0"/>
              </a:spcBef>
              <a:spcAft>
                <a:spcPts val="0"/>
              </a:spcAft>
              <a:buSzPts val="1800"/>
              <a:buChar char="●"/>
            </a:pPr>
            <a:r>
              <a:rPr lang="en"/>
              <a:t>Severe enough to reduce a person’s ability to perform everyday activities.</a:t>
            </a:r>
            <a:endParaRPr/>
          </a:p>
          <a:p>
            <a:pPr marL="457200" marR="0" lvl="0" indent="-342900" algn="l" rtl="0">
              <a:lnSpc>
                <a:spcPct val="115000"/>
              </a:lnSpc>
              <a:spcBef>
                <a:spcPts val="0"/>
              </a:spcBef>
              <a:spcAft>
                <a:spcPts val="0"/>
              </a:spcAft>
              <a:buSzPts val="1800"/>
              <a:buChar char="●"/>
            </a:pPr>
            <a:r>
              <a:rPr lang="en"/>
              <a:t>Alzheimer’s is the most common type of dementia.</a:t>
            </a:r>
            <a:endParaRPr/>
          </a:p>
          <a:p>
            <a:pPr marL="457200" marR="0" lvl="0" indent="-342900" algn="l" rtl="0">
              <a:lnSpc>
                <a:spcPct val="115000"/>
              </a:lnSpc>
              <a:spcBef>
                <a:spcPts val="0"/>
              </a:spcBef>
              <a:spcAft>
                <a:spcPts val="0"/>
              </a:spcAft>
              <a:buSzPts val="1800"/>
              <a:buChar char="●"/>
            </a:pPr>
            <a:r>
              <a:rPr lang="en" sz="1800"/>
              <a:t>Increase in age is the greatest known risk factor. </a:t>
            </a:r>
            <a:endParaRPr>
              <a:solidFill>
                <a:srgbClr val="000000"/>
              </a:solidFill>
            </a:endParaRPr>
          </a:p>
        </p:txBody>
      </p:sp>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454545"/>
                </a:solidFill>
              </a:rPr>
              <a:t>We had data to analyze and didn’t know what to do! </a:t>
            </a:r>
            <a:endParaRPr sz="1400">
              <a:solidFill>
                <a:srgbClr val="454545"/>
              </a:solidFil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Motivation</a:t>
            </a:r>
            <a:endParaRPr/>
          </a:p>
        </p:txBody>
      </p:sp>
      <p:sp>
        <p:nvSpPr>
          <p:cNvPr id="85" name="Google Shape;85;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On serious note– we wanted to characterize the  population of older people who develop dementia.</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As the number of dementia cases increases rapidly, there is a growing need to understand its indicators.</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1600"/>
              </a:spcAft>
              <a:buNone/>
            </a:pPr>
            <a:r>
              <a:rPr lang="en" sz="1400"/>
              <a:t>Year 2010 number of patients were 4.4M which are estimated to increase to 11.0 M by 2050.</a:t>
            </a:r>
            <a:endParaRPr sz="1400">
              <a:solidFill>
                <a:srgbClr val="454545"/>
              </a:solidFill>
            </a:endParaRPr>
          </a:p>
        </p:txBody>
      </p:sp>
      <p:pic>
        <p:nvPicPr>
          <p:cNvPr id="86" name="Google Shape;86;p17"/>
          <p:cNvPicPr preferRelativeResize="0"/>
          <p:nvPr/>
        </p:nvPicPr>
        <p:blipFill>
          <a:blip r:embed="rId3">
            <a:alphaModFix/>
          </a:blip>
          <a:stretch>
            <a:fillRect/>
          </a:stretch>
        </p:blipFill>
        <p:spPr>
          <a:xfrm>
            <a:off x="4572000" y="1455078"/>
            <a:ext cx="4474050" cy="28111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Longitudinal vs. cross-sectional </a:t>
            </a:r>
            <a:r>
              <a:rPr lang="en" baseline="30000"/>
              <a:t>[3,4]</a:t>
            </a:r>
            <a:endParaRPr baseline="30000"/>
          </a:p>
          <a:p>
            <a:pPr marL="457200" lvl="0" indent="-342900" algn="l" rtl="0">
              <a:spcBef>
                <a:spcPts val="0"/>
              </a:spcBef>
              <a:spcAft>
                <a:spcPts val="0"/>
              </a:spcAft>
              <a:buSzPts val="1800"/>
              <a:buChar char="●"/>
            </a:pPr>
            <a:r>
              <a:rPr lang="en"/>
              <a:t>150 subjects aged 60-96</a:t>
            </a:r>
            <a:endParaRPr/>
          </a:p>
          <a:p>
            <a:pPr marL="457200" lvl="0" indent="-342900" algn="l" rtl="0">
              <a:spcBef>
                <a:spcPts val="0"/>
              </a:spcBef>
              <a:spcAft>
                <a:spcPts val="0"/>
              </a:spcAft>
              <a:buSzPts val="1800"/>
              <a:buChar char="●"/>
            </a:pPr>
            <a:r>
              <a:rPr lang="en"/>
              <a:t>1-5 visits by each subject, 373 MRI images total</a:t>
            </a:r>
            <a:endParaRPr/>
          </a:p>
          <a:p>
            <a:pPr marL="457200" lvl="0" indent="-342900" algn="l" rtl="0">
              <a:spcBef>
                <a:spcPts val="0"/>
              </a:spcBef>
              <a:spcAft>
                <a:spcPts val="0"/>
              </a:spcAft>
              <a:buSzPts val="1800"/>
              <a:buChar char="●"/>
            </a:pPr>
            <a:r>
              <a:rPr lang="en"/>
              <a:t>Each subject grouped into clinical groups:</a:t>
            </a:r>
            <a:endParaRPr/>
          </a:p>
          <a:p>
            <a:pPr marL="914400" lvl="1" indent="-317500" algn="l" rtl="0">
              <a:spcBef>
                <a:spcPts val="0"/>
              </a:spcBef>
              <a:spcAft>
                <a:spcPts val="0"/>
              </a:spcAft>
              <a:buSzPts val="1400"/>
              <a:buChar char="○"/>
            </a:pPr>
            <a:r>
              <a:rPr lang="en"/>
              <a:t>Nondemented</a:t>
            </a:r>
            <a:endParaRPr/>
          </a:p>
          <a:p>
            <a:pPr marL="914400" lvl="1" indent="-317500" algn="l" rtl="0">
              <a:spcBef>
                <a:spcPts val="0"/>
              </a:spcBef>
              <a:spcAft>
                <a:spcPts val="0"/>
              </a:spcAft>
              <a:buSzPts val="1400"/>
              <a:buChar char="○"/>
            </a:pPr>
            <a:r>
              <a:rPr lang="en"/>
              <a:t>Demented</a:t>
            </a:r>
            <a:endParaRPr/>
          </a:p>
          <a:p>
            <a:pPr marL="914400" lvl="1" indent="-317500" algn="l" rtl="0">
              <a:spcBef>
                <a:spcPts val="0"/>
              </a:spcBef>
              <a:spcAft>
                <a:spcPts val="0"/>
              </a:spcAft>
              <a:buSzPts val="1400"/>
              <a:buChar char="○"/>
            </a:pPr>
            <a:r>
              <a:rPr lang="en"/>
              <a:t>Converted (MCI -&gt; Dementia) </a:t>
            </a:r>
            <a:r>
              <a:rPr lang="en" baseline="30000"/>
              <a:t>[5]</a:t>
            </a:r>
            <a:endParaRPr baseline="30000"/>
          </a:p>
          <a:p>
            <a:pPr marL="457200" lvl="0" indent="-342900" algn="l" rtl="0">
              <a:spcBef>
                <a:spcPts val="0"/>
              </a:spcBef>
              <a:spcAft>
                <a:spcPts val="0"/>
              </a:spcAft>
              <a:buSzPts val="1800"/>
              <a:buChar char="●"/>
            </a:pPr>
            <a:r>
              <a:rPr lang="en"/>
              <a:t>Sample population:</a:t>
            </a:r>
            <a:endParaRPr/>
          </a:p>
          <a:p>
            <a:pPr marL="914400" lvl="1" indent="-317500" algn="l" rtl="0">
              <a:spcBef>
                <a:spcPts val="0"/>
              </a:spcBef>
              <a:spcAft>
                <a:spcPts val="0"/>
              </a:spcAft>
              <a:buSzPts val="1400"/>
              <a:buChar char="○"/>
            </a:pPr>
            <a:r>
              <a:rPr lang="en"/>
              <a:t>72 clinically nondemented (static)</a:t>
            </a:r>
            <a:endParaRPr/>
          </a:p>
          <a:p>
            <a:pPr marL="914400" lvl="1" indent="-317500" algn="l" rtl="0">
              <a:spcBef>
                <a:spcPts val="0"/>
              </a:spcBef>
              <a:spcAft>
                <a:spcPts val="0"/>
              </a:spcAft>
              <a:buSzPts val="1400"/>
              <a:buChar char="○"/>
            </a:pPr>
            <a:r>
              <a:rPr lang="en"/>
              <a:t>64 clinically demented (static)</a:t>
            </a:r>
            <a:endParaRPr/>
          </a:p>
          <a:p>
            <a:pPr marL="1371600" lvl="2" indent="-317500" algn="l" rtl="0">
              <a:spcBef>
                <a:spcPts val="0"/>
              </a:spcBef>
              <a:spcAft>
                <a:spcPts val="0"/>
              </a:spcAft>
              <a:buSzPts val="1400"/>
              <a:buChar char="■"/>
            </a:pPr>
            <a:r>
              <a:rPr lang="en"/>
              <a:t>51 with mild to moderate AD</a:t>
            </a:r>
            <a:endParaRPr/>
          </a:p>
          <a:p>
            <a:pPr marL="914400" lvl="1" indent="-317500" algn="l" rtl="0">
              <a:spcBef>
                <a:spcPts val="0"/>
              </a:spcBef>
              <a:spcAft>
                <a:spcPts val="0"/>
              </a:spcAft>
              <a:buSzPts val="1400"/>
              <a:buChar char="○"/>
            </a:pPr>
            <a:r>
              <a:rPr lang="en"/>
              <a:t>14 diagnosed with dementia by end of study</a:t>
            </a:r>
            <a:endParaRPr/>
          </a:p>
        </p:txBody>
      </p:sp>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Overview</a:t>
            </a:r>
            <a:endParaRPr/>
          </a:p>
        </p:txBody>
      </p:sp>
      <p:pic>
        <p:nvPicPr>
          <p:cNvPr id="93" name="Google Shape;93;p18"/>
          <p:cNvPicPr preferRelativeResize="0"/>
          <p:nvPr/>
        </p:nvPicPr>
        <p:blipFill>
          <a:blip r:embed="rId3">
            <a:alphaModFix/>
          </a:blip>
          <a:stretch>
            <a:fillRect/>
          </a:stretch>
        </p:blipFill>
        <p:spPr>
          <a:xfrm>
            <a:off x="5542202" y="2571750"/>
            <a:ext cx="3215245" cy="214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of the Data</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Which gender is more at risk of developing dementia?</a:t>
            </a:r>
            <a:endParaRPr/>
          </a:p>
          <a:p>
            <a:pPr marL="457200" lvl="0" indent="-342900" algn="l" rtl="0">
              <a:spcBef>
                <a:spcPts val="0"/>
              </a:spcBef>
              <a:spcAft>
                <a:spcPts val="0"/>
              </a:spcAft>
              <a:buSzPts val="1800"/>
              <a:buChar char="●"/>
            </a:pPr>
            <a:r>
              <a:rPr lang="en"/>
              <a:t>Which age group in the older population is more at risk?</a:t>
            </a:r>
            <a:endParaRPr/>
          </a:p>
          <a:p>
            <a:pPr marL="457200" lvl="0" indent="-342900" algn="l" rtl="0">
              <a:spcBef>
                <a:spcPts val="0"/>
              </a:spcBef>
              <a:spcAft>
                <a:spcPts val="0"/>
              </a:spcAft>
              <a:buSzPts val="1800"/>
              <a:buChar char="●"/>
            </a:pPr>
            <a:r>
              <a:rPr lang="en"/>
              <a:t>Do socioeconomic status and education play a role?</a:t>
            </a:r>
            <a:endParaRPr/>
          </a:p>
          <a:p>
            <a:pPr marL="457200" lvl="0" indent="-342900" algn="l" rtl="0">
              <a:spcBef>
                <a:spcPts val="0"/>
              </a:spcBef>
              <a:spcAft>
                <a:spcPts val="0"/>
              </a:spcAft>
              <a:buSzPts val="1800"/>
              <a:buChar char="●"/>
            </a:pPr>
            <a:r>
              <a:rPr lang="en"/>
              <a:t>How do clinical scores determine the risk factor?</a:t>
            </a:r>
            <a:endParaRPr/>
          </a:p>
          <a:p>
            <a:pPr marL="457200" lvl="0" indent="-342900" algn="l" rtl="0">
              <a:spcBef>
                <a:spcPts val="0"/>
              </a:spcBef>
              <a:spcAft>
                <a:spcPts val="0"/>
              </a:spcAft>
              <a:buSzPts val="1800"/>
              <a:buChar char="●"/>
            </a:pPr>
            <a:r>
              <a:rPr lang="en"/>
              <a:t>How does brain volume factor in?</a:t>
            </a:r>
            <a:endParaRPr/>
          </a:p>
        </p:txBody>
      </p:sp>
      <p:pic>
        <p:nvPicPr>
          <p:cNvPr id="100" name="Google Shape;100;p19"/>
          <p:cNvPicPr preferRelativeResize="0"/>
          <p:nvPr/>
        </p:nvPicPr>
        <p:blipFill>
          <a:blip r:embed="rId3">
            <a:alphaModFix/>
          </a:blip>
          <a:stretch>
            <a:fillRect/>
          </a:stretch>
        </p:blipFill>
        <p:spPr>
          <a:xfrm>
            <a:off x="6270526" y="2570850"/>
            <a:ext cx="2676525" cy="234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Under Study</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Identifiers:</a:t>
            </a:r>
            <a:endParaRPr/>
          </a:p>
          <a:p>
            <a:pPr marL="914400" lvl="1" indent="-317500" algn="l" rtl="0">
              <a:spcBef>
                <a:spcPts val="0"/>
              </a:spcBef>
              <a:spcAft>
                <a:spcPts val="0"/>
              </a:spcAft>
              <a:buSzPts val="1400"/>
              <a:buChar char="○"/>
            </a:pPr>
            <a:r>
              <a:rPr lang="en"/>
              <a:t>Subject ID</a:t>
            </a:r>
            <a:endParaRPr/>
          </a:p>
          <a:p>
            <a:pPr marL="914400" lvl="1" indent="-317500" algn="l" rtl="0">
              <a:spcBef>
                <a:spcPts val="0"/>
              </a:spcBef>
              <a:spcAft>
                <a:spcPts val="0"/>
              </a:spcAft>
              <a:buSzPts val="1400"/>
              <a:buChar char="○"/>
            </a:pPr>
            <a:r>
              <a:rPr lang="en"/>
              <a:t>MRI ID</a:t>
            </a:r>
            <a:endParaRPr/>
          </a:p>
          <a:p>
            <a:pPr marL="914400" lvl="1" indent="-317500" algn="l" rtl="0">
              <a:spcBef>
                <a:spcPts val="0"/>
              </a:spcBef>
              <a:spcAft>
                <a:spcPts val="0"/>
              </a:spcAft>
              <a:buSzPts val="1400"/>
              <a:buChar char="○"/>
            </a:pPr>
            <a:r>
              <a:rPr lang="en"/>
              <a:t>Visit (1-5)</a:t>
            </a:r>
            <a:endParaRPr/>
          </a:p>
          <a:p>
            <a:pPr marL="457200" lvl="0" indent="-342900" algn="l" rtl="0">
              <a:spcBef>
                <a:spcPts val="0"/>
              </a:spcBef>
              <a:spcAft>
                <a:spcPts val="0"/>
              </a:spcAft>
              <a:buSzPts val="1800"/>
              <a:buChar char="●"/>
            </a:pPr>
            <a:r>
              <a:rPr lang="en"/>
              <a:t>Categorical:</a:t>
            </a:r>
            <a:endParaRPr/>
          </a:p>
          <a:p>
            <a:pPr marL="914400" lvl="1" indent="-317500" algn="l" rtl="0">
              <a:spcBef>
                <a:spcPts val="0"/>
              </a:spcBef>
              <a:spcAft>
                <a:spcPts val="0"/>
              </a:spcAft>
              <a:buSzPts val="1400"/>
              <a:buChar char="○"/>
            </a:pPr>
            <a:r>
              <a:rPr lang="en"/>
              <a:t>Group</a:t>
            </a:r>
            <a:endParaRPr/>
          </a:p>
          <a:p>
            <a:pPr marL="914400" lvl="1" indent="-317500" algn="l" rtl="0">
              <a:spcBef>
                <a:spcPts val="0"/>
              </a:spcBef>
              <a:spcAft>
                <a:spcPts val="0"/>
              </a:spcAft>
              <a:buSzPts val="1400"/>
              <a:buChar char="○"/>
            </a:pPr>
            <a:r>
              <a:rPr lang="en"/>
              <a:t>Gender</a:t>
            </a:r>
            <a:endParaRPr/>
          </a:p>
          <a:p>
            <a:pPr marL="914400" lvl="1" indent="-317500" algn="l" rtl="0">
              <a:spcBef>
                <a:spcPts val="0"/>
              </a:spcBef>
              <a:spcAft>
                <a:spcPts val="0"/>
              </a:spcAft>
              <a:buSzPts val="1400"/>
              <a:buChar char="○"/>
            </a:pPr>
            <a:r>
              <a:rPr lang="en"/>
              <a:t>Hand</a:t>
            </a:r>
            <a:endParaRPr/>
          </a:p>
          <a:p>
            <a:pPr marL="457200" lvl="0" indent="-342900" algn="l" rtl="0">
              <a:spcBef>
                <a:spcPts val="0"/>
              </a:spcBef>
              <a:spcAft>
                <a:spcPts val="0"/>
              </a:spcAft>
              <a:buSzPts val="1800"/>
              <a:buChar char="●"/>
            </a:pPr>
            <a:r>
              <a:rPr lang="en"/>
              <a:t>Subject Details:</a:t>
            </a:r>
            <a:endParaRPr/>
          </a:p>
          <a:p>
            <a:pPr marL="914400" lvl="1" indent="-317500" algn="l" rtl="0">
              <a:spcBef>
                <a:spcPts val="0"/>
              </a:spcBef>
              <a:spcAft>
                <a:spcPts val="0"/>
              </a:spcAft>
              <a:buSzPts val="1400"/>
              <a:buChar char="○"/>
            </a:pPr>
            <a:r>
              <a:rPr lang="en"/>
              <a:t>Age (60-96)</a:t>
            </a:r>
            <a:endParaRPr/>
          </a:p>
          <a:p>
            <a:pPr marL="914400" lvl="1" indent="-317500" algn="l" rtl="0">
              <a:spcBef>
                <a:spcPts val="0"/>
              </a:spcBef>
              <a:spcAft>
                <a:spcPts val="0"/>
              </a:spcAft>
              <a:buSzPts val="1400"/>
              <a:buChar char="○"/>
            </a:pPr>
            <a:r>
              <a:rPr lang="en"/>
              <a:t>Years of education</a:t>
            </a:r>
            <a:endParaRPr/>
          </a:p>
          <a:p>
            <a:pPr marL="914400" lvl="1" indent="-317500" algn="l" rtl="0">
              <a:spcBef>
                <a:spcPts val="0"/>
              </a:spcBef>
              <a:spcAft>
                <a:spcPts val="0"/>
              </a:spcAft>
              <a:buSzPts val="1400"/>
              <a:buChar char="○"/>
            </a:pPr>
            <a:r>
              <a:rPr lang="en"/>
              <a:t>Socio-economic status (1-5)</a:t>
            </a:r>
            <a:endParaRPr/>
          </a:p>
        </p:txBody>
      </p:sp>
      <p:sp>
        <p:nvSpPr>
          <p:cNvPr id="107" name="Google Shape;107;p20"/>
          <p:cNvSpPr txBox="1">
            <a:spLocks noGrp="1"/>
          </p:cNvSpPr>
          <p:nvPr>
            <p:ph type="body" idx="1"/>
          </p:nvPr>
        </p:nvSpPr>
        <p:spPr>
          <a:xfrm>
            <a:off x="33359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Ratings:</a:t>
            </a:r>
            <a:endParaRPr/>
          </a:p>
          <a:p>
            <a:pPr marL="914400" lvl="1" indent="-317500" algn="l" rtl="0">
              <a:spcBef>
                <a:spcPts val="0"/>
              </a:spcBef>
              <a:spcAft>
                <a:spcPts val="0"/>
              </a:spcAft>
              <a:buSzPts val="1400"/>
              <a:buChar char="○"/>
            </a:pPr>
            <a:r>
              <a:rPr lang="en"/>
              <a:t>Mini-Mental State Examination (MMSE 0-30)</a:t>
            </a:r>
            <a:endParaRPr/>
          </a:p>
          <a:p>
            <a:pPr marL="914400" lvl="1" indent="-317500" algn="l" rtl="0">
              <a:spcBef>
                <a:spcPts val="0"/>
              </a:spcBef>
              <a:spcAft>
                <a:spcPts val="0"/>
              </a:spcAft>
              <a:buSzPts val="1400"/>
              <a:buChar char="○"/>
            </a:pPr>
            <a:r>
              <a:rPr lang="en"/>
              <a:t>Clinical Dementia Rating (CDR 0-2)</a:t>
            </a:r>
            <a:endParaRPr/>
          </a:p>
          <a:p>
            <a:pPr marL="457200" lvl="0" indent="-342900" algn="l" rtl="0">
              <a:spcBef>
                <a:spcPts val="0"/>
              </a:spcBef>
              <a:spcAft>
                <a:spcPts val="0"/>
              </a:spcAft>
              <a:buSzPts val="1800"/>
              <a:buChar char="●"/>
            </a:pPr>
            <a:r>
              <a:rPr lang="en"/>
              <a:t>Quantitative:</a:t>
            </a:r>
            <a:endParaRPr/>
          </a:p>
          <a:p>
            <a:pPr marL="914400" lvl="1" indent="-317500" algn="l" rtl="0">
              <a:spcBef>
                <a:spcPts val="0"/>
              </a:spcBef>
              <a:spcAft>
                <a:spcPts val="0"/>
              </a:spcAft>
              <a:buSzPts val="1400"/>
              <a:buChar char="○"/>
            </a:pPr>
            <a:r>
              <a:rPr lang="en"/>
              <a:t>Total Intracranial Volume (eTIV)</a:t>
            </a:r>
            <a:endParaRPr/>
          </a:p>
          <a:p>
            <a:pPr marL="914400" lvl="1" indent="-317500" algn="l" rtl="0">
              <a:spcBef>
                <a:spcPts val="0"/>
              </a:spcBef>
              <a:spcAft>
                <a:spcPts val="0"/>
              </a:spcAft>
              <a:buSzPts val="1400"/>
              <a:buChar char="○"/>
            </a:pPr>
            <a:r>
              <a:rPr lang="en"/>
              <a:t>Whole Brain Volume (nWBV)</a:t>
            </a:r>
            <a:endParaRPr/>
          </a:p>
          <a:p>
            <a:pPr marL="457200" lvl="0" indent="-342900" algn="l" rtl="0">
              <a:spcBef>
                <a:spcPts val="0"/>
              </a:spcBef>
              <a:spcAft>
                <a:spcPts val="0"/>
              </a:spcAft>
              <a:buSzPts val="1800"/>
              <a:buChar char="●"/>
            </a:pPr>
            <a:r>
              <a:rPr lang="en"/>
              <a:t>Misc:</a:t>
            </a:r>
            <a:endParaRPr/>
          </a:p>
          <a:p>
            <a:pPr marL="914400" lvl="1" indent="-317500" algn="l" rtl="0">
              <a:spcBef>
                <a:spcPts val="0"/>
              </a:spcBef>
              <a:spcAft>
                <a:spcPts val="0"/>
              </a:spcAft>
              <a:buSzPts val="1400"/>
              <a:buChar char="○"/>
            </a:pPr>
            <a:r>
              <a:rPr lang="en"/>
              <a:t>MR Delay (ms)</a:t>
            </a:r>
            <a:endParaRPr/>
          </a:p>
          <a:p>
            <a:pPr marL="914400" lvl="1" indent="-317500" algn="l" rtl="0">
              <a:spcBef>
                <a:spcPts val="0"/>
              </a:spcBef>
              <a:spcAft>
                <a:spcPts val="0"/>
              </a:spcAft>
              <a:buSzPts val="1400"/>
              <a:buChar char="○"/>
            </a:pPr>
            <a:r>
              <a:rPr lang="en"/>
              <a:t>Atlas Scaling Factor (ASF)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Cleanup + Exploration</a:t>
            </a:r>
            <a:endParaRPr sz="3600"/>
          </a:p>
        </p:txBody>
      </p:sp>
      <p:pic>
        <p:nvPicPr>
          <p:cNvPr id="113" name="Google Shape;113;p21"/>
          <p:cNvPicPr preferRelativeResize="0"/>
          <p:nvPr/>
        </p:nvPicPr>
        <p:blipFill>
          <a:blip r:embed="rId3">
            <a:alphaModFix/>
          </a:blip>
          <a:stretch>
            <a:fillRect/>
          </a:stretch>
        </p:blipFill>
        <p:spPr>
          <a:xfrm>
            <a:off x="6722675" y="2930875"/>
            <a:ext cx="1616625" cy="161662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1799</Words>
  <Application>Microsoft Office PowerPoint</Application>
  <PresentationFormat>On-screen Show (16:9)</PresentationFormat>
  <Paragraphs>213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Playfair Display</vt:lpstr>
      <vt:lpstr>Verdana</vt:lpstr>
      <vt:lpstr>Arial</vt:lpstr>
      <vt:lpstr>Lato</vt:lpstr>
      <vt:lpstr>Coral</vt:lpstr>
      <vt:lpstr>MRI Data Analysis of Patients Diagnosed with Dementia</vt:lpstr>
      <vt:lpstr>Summary</vt:lpstr>
      <vt:lpstr>Overview</vt:lpstr>
      <vt:lpstr>Motivation</vt:lpstr>
      <vt:lpstr>Motivation</vt:lpstr>
      <vt:lpstr>Data Overview</vt:lpstr>
      <vt:lpstr>Questions of the Data</vt:lpstr>
      <vt:lpstr>Variables Under Study</vt:lpstr>
      <vt:lpstr>Data Cleanup + Exploration</vt:lpstr>
      <vt:lpstr>Data Cleanup</vt:lpstr>
      <vt:lpstr>Exploration</vt:lpstr>
      <vt:lpstr>Data Analysis</vt:lpstr>
      <vt:lpstr>   Gender based plots with CDR &amp; MMSE</vt:lpstr>
      <vt:lpstr>Age Vs Group</vt:lpstr>
      <vt:lpstr>Patients by SES</vt:lpstr>
      <vt:lpstr>CDR % by Group</vt:lpstr>
      <vt:lpstr>MMSE by Group</vt:lpstr>
      <vt:lpstr>Density Plot for nWBV</vt:lpstr>
      <vt:lpstr>Scatter Matrix</vt:lpstr>
      <vt:lpstr>Colorplot (Pearson’s R)</vt:lpstr>
      <vt:lpstr>MMSE vs EDU </vt:lpstr>
      <vt:lpstr>Can we trust our data? (Student’s t-tests)</vt:lpstr>
      <vt:lpstr>Discussion</vt:lpstr>
      <vt:lpstr>Discussion</vt:lpstr>
      <vt:lpstr>Post-Mortem</vt:lpstr>
      <vt:lpstr>Limitations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Data Analysis of Patients Diagnosed with Dementia</dc:title>
  <cp:lastModifiedBy>Narasimhadevara Sasidhar</cp:lastModifiedBy>
  <cp:revision>3</cp:revision>
  <dcterms:modified xsi:type="dcterms:W3CDTF">2018-09-27T20:39:58Z</dcterms:modified>
</cp:coreProperties>
</file>