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7"/>
      <p:bold r:id="rId28"/>
      <p:italic r:id="rId29"/>
      <p:boldItalic r:id="rId30"/>
    </p:embeddedFont>
    <p:embeddedFont>
      <p:font typeface="Playfair Display" pitchFamily="2" charset="77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  <p:embeddedFont>
      <p:font typeface="Roboto Medium" panose="020000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94428B-50B4-4340-80F9-5F9E2F4BE824}">
  <a:tblStyle styleId="{6394428B-50B4-4340-80F9-5F9E2F4BE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b6bc2673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b6bc2673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b6bc267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b6bc267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57b4520b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57b4520b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57b4520b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57b4520b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57b4520b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57b4520b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b6bc2673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b6bc2673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57b4520b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57b4520b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57b4520b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57b4520b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b6bc2673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b6bc2673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57f986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57f986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2ffc6e86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2ffc6e86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57f986d36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57f986d36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57f986d36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57f986d36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57b4520b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57b4520b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7b4520bf_0_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57b4520bf_0_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2ffc6e86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2ffc6e868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2ffc6e8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2ffc6e8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2ffc6e86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2ffc6e86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7b4520bf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7b4520bf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2ffc6e86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2ffc6e86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57b4520bf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57b4520bf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57b4520bf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57b4520bf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57b4520bf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57b4520bf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2960550" y="1365600"/>
            <a:ext cx="3222900" cy="24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DATA WAREHOUSE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</a:rPr>
              <a:t>FudgeCorp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-89475" y="4437925"/>
            <a:ext cx="92334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       Urvi Mistry      Madhavi Kadam    Shwet Jain    Parth Nikam  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265500" y="2145375"/>
            <a:ext cx="4045200" cy="6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Business Case - 1</a:t>
            </a: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2"/>
          </p:nvPr>
        </p:nvSpPr>
        <p:spPr>
          <a:xfrm>
            <a:off x="4939500" y="545400"/>
            <a:ext cx="3837000" cy="38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Fud</a:t>
            </a:r>
            <a:r>
              <a:rPr lang="en-GB" sz="1600" b="1">
                <a:solidFill>
                  <a:srgbClr val="000000"/>
                </a:solidFill>
              </a:rPr>
              <a:t>Senior management would like to track FudgeMart’s departmental sales of different products to take important business decisions to  increase efficiency and drive sales. </a:t>
            </a:r>
            <a:endParaRPr sz="1600" b="1">
              <a:solidFill>
                <a:srgbClr val="000000"/>
              </a:solidFill>
            </a:endParaRPr>
          </a:p>
          <a:p>
            <a:pPr marL="45720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</a:endParaRPr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</a:rPr>
              <a:t>                            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fact_sales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</a:rPr>
              <a:t>  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Dim_products, Dim_customers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576725" y="2193900"/>
            <a:ext cx="2808000" cy="62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 Schema using Product and Customer Dimension 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725" y="555600"/>
            <a:ext cx="3990075" cy="41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 - </a:t>
            </a:r>
            <a:r>
              <a:rPr lang="en-GB" b="0"/>
              <a:t>Date Dimension</a:t>
            </a:r>
            <a:endParaRPr b="0"/>
          </a:p>
        </p:txBody>
      </p:sp>
      <p:pic>
        <p:nvPicPr>
          <p:cNvPr id="148" name="Google Shape;148;p24"/>
          <p:cNvPicPr preferRelativeResize="0"/>
          <p:nvPr/>
        </p:nvPicPr>
        <p:blipFill rotWithShape="1">
          <a:blip r:embed="rId3">
            <a:alphaModFix/>
          </a:blip>
          <a:srcRect r="23994" b="6655"/>
          <a:stretch/>
        </p:blipFill>
        <p:spPr>
          <a:xfrm>
            <a:off x="1863525" y="1174500"/>
            <a:ext cx="5416951" cy="37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 - </a:t>
            </a:r>
            <a:r>
              <a:rPr lang="en-GB" b="0"/>
              <a:t>Product, Customer &amp; SalesFact</a:t>
            </a:r>
            <a:endParaRPr b="0"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962" y="1128475"/>
            <a:ext cx="7898076" cy="36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311700" y="223275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Transform - </a:t>
            </a:r>
            <a:r>
              <a:rPr lang="en-GB" b="0"/>
              <a:t>Customer</a:t>
            </a:r>
            <a:r>
              <a:rPr lang="en-GB"/>
              <a:t>  </a:t>
            </a:r>
            <a:r>
              <a:rPr lang="en-GB" b="0"/>
              <a:t>Dimension</a:t>
            </a:r>
            <a:endParaRPr b="0"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50" y="962500"/>
            <a:ext cx="8338299" cy="33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Transform - </a:t>
            </a:r>
            <a:r>
              <a:rPr lang="en-GB" b="0"/>
              <a:t>Product</a:t>
            </a:r>
            <a:r>
              <a:rPr lang="en-GB"/>
              <a:t>  </a:t>
            </a:r>
            <a:r>
              <a:rPr lang="en-GB" b="0"/>
              <a:t>Dimension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00" y="1199300"/>
            <a:ext cx="8151799" cy="34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311700" y="26810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Loading - </a:t>
            </a:r>
            <a:r>
              <a:rPr lang="en-GB" b="0"/>
              <a:t>Date Dimension</a:t>
            </a:r>
            <a:endParaRPr b="0"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275" y="1187725"/>
            <a:ext cx="7893449" cy="31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311700" y="23430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Loading - </a:t>
            </a:r>
            <a:r>
              <a:rPr lang="en-GB" b="0"/>
              <a:t>Customer, Product &amp; FactSales</a:t>
            </a:r>
            <a:endParaRPr b="0"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125" y="1057650"/>
            <a:ext cx="6985750" cy="368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>
            <a:spLocks noGrp="1"/>
          </p:cNvSpPr>
          <p:nvPr>
            <p:ph type="title"/>
          </p:nvPr>
        </p:nvSpPr>
        <p:spPr>
          <a:xfrm>
            <a:off x="265500" y="2017775"/>
            <a:ext cx="4045200" cy="7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Business Case - 2</a:t>
            </a:r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Identification of Loyal Customers</a:t>
            </a:r>
            <a:endParaRPr sz="1600" b="1">
              <a:solidFill>
                <a:srgbClr val="000000"/>
              </a:solidFill>
            </a:endParaRPr>
          </a:p>
          <a:p>
            <a:pPr marL="4572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00"/>
                </a:solidFill>
              </a:rPr>
              <a:t>Management wants to monitor customer activity in both FudgeMart and FudgeFlix to determine loyal customers for target marketing</a:t>
            </a:r>
            <a:endParaRPr sz="1600" b="1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</a:rPr>
              <a:t>Fa</a:t>
            </a:r>
            <a:r>
              <a:rPr lang="en-GB" sz="1400">
                <a:solidFill>
                  <a:srgbClr val="000000"/>
                </a:solidFill>
              </a:rPr>
              <a:t>cnt_orders</a:t>
            </a:r>
            <a:endParaRPr sz="14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</a:rPr>
              <a:t>Dimens</a:t>
            </a:r>
            <a:r>
              <a:rPr lang="en-GB" sz="1400">
                <a:solidFill>
                  <a:srgbClr val="000000"/>
                </a:solidFill>
              </a:rPr>
              <a:t>ff_accounts, fm_customers, fm_orders, fm_products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FudgeCorp - using FudgeMart &amp; FudgeFlix</a:t>
            </a:r>
            <a:endParaRPr/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325" y="1419900"/>
            <a:ext cx="1892650" cy="264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000" y="1405813"/>
            <a:ext cx="1750000" cy="276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6550" y="1234738"/>
            <a:ext cx="1750000" cy="267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8913" y="1190888"/>
            <a:ext cx="2828130" cy="27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/>
        </p:nvSpPr>
        <p:spPr>
          <a:xfrm>
            <a:off x="311700" y="4292100"/>
            <a:ext cx="15294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FudgeMart</a:t>
            </a:r>
            <a:r>
              <a:rPr lang="en-GB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31"/>
          <p:cNvSpPr txBox="1"/>
          <p:nvPr/>
        </p:nvSpPr>
        <p:spPr>
          <a:xfrm>
            <a:off x="5414800" y="4292100"/>
            <a:ext cx="32394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FudgeMart   + FudgeFlix</a:t>
            </a:r>
            <a:endParaRPr sz="1800"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31"/>
          <p:cNvSpPr txBox="1"/>
          <p:nvPr/>
        </p:nvSpPr>
        <p:spPr>
          <a:xfrm>
            <a:off x="2242725" y="4292100"/>
            <a:ext cx="12027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FudgeFlix</a:t>
            </a:r>
            <a:r>
              <a:rPr lang="en-GB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73050"/>
            <a:ext cx="43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&amp; Roles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856225"/>
            <a:ext cx="5234700" cy="41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Urvi Mistry :</a:t>
            </a:r>
            <a:r>
              <a:rPr lang="en-GB" b="1">
                <a:solidFill>
                  <a:srgbClr val="073763"/>
                </a:solidFill>
              </a:rPr>
              <a:t> </a:t>
            </a:r>
            <a:r>
              <a:rPr lang="en-GB" b="1"/>
              <a:t>Data Warehouse Architect 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1"/>
                </a:solidFill>
              </a:rPr>
              <a:t>Madhavi Kadam : </a:t>
            </a:r>
            <a:r>
              <a:rPr lang="en-GB" b="1"/>
              <a:t>Data Warehouse Architect 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Shwet Jain :</a:t>
            </a:r>
            <a:r>
              <a:rPr lang="en-GB" b="1">
                <a:solidFill>
                  <a:srgbClr val="1155CC"/>
                </a:solidFill>
              </a:rPr>
              <a:t> </a:t>
            </a:r>
            <a:r>
              <a:rPr lang="en-GB" b="1"/>
              <a:t>Data Warehouse Architect &amp; Database Manager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b="1"/>
              <a:t>Data Warehouse Architect - High Level Dimensioning Modeling &amp; SSIS Integration</a:t>
            </a:r>
            <a:endParaRPr sz="14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Parth Nikam :</a:t>
            </a:r>
            <a:r>
              <a:rPr lang="en-GB" b="1"/>
              <a:t> BI Architect 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b="1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650" y="708675"/>
            <a:ext cx="3307750" cy="36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>
            <a:spLocks noGrp="1"/>
          </p:cNvSpPr>
          <p:nvPr>
            <p:ph type="title"/>
          </p:nvPr>
        </p:nvSpPr>
        <p:spPr>
          <a:xfrm>
            <a:off x="59675" y="-5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Staging data to achieve complex task</a:t>
            </a:r>
            <a:endParaRPr sz="2400"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325" y="656850"/>
            <a:ext cx="4421376" cy="252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6396" y="1072075"/>
            <a:ext cx="1935775" cy="212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3525" y="2457750"/>
            <a:ext cx="1935775" cy="252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 rotWithShape="1">
          <a:blip r:embed="rId6">
            <a:alphaModFix/>
          </a:blip>
          <a:srcRect l="-12740" r="12740"/>
          <a:stretch/>
        </p:blipFill>
        <p:spPr>
          <a:xfrm>
            <a:off x="-73457" y="2040500"/>
            <a:ext cx="1789706" cy="2621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32"/>
          <p:cNvCxnSpPr/>
          <p:nvPr/>
        </p:nvCxnSpPr>
        <p:spPr>
          <a:xfrm rot="10800000" flipH="1">
            <a:off x="5244850" y="1292200"/>
            <a:ext cx="1634400" cy="49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32"/>
          <p:cNvCxnSpPr/>
          <p:nvPr/>
        </p:nvCxnSpPr>
        <p:spPr>
          <a:xfrm>
            <a:off x="3977975" y="2242375"/>
            <a:ext cx="430800" cy="27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2"/>
          <p:cNvCxnSpPr>
            <a:endCxn id="205" idx="3"/>
          </p:cNvCxnSpPr>
          <p:nvPr/>
        </p:nvCxnSpPr>
        <p:spPr>
          <a:xfrm flipH="1">
            <a:off x="1716249" y="2103000"/>
            <a:ext cx="564000" cy="124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Loading data into the Datawarehouse</a:t>
            </a:r>
            <a:endParaRPr/>
          </a:p>
        </p:txBody>
      </p:sp>
      <p:graphicFrame>
        <p:nvGraphicFramePr>
          <p:cNvPr id="214" name="Google Shape;214;p33"/>
          <p:cNvGraphicFramePr/>
          <p:nvPr/>
        </p:nvGraphicFramePr>
        <p:xfrm>
          <a:off x="235325" y="140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{6394428B-50B4-4340-80F9-5F9E2F4BE824}</a:tableStyleId>
              </a:tblPr>
              <a:tblGrid>
                <a:gridCol w="169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Source </a:t>
                      </a:r>
                      <a:r>
                        <a:rPr lang="en-GB"/>
                        <a:t>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CustomerID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AccountID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Order_Billed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Account_Billed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FudgeMart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Null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56$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Null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Both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10$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90$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Both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78$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10$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FudgeFlix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Null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Null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15$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" name="Google Shape;215;p33"/>
          <p:cNvSpPr txBox="1"/>
          <p:nvPr/>
        </p:nvSpPr>
        <p:spPr>
          <a:xfrm>
            <a:off x="858875" y="375075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We created lookups  and this is how using the staged data for the above shown we populated our DW and the FactComplex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Warehouse Maintenance Plan</a:t>
            </a:r>
            <a:endParaRPr/>
          </a:p>
        </p:txBody>
      </p:sp>
      <p:grpSp>
        <p:nvGrpSpPr>
          <p:cNvPr id="221" name="Google Shape;221;p34"/>
          <p:cNvGrpSpPr/>
          <p:nvPr/>
        </p:nvGrpSpPr>
        <p:grpSpPr>
          <a:xfrm>
            <a:off x="1101216" y="1321287"/>
            <a:ext cx="2275865" cy="3272942"/>
            <a:chOff x="1118224" y="283725"/>
            <a:chExt cx="2090826" cy="4076400"/>
          </a:xfrm>
        </p:grpSpPr>
        <p:sp>
          <p:nvSpPr>
            <p:cNvPr id="222" name="Google Shape;222;p34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B02C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4"/>
            <p:cNvSpPr/>
            <p:nvPr/>
          </p:nvSpPr>
          <p:spPr>
            <a:xfrm>
              <a:off x="1233918" y="747748"/>
              <a:ext cx="1703700" cy="153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B02C2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Assign Data Loading Times into Data Warehouse</a:t>
              </a:r>
              <a:endParaRPr sz="1800">
                <a:solidFill>
                  <a:srgbClr val="B02C20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25" name="Google Shape;225;p34"/>
            <p:cNvSpPr/>
            <p:nvPr/>
          </p:nvSpPr>
          <p:spPr>
            <a:xfrm rot="-5400000">
              <a:off x="1938871" y="2785391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4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ASSIGN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7" name="Google Shape;227;p34"/>
          <p:cNvGrpSpPr/>
          <p:nvPr/>
        </p:nvGrpSpPr>
        <p:grpSpPr>
          <a:xfrm>
            <a:off x="3494816" y="1321287"/>
            <a:ext cx="2275865" cy="3272942"/>
            <a:chOff x="1118224" y="283725"/>
            <a:chExt cx="2090826" cy="4076400"/>
          </a:xfrm>
        </p:grpSpPr>
        <p:sp>
          <p:nvSpPr>
            <p:cNvPr id="228" name="Google Shape;228;p34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4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B02C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4"/>
            <p:cNvSpPr/>
            <p:nvPr/>
          </p:nvSpPr>
          <p:spPr>
            <a:xfrm>
              <a:off x="1255967" y="423704"/>
              <a:ext cx="1703700" cy="153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solidFill>
                    <a:srgbClr val="B02C2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Purge data: Get rid of unwanted data in the data warehouse as it is not an unlimited repository</a:t>
              </a:r>
              <a:endParaRPr sz="1700">
                <a:solidFill>
                  <a:srgbClr val="B02C20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31" name="Google Shape;231;p34"/>
            <p:cNvSpPr/>
            <p:nvPr/>
          </p:nvSpPr>
          <p:spPr>
            <a:xfrm rot="-5400000">
              <a:off x="1938871" y="2785391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4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Purge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3" name="Google Shape;233;p34"/>
          <p:cNvGrpSpPr/>
          <p:nvPr/>
        </p:nvGrpSpPr>
        <p:grpSpPr>
          <a:xfrm>
            <a:off x="5890616" y="1321287"/>
            <a:ext cx="2275865" cy="3272942"/>
            <a:chOff x="1118224" y="283725"/>
            <a:chExt cx="2090826" cy="4076400"/>
          </a:xfrm>
        </p:grpSpPr>
        <p:sp>
          <p:nvSpPr>
            <p:cNvPr id="234" name="Google Shape;234;p34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4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B02C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4"/>
            <p:cNvSpPr/>
            <p:nvPr/>
          </p:nvSpPr>
          <p:spPr>
            <a:xfrm>
              <a:off x="1178659" y="426723"/>
              <a:ext cx="1970100" cy="153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B02C2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Periodically review how the data warehouse is being used and fine tune the configuration to optimize its  performance </a:t>
              </a:r>
              <a:endParaRPr sz="1600">
                <a:solidFill>
                  <a:srgbClr val="B02C20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37" name="Google Shape;237;p34"/>
            <p:cNvSpPr/>
            <p:nvPr/>
          </p:nvSpPr>
          <p:spPr>
            <a:xfrm rot="-5400000">
              <a:off x="1938871" y="2785391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4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Tune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44" name="Google Shape;244;p35"/>
          <p:cNvSpPr txBox="1">
            <a:spLocks noGrp="1"/>
          </p:cNvSpPr>
          <p:nvPr>
            <p:ph type="body" idx="1"/>
          </p:nvPr>
        </p:nvSpPr>
        <p:spPr>
          <a:xfrm>
            <a:off x="311700" y="13654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/>
              <a:t>The newly created Data warehouse is a summarized data coming from FundgeMart &amp; FudgeFlix sources without loss of any valuable information which is used for better decision making and gaining insights across the FudgeCorp organization</a:t>
            </a:r>
            <a:endParaRPr sz="30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76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Company Description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5050" y="649450"/>
            <a:ext cx="1585775" cy="15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5955050" y="2017700"/>
            <a:ext cx="12684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>
                <a:solidFill>
                  <a:srgbClr val="FF0000"/>
                </a:solidFill>
              </a:rPr>
              <a:t>FudgeFlix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218375" y="2445725"/>
            <a:ext cx="3059100" cy="28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It is an online blu-ray and dvd movie rental service which also provides  on demand video service for users with number of movies across mix of genres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4">
            <a:alphaModFix/>
          </a:blip>
          <a:srcRect t="2200" b="-2200"/>
          <a:stretch/>
        </p:blipFill>
        <p:spPr>
          <a:xfrm>
            <a:off x="1731550" y="763575"/>
            <a:ext cx="1461000" cy="14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1688700" y="2069450"/>
            <a:ext cx="17508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>
                <a:solidFill>
                  <a:srgbClr val="FF0000"/>
                </a:solidFill>
              </a:rPr>
              <a:t>FudgeMart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009475" y="2497475"/>
            <a:ext cx="2687100" cy="25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 It is an online retail store selling goods across various categories such as electronics, sporting materials etc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226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Warehouse Mission Statement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4309475" y="2778225"/>
            <a:ext cx="4548000" cy="19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For better decision making, a data warehouse is to be created to integrate data systems of both the subsidiaries enabling business intelligence tools to provide actionable insights for the management.</a:t>
            </a:r>
            <a:endParaRPr dirty="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75" y="1022625"/>
            <a:ext cx="3377650" cy="13866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4284275" y="1056050"/>
            <a:ext cx="4598400" cy="13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chemeClr val="dk2"/>
                </a:solidFill>
              </a:rPr>
              <a:t>The two organizations </a:t>
            </a:r>
            <a:r>
              <a:rPr lang="en-GB" sz="1800" dirty="0" err="1">
                <a:solidFill>
                  <a:schemeClr val="dk2"/>
                </a:solidFill>
              </a:rPr>
              <a:t>Fudgeflix</a:t>
            </a:r>
            <a:r>
              <a:rPr lang="en-GB" sz="1800" dirty="0">
                <a:solidFill>
                  <a:schemeClr val="dk2"/>
                </a:solidFill>
              </a:rPr>
              <a:t> and </a:t>
            </a:r>
            <a:r>
              <a:rPr lang="en-GB" sz="1800" dirty="0" err="1">
                <a:solidFill>
                  <a:schemeClr val="dk2"/>
                </a:solidFill>
              </a:rPr>
              <a:t>Fudgemart</a:t>
            </a:r>
            <a:r>
              <a:rPr lang="en-GB" sz="1800" dirty="0">
                <a:solidFill>
                  <a:schemeClr val="dk2"/>
                </a:solidFill>
              </a:rPr>
              <a:t> are being merged into a parent entity known as </a:t>
            </a:r>
            <a:r>
              <a:rPr lang="en-GB" sz="1800" dirty="0" err="1">
                <a:solidFill>
                  <a:schemeClr val="dk2"/>
                </a:solidFill>
              </a:rPr>
              <a:t>FudgeCorp</a:t>
            </a:r>
            <a:r>
              <a:rPr lang="en-GB" sz="1800" dirty="0">
                <a:solidFill>
                  <a:schemeClr val="dk2"/>
                </a:solidFill>
              </a:rPr>
              <a:t>.</a:t>
            </a:r>
            <a:endParaRPr dirty="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075" y="2869500"/>
            <a:ext cx="24451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Overview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>
                <a:latin typeface="Arial"/>
                <a:ea typeface="Arial"/>
                <a:cs typeface="Arial"/>
                <a:sym typeface="Arial"/>
              </a:rPr>
              <a:t>•The aim is to build a centralized data warehouse repository that consists of summarized/aggregated data coming from different sources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>
                <a:latin typeface="Arial"/>
                <a:ea typeface="Arial"/>
                <a:cs typeface="Arial"/>
                <a:sym typeface="Arial"/>
              </a:rPr>
              <a:t>•Further data warehouse will be divided into data marts to serve individual departmental needs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103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Scope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676500"/>
            <a:ext cx="8520600" cy="44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plan of the project consists of majorly 5 parts: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336" y="1377375"/>
            <a:ext cx="1932225" cy="116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4450" y="1329850"/>
            <a:ext cx="1660350" cy="116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674500" y="2658600"/>
            <a:ext cx="25083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Requirement Gathering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3599100" y="2581688"/>
            <a:ext cx="25083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2.Creating Data Warehouse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3700" y="1329837"/>
            <a:ext cx="1634225" cy="11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6523704" y="2490650"/>
            <a:ext cx="19323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3.Breaking DW into Data Marts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76038" y="3194625"/>
            <a:ext cx="1356675" cy="135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2191175" y="4596225"/>
            <a:ext cx="1660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4.Creating BI Plan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19775" y="3024900"/>
            <a:ext cx="1526400" cy="15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5219775" y="4551300"/>
            <a:ext cx="19323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5.Maintenance of DW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244475" y="2251950"/>
            <a:ext cx="12570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WBS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r="40051"/>
          <a:stretch/>
        </p:blipFill>
        <p:spPr>
          <a:xfrm>
            <a:off x="1799675" y="287963"/>
            <a:ext cx="3366250" cy="456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 rotWithShape="1">
          <a:blip r:embed="rId4">
            <a:alphaModFix/>
          </a:blip>
          <a:srcRect r="40873"/>
          <a:stretch/>
        </p:blipFill>
        <p:spPr>
          <a:xfrm>
            <a:off x="5464125" y="287975"/>
            <a:ext cx="3366250" cy="45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168100" y="89650"/>
            <a:ext cx="5327400" cy="7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Estimated Cost &amp; ROI</a:t>
            </a:r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2700600" y="448250"/>
            <a:ext cx="6096000" cy="46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1.Storage: 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$ 500/ month * 12 = $ 6,000 / year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2. Software: 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$ 1000 / month* 12 = $ 12,000 / year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3.Human resources 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$ 16,000/month (DW team of 4) * 12= $ 1,92,000 / year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•Additional Costs: $ 10,000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•Total Costs: $ 2,20,000 approximately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•Estimated ROI = Considering Company will have 5000 customers and has a growth of 10% with the implementation than i.e. 500 and minimum insurance cover is of $750 = 500 *750 = $ 3,00,000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•ROI = 70.45 %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4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b="1"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00" y="1467412"/>
            <a:ext cx="2208675" cy="220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311700" y="414600"/>
            <a:ext cx="63783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Target to Source Analysis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311700" y="813125"/>
            <a:ext cx="6378300" cy="42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•Identified all source and legacy systems that have data to be extracted from</a:t>
            </a:r>
            <a:endParaRPr sz="2200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•Identified valuable data and formed aggregation/summarization strategies</a:t>
            </a:r>
            <a:endParaRPr sz="2200">
              <a:solidFill>
                <a:srgbClr val="A61C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85200C"/>
                </a:solidFill>
                <a:latin typeface="Arial"/>
                <a:ea typeface="Arial"/>
                <a:cs typeface="Arial"/>
                <a:sym typeface="Arial"/>
              </a:rPr>
              <a:t>•Identified data types and their corresponding data types in the ETL tool used for the process</a:t>
            </a:r>
            <a:endParaRPr sz="2200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•Summarized data in such a way that valuable information is not lost, and storage costs are kept minimum</a:t>
            </a:r>
            <a:endParaRPr sz="2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8200" y="331700"/>
            <a:ext cx="238125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703</Words>
  <Application>Microsoft Macintosh PowerPoint</Application>
  <PresentationFormat>On-screen Show (16:9)</PresentationFormat>
  <Paragraphs>116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Roboto Medium</vt:lpstr>
      <vt:lpstr>Roboto</vt:lpstr>
      <vt:lpstr>Playfair Display</vt:lpstr>
      <vt:lpstr>Lato</vt:lpstr>
      <vt:lpstr>Coral</vt:lpstr>
      <vt:lpstr>DATA WAREHOUSE  FudgeCorp</vt:lpstr>
      <vt:lpstr>Team &amp; Roles</vt:lpstr>
      <vt:lpstr>Company Description</vt:lpstr>
      <vt:lpstr>Data Warehouse Mission Statement</vt:lpstr>
      <vt:lpstr>Project Overview</vt:lpstr>
      <vt:lpstr>Project Scope</vt:lpstr>
      <vt:lpstr>WBS</vt:lpstr>
      <vt:lpstr>Estimated Cost &amp; ROI</vt:lpstr>
      <vt:lpstr>  Target to Source Analysis </vt:lpstr>
      <vt:lpstr>Business Case - 1</vt:lpstr>
      <vt:lpstr>Star Schema using Product and Customer Dimension </vt:lpstr>
      <vt:lpstr>Extract - Date Dimension</vt:lpstr>
      <vt:lpstr>Extract - Product, Customer &amp; SalesFact</vt:lpstr>
      <vt:lpstr>Transform - Customer  Dimension</vt:lpstr>
      <vt:lpstr>Transform - Product  Dimension </vt:lpstr>
      <vt:lpstr>Loading - Date Dimension</vt:lpstr>
      <vt:lpstr>Loading - Customer, Product &amp; FactSales</vt:lpstr>
      <vt:lpstr>Business Case - 2</vt:lpstr>
      <vt:lpstr>FudgeCorp - using FudgeMart &amp; FudgeFlix</vt:lpstr>
      <vt:lpstr>Staging data to achieve complex task</vt:lpstr>
      <vt:lpstr>Loading data into the Datawarehouse</vt:lpstr>
      <vt:lpstr>Data Warehouse Maintenance Plan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  FudgeCorp</dc:title>
  <cp:lastModifiedBy>Madhavi Ravindra Kadam</cp:lastModifiedBy>
  <cp:revision>1</cp:revision>
  <dcterms:modified xsi:type="dcterms:W3CDTF">2020-05-09T18:30:43Z</dcterms:modified>
</cp:coreProperties>
</file>